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1"/>
  </p:notesMasterIdLst>
  <p:sldIdLst>
    <p:sldId id="256" r:id="rId2"/>
    <p:sldId id="416" r:id="rId3"/>
    <p:sldId id="362" r:id="rId4"/>
    <p:sldId id="405" r:id="rId5"/>
    <p:sldId id="407" r:id="rId6"/>
    <p:sldId id="408" r:id="rId7"/>
    <p:sldId id="406" r:id="rId8"/>
    <p:sldId id="402" r:id="rId9"/>
    <p:sldId id="403" r:id="rId10"/>
    <p:sldId id="404" r:id="rId11"/>
    <p:sldId id="257" r:id="rId12"/>
    <p:sldId id="433" r:id="rId13"/>
    <p:sldId id="434" r:id="rId14"/>
    <p:sldId id="323" r:id="rId15"/>
    <p:sldId id="324" r:id="rId16"/>
    <p:sldId id="326" r:id="rId17"/>
    <p:sldId id="431" r:id="rId18"/>
    <p:sldId id="258" r:id="rId19"/>
    <p:sldId id="259" r:id="rId20"/>
    <p:sldId id="260" r:id="rId21"/>
    <p:sldId id="328" r:id="rId22"/>
    <p:sldId id="341" r:id="rId23"/>
    <p:sldId id="261" r:id="rId24"/>
    <p:sldId id="262" r:id="rId25"/>
    <p:sldId id="263" r:id="rId26"/>
    <p:sldId id="329" r:id="rId27"/>
    <p:sldId id="330" r:id="rId28"/>
    <p:sldId id="331" r:id="rId29"/>
    <p:sldId id="332" r:id="rId30"/>
    <p:sldId id="333" r:id="rId31"/>
    <p:sldId id="334" r:id="rId32"/>
    <p:sldId id="335" r:id="rId33"/>
    <p:sldId id="336" r:id="rId34"/>
    <p:sldId id="337" r:id="rId35"/>
    <p:sldId id="354" r:id="rId36"/>
    <p:sldId id="435" r:id="rId37"/>
    <p:sldId id="436" r:id="rId38"/>
    <p:sldId id="437" r:id="rId39"/>
    <p:sldId id="438" r:id="rId40"/>
    <p:sldId id="427" r:id="rId41"/>
    <p:sldId id="439" r:id="rId42"/>
    <p:sldId id="428" r:id="rId43"/>
    <p:sldId id="429" r:id="rId44"/>
    <p:sldId id="424" r:id="rId45"/>
    <p:sldId id="422" r:id="rId46"/>
    <p:sldId id="355" r:id="rId47"/>
    <p:sldId id="265" r:id="rId48"/>
    <p:sldId id="266" r:id="rId49"/>
    <p:sldId id="267" r:id="rId50"/>
    <p:sldId id="268" r:id="rId51"/>
    <p:sldId id="269" r:id="rId52"/>
    <p:sldId id="272" r:id="rId53"/>
    <p:sldId id="273" r:id="rId54"/>
    <p:sldId id="271" r:id="rId55"/>
    <p:sldId id="270" r:id="rId56"/>
    <p:sldId id="274" r:id="rId57"/>
    <p:sldId id="311" r:id="rId58"/>
    <p:sldId id="310" r:id="rId59"/>
    <p:sldId id="275" r:id="rId60"/>
    <p:sldId id="417" r:id="rId61"/>
    <p:sldId id="426" r:id="rId62"/>
    <p:sldId id="313" r:id="rId63"/>
    <p:sldId id="314" r:id="rId64"/>
    <p:sldId id="315" r:id="rId65"/>
    <p:sldId id="425" r:id="rId66"/>
    <p:sldId id="316" r:id="rId67"/>
    <p:sldId id="277" r:id="rId68"/>
    <p:sldId id="430" r:id="rId69"/>
    <p:sldId id="278" r:id="rId70"/>
    <p:sldId id="317" r:id="rId71"/>
    <p:sldId id="318" r:id="rId72"/>
    <p:sldId id="319" r:id="rId73"/>
    <p:sldId id="375" r:id="rId74"/>
    <p:sldId id="377" r:id="rId75"/>
    <p:sldId id="279" r:id="rId76"/>
    <p:sldId id="376" r:id="rId77"/>
    <p:sldId id="378" r:id="rId78"/>
    <p:sldId id="280" r:id="rId79"/>
    <p:sldId id="281" r:id="rId80"/>
    <p:sldId id="321" r:id="rId81"/>
    <p:sldId id="320" r:id="rId82"/>
    <p:sldId id="282" r:id="rId83"/>
    <p:sldId id="283" r:id="rId84"/>
    <p:sldId id="418" r:id="rId85"/>
    <p:sldId id="284" r:id="rId86"/>
    <p:sldId id="379" r:id="rId87"/>
    <p:sldId id="380" r:id="rId88"/>
    <p:sldId id="381" r:id="rId89"/>
    <p:sldId id="285" r:id="rId90"/>
    <p:sldId id="368" r:id="rId91"/>
    <p:sldId id="369" r:id="rId92"/>
    <p:sldId id="371" r:id="rId93"/>
    <p:sldId id="372" r:id="rId94"/>
    <p:sldId id="367" r:id="rId95"/>
    <p:sldId id="373" r:id="rId96"/>
    <p:sldId id="384" r:id="rId97"/>
    <p:sldId id="374" r:id="rId98"/>
    <p:sldId id="383" r:id="rId99"/>
    <p:sldId id="286" r:id="rId100"/>
    <p:sldId id="363" r:id="rId101"/>
    <p:sldId id="364" r:id="rId102"/>
    <p:sldId id="365" r:id="rId103"/>
    <p:sldId id="366" r:id="rId104"/>
    <p:sldId id="287" r:id="rId105"/>
    <p:sldId id="289" r:id="rId106"/>
    <p:sldId id="290" r:id="rId107"/>
    <p:sldId id="291" r:id="rId108"/>
    <p:sldId id="344" r:id="rId109"/>
    <p:sldId id="345" r:id="rId110"/>
    <p:sldId id="414" r:id="rId111"/>
    <p:sldId id="409" r:id="rId112"/>
    <p:sldId id="410" r:id="rId113"/>
    <p:sldId id="411" r:id="rId114"/>
    <p:sldId id="412" r:id="rId115"/>
    <p:sldId id="413" r:id="rId116"/>
    <p:sldId id="415" r:id="rId117"/>
    <p:sldId id="356" r:id="rId118"/>
    <p:sldId id="357" r:id="rId119"/>
    <p:sldId id="358" r:id="rId120"/>
    <p:sldId id="359" r:id="rId121"/>
    <p:sldId id="360" r:id="rId122"/>
    <p:sldId id="361" r:id="rId123"/>
    <p:sldId id="385" r:id="rId124"/>
    <p:sldId id="401" r:id="rId125"/>
    <p:sldId id="387" r:id="rId126"/>
    <p:sldId id="386" r:id="rId127"/>
    <p:sldId id="388" r:id="rId128"/>
    <p:sldId id="389" r:id="rId129"/>
    <p:sldId id="390" r:id="rId130"/>
    <p:sldId id="391" r:id="rId131"/>
    <p:sldId id="392" r:id="rId132"/>
    <p:sldId id="393" r:id="rId133"/>
    <p:sldId id="394" r:id="rId134"/>
    <p:sldId id="395" r:id="rId135"/>
    <p:sldId id="396" r:id="rId136"/>
    <p:sldId id="398" r:id="rId137"/>
    <p:sldId id="399" r:id="rId138"/>
    <p:sldId id="397" r:id="rId139"/>
    <p:sldId id="400" r:id="rId140"/>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ürgen Hobert"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55" autoAdjust="0"/>
  </p:normalViewPr>
  <p:slideViewPr>
    <p:cSldViewPr snapToGrid="0">
      <p:cViewPr varScale="1">
        <p:scale>
          <a:sx n="98" d="100"/>
          <a:sy n="98" d="100"/>
        </p:scale>
        <p:origin x="101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5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4ED3A82-4988-4BC1-8BBE-8C0355EFE894}" type="datetimeFigureOut">
              <a:rPr lang="de-DE" smtClean="0"/>
              <a:t>24.06.2024</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807D8E1-C44B-415A-8C3E-BF8C2C0F0321}" type="slidenum">
              <a:rPr lang="de-DE" smtClean="0"/>
              <a:t>‹Nr.›</a:t>
            </a:fld>
            <a:endParaRPr lang="de-DE"/>
          </a:p>
        </p:txBody>
      </p:sp>
    </p:spTree>
    <p:extLst>
      <p:ext uri="{BB962C8B-B14F-4D97-AF65-F5344CB8AC3E}">
        <p14:creationId xmlns:p14="http://schemas.microsoft.com/office/powerpoint/2010/main" val="258555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Übung eignet sich sehr gut zum Lernspiel!</a:t>
            </a:r>
          </a:p>
        </p:txBody>
      </p:sp>
      <p:sp>
        <p:nvSpPr>
          <p:cNvPr id="4" name="Foliennummernplatzhalter 3"/>
          <p:cNvSpPr>
            <a:spLocks noGrp="1"/>
          </p:cNvSpPr>
          <p:nvPr>
            <p:ph type="sldNum" sz="quarter" idx="5"/>
          </p:nvPr>
        </p:nvSpPr>
        <p:spPr/>
        <p:txBody>
          <a:bodyPr/>
          <a:lstStyle/>
          <a:p>
            <a:fld id="{F807D8E1-C44B-415A-8C3E-BF8C2C0F0321}" type="slidenum">
              <a:rPr lang="de-DE" smtClean="0"/>
              <a:t>43</a:t>
            </a:fld>
            <a:endParaRPr lang="de-DE"/>
          </a:p>
        </p:txBody>
      </p:sp>
    </p:spTree>
    <p:extLst>
      <p:ext uri="{BB962C8B-B14F-4D97-AF65-F5344CB8AC3E}">
        <p14:creationId xmlns:p14="http://schemas.microsoft.com/office/powerpoint/2010/main" val="54263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115</a:t>
            </a:fld>
            <a:endParaRPr lang="de-DE"/>
          </a:p>
        </p:txBody>
      </p:sp>
    </p:spTree>
    <p:extLst>
      <p:ext uri="{BB962C8B-B14F-4D97-AF65-F5344CB8AC3E}">
        <p14:creationId xmlns:p14="http://schemas.microsoft.com/office/powerpoint/2010/main" val="23323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Meyer-Goßner</a:t>
            </a:r>
            <a:r>
              <a:rPr lang="de-DE" baseline="0" dirty="0"/>
              <a:t>/Schmitt, § 318 StPO, </a:t>
            </a:r>
            <a:r>
              <a:rPr lang="de-DE" baseline="0" dirty="0" err="1"/>
              <a:t>Rdnr</a:t>
            </a:r>
            <a:r>
              <a:rPr lang="de-DE" baseline="0" dirty="0"/>
              <a:t>. 1 = Bay 67, 146 = JR 68/108</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116</a:t>
            </a:fld>
            <a:endParaRPr lang="de-DE"/>
          </a:p>
        </p:txBody>
      </p:sp>
    </p:spTree>
    <p:extLst>
      <p:ext uri="{BB962C8B-B14F-4D97-AF65-F5344CB8AC3E}">
        <p14:creationId xmlns:p14="http://schemas.microsoft.com/office/powerpoint/2010/main" val="325349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dirty="0"/>
          </a:p>
        </p:txBody>
      </p:sp>
    </p:spTree>
    <p:extLst>
      <p:ext uri="{BB962C8B-B14F-4D97-AF65-F5344CB8AC3E}">
        <p14:creationId xmlns:p14="http://schemas.microsoft.com/office/powerpoint/2010/main" val="119935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290367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143966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103780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403566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a:solidFill>
            <a:srgbClr val="4F81BD"/>
          </a:solidFill>
          <a:ln w="25402">
            <a:solidFill>
              <a:srgbClr val="385D8A"/>
            </a:solidFill>
            <a:prstDash val="solid"/>
          </a:ln>
        </p:spPr>
      </p:sp>
      <p:sp>
        <p:nvSpPr>
          <p:cNvPr id="3" name="Notizenplatzhalter 2"/>
          <p:cNvSpPr txBox="1">
            <a:spLocks noGrp="1"/>
          </p:cNvSpPr>
          <p:nvPr>
            <p:ph type="body" sz="quarter" idx="1"/>
          </p:nvPr>
        </p:nvSpPr>
        <p:spPr>
          <a:xfrm>
            <a:off x="914400" y="4715154"/>
            <a:ext cx="5029200" cy="4369676"/>
          </a:xfrm>
        </p:spPr>
        <p:txBody>
          <a:bodyPr/>
          <a:lstStyle/>
          <a:p>
            <a:endParaRPr lang="de-DE"/>
          </a:p>
        </p:txBody>
      </p:sp>
    </p:spTree>
    <p:extLst>
      <p:ext uri="{BB962C8B-B14F-4D97-AF65-F5344CB8AC3E}">
        <p14:creationId xmlns:p14="http://schemas.microsoft.com/office/powerpoint/2010/main" val="426677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Vorgangsnummer Polizei!!!</a:t>
            </a:r>
          </a:p>
        </p:txBody>
      </p:sp>
      <p:sp>
        <p:nvSpPr>
          <p:cNvPr id="4" name="Foliennummernplatzhalter 3"/>
          <p:cNvSpPr>
            <a:spLocks noGrp="1"/>
          </p:cNvSpPr>
          <p:nvPr>
            <p:ph type="sldNum" sz="quarter" idx="10"/>
          </p:nvPr>
        </p:nvSpPr>
        <p:spPr/>
        <p:txBody>
          <a:bodyPr/>
          <a:lstStyle/>
          <a:p>
            <a:fld id="{F807D8E1-C44B-415A-8C3E-BF8C2C0F0321}" type="slidenum">
              <a:rPr lang="de-DE" smtClean="0"/>
              <a:t>123</a:t>
            </a:fld>
            <a:endParaRPr lang="de-DE"/>
          </a:p>
        </p:txBody>
      </p:sp>
    </p:spTree>
    <p:extLst>
      <p:ext uri="{BB962C8B-B14F-4D97-AF65-F5344CB8AC3E}">
        <p14:creationId xmlns:p14="http://schemas.microsoft.com/office/powerpoint/2010/main" val="343149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Vorgangsnummer Polizei!!!</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7D8E1-C44B-415A-8C3E-BF8C2C0F032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44</a:t>
            </a:fld>
            <a:endParaRPr lang="de-DE"/>
          </a:p>
        </p:txBody>
      </p:sp>
    </p:spTree>
    <p:extLst>
      <p:ext uri="{BB962C8B-B14F-4D97-AF65-F5344CB8AC3E}">
        <p14:creationId xmlns:p14="http://schemas.microsoft.com/office/powerpoint/2010/main" val="113037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KK-OWiG/Ellbogen OWiG § 32 </a:t>
            </a:r>
            <a:r>
              <a:rPr lang="de-DE" dirty="0" err="1"/>
              <a:t>Rn</a:t>
            </a:r>
            <a:r>
              <a:rPr lang="de-DE" dirty="0"/>
              <a:t>. </a:t>
            </a:r>
            <a:r>
              <a:rPr lang="de-DE"/>
              <a:t>21-26</a:t>
            </a:r>
          </a:p>
          <a:p>
            <a:endParaRPr lang="de-DE"/>
          </a:p>
        </p:txBody>
      </p:sp>
      <p:sp>
        <p:nvSpPr>
          <p:cNvPr id="4" name="Foliennummernplatzhalter 3"/>
          <p:cNvSpPr>
            <a:spLocks noGrp="1"/>
          </p:cNvSpPr>
          <p:nvPr>
            <p:ph type="sldNum" sz="quarter" idx="10"/>
          </p:nvPr>
        </p:nvSpPr>
        <p:spPr/>
        <p:txBody>
          <a:bodyPr/>
          <a:lstStyle/>
          <a:p>
            <a:fld id="{F807D8E1-C44B-415A-8C3E-BF8C2C0F0321}" type="slidenum">
              <a:rPr lang="de-DE" smtClean="0"/>
              <a:t>129</a:t>
            </a:fld>
            <a:endParaRPr lang="de-DE"/>
          </a:p>
        </p:txBody>
      </p:sp>
    </p:spTree>
    <p:extLst>
      <p:ext uri="{BB962C8B-B14F-4D97-AF65-F5344CB8AC3E}">
        <p14:creationId xmlns:p14="http://schemas.microsoft.com/office/powerpoint/2010/main" val="1986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07D8E1-C44B-415A-8C3E-BF8C2C0F0321}" type="slidenum">
              <a:rPr lang="de-DE" smtClean="0"/>
              <a:t>60</a:t>
            </a:fld>
            <a:endParaRPr lang="de-DE"/>
          </a:p>
        </p:txBody>
      </p:sp>
    </p:spTree>
    <p:extLst>
      <p:ext uri="{BB962C8B-B14F-4D97-AF65-F5344CB8AC3E}">
        <p14:creationId xmlns:p14="http://schemas.microsoft.com/office/powerpoint/2010/main" val="46383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72</a:t>
            </a:fld>
            <a:endParaRPr lang="de-DE"/>
          </a:p>
        </p:txBody>
      </p:sp>
    </p:spTree>
    <p:extLst>
      <p:ext uri="{BB962C8B-B14F-4D97-AF65-F5344CB8AC3E}">
        <p14:creationId xmlns:p14="http://schemas.microsoft.com/office/powerpoint/2010/main" val="56231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Anwärter</a:t>
            </a:r>
            <a:r>
              <a:rPr lang="de-DE" baseline="0" dirty="0"/>
              <a:t> sollten sich Folie 78 selbst ansehen!!!</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85</a:t>
            </a:fld>
            <a:endParaRPr lang="de-DE"/>
          </a:p>
        </p:txBody>
      </p:sp>
    </p:spTree>
    <p:extLst>
      <p:ext uri="{BB962C8B-B14F-4D97-AF65-F5344CB8AC3E}">
        <p14:creationId xmlns:p14="http://schemas.microsoft.com/office/powerpoint/2010/main" val="10984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Rosenmontag!</a:t>
            </a:r>
          </a:p>
          <a:p>
            <a:r>
              <a:rPr lang="de-DE" dirty="0"/>
              <a:t>Prozesshandlung vorzunehmen = Fristberechnung nach StPO!</a:t>
            </a:r>
          </a:p>
          <a:p>
            <a:r>
              <a:rPr lang="de-DE" dirty="0"/>
              <a:t>Einspruch 2 Wo § 410 I 1</a:t>
            </a:r>
            <a:r>
              <a:rPr lang="de-DE" baseline="0" dirty="0"/>
              <a:t> StPO</a:t>
            </a:r>
            <a:endParaRPr lang="de-DE" dirty="0"/>
          </a:p>
          <a:p>
            <a:r>
              <a:rPr lang="de-DE" dirty="0"/>
              <a:t>Samstag/Sonnabend § 43 II StPO</a:t>
            </a:r>
          </a:p>
          <a:p>
            <a:r>
              <a:rPr lang="de-DE" dirty="0"/>
              <a:t>Immer den Wochentag angeben, damit keine</a:t>
            </a:r>
            <a:r>
              <a:rPr lang="de-DE" baseline="0" dirty="0"/>
              <a:t> Fehler entstehen.</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111</a:t>
            </a:fld>
            <a:endParaRPr lang="de-DE"/>
          </a:p>
        </p:txBody>
      </p:sp>
    </p:spTree>
    <p:extLst>
      <p:ext uri="{BB962C8B-B14F-4D97-AF65-F5344CB8AC3E}">
        <p14:creationId xmlns:p14="http://schemas.microsoft.com/office/powerpoint/2010/main" val="191980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Nächster</a:t>
            </a:r>
            <a:r>
              <a:rPr lang="de-DE" baseline="0" dirty="0"/>
              <a:t> Werktag nach Freitag ist Samstag? Samstag ist doch ein Werktag.</a:t>
            </a:r>
          </a:p>
          <a:p>
            <a:r>
              <a:rPr lang="de-DE" baseline="0" dirty="0"/>
              <a:t>Berufung 1 Woche § 314 I StPO</a:t>
            </a:r>
          </a:p>
          <a:p>
            <a:r>
              <a:rPr lang="de-DE" baseline="0" dirty="0"/>
              <a:t>Fristbeginn mit Verkündung </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112</a:t>
            </a:fld>
            <a:endParaRPr lang="de-DE"/>
          </a:p>
        </p:txBody>
      </p:sp>
    </p:spTree>
    <p:extLst>
      <p:ext uri="{BB962C8B-B14F-4D97-AF65-F5344CB8AC3E}">
        <p14:creationId xmlns:p14="http://schemas.microsoft.com/office/powerpoint/2010/main" val="144527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Rechtskraft</a:t>
            </a:r>
            <a:r>
              <a:rPr lang="de-DE" baseline="0" dirty="0"/>
              <a:t> mit Ablauf der Rechtsmittelfrist!</a:t>
            </a:r>
          </a:p>
          <a:p>
            <a:r>
              <a:rPr lang="de-DE" baseline="0" dirty="0"/>
              <a:t>Verwerfung durch erste Instanz nach § 319 I StPO.</a:t>
            </a:r>
          </a:p>
          <a:p>
            <a:r>
              <a:rPr lang="de-DE" baseline="0" dirty="0"/>
              <a:t>Der Verwerfungsbeschluss hat nur deklaratorische Wirkung.</a:t>
            </a:r>
          </a:p>
          <a:p>
            <a:r>
              <a:rPr lang="de-DE" baseline="0" dirty="0"/>
              <a:t>Nur durch rechtzeitige Einlegung der Berufung wird der Eintritt der Rechtskraft gehemmt § 316 I StPO!</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113</a:t>
            </a:fld>
            <a:endParaRPr lang="de-DE"/>
          </a:p>
        </p:txBody>
      </p:sp>
    </p:spTree>
    <p:extLst>
      <p:ext uri="{BB962C8B-B14F-4D97-AF65-F5344CB8AC3E}">
        <p14:creationId xmlns:p14="http://schemas.microsoft.com/office/powerpoint/2010/main" val="319006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Rechtsmittelbefugnis</a:t>
            </a:r>
            <a:r>
              <a:rPr lang="de-DE" baseline="0" dirty="0"/>
              <a:t> des Nebenklägers § 400 I StPO – Umkehrschluss bzw. 401 I S 1 StPO</a:t>
            </a:r>
          </a:p>
          <a:p>
            <a:r>
              <a:rPr lang="de-DE" baseline="0" dirty="0"/>
              <a:t>Samstag kein Fristablauf möglich, aber Eintritt der Rechtskraft.</a:t>
            </a:r>
          </a:p>
          <a:p>
            <a:r>
              <a:rPr lang="de-DE" baseline="0" dirty="0"/>
              <a:t>Fronleichnam</a:t>
            </a:r>
            <a:endParaRPr lang="de-DE" dirty="0"/>
          </a:p>
        </p:txBody>
      </p:sp>
      <p:sp>
        <p:nvSpPr>
          <p:cNvPr id="4" name="Foliennummernplatzhalter 3"/>
          <p:cNvSpPr>
            <a:spLocks noGrp="1"/>
          </p:cNvSpPr>
          <p:nvPr>
            <p:ph type="sldNum" sz="quarter" idx="10"/>
          </p:nvPr>
        </p:nvSpPr>
        <p:spPr/>
        <p:txBody>
          <a:bodyPr/>
          <a:lstStyle/>
          <a:p>
            <a:fld id="{F807D8E1-C44B-415A-8C3E-BF8C2C0F0321}" type="slidenum">
              <a:rPr lang="de-DE" smtClean="0"/>
              <a:t>114</a:t>
            </a:fld>
            <a:endParaRPr lang="de-DE"/>
          </a:p>
        </p:txBody>
      </p:sp>
    </p:spTree>
    <p:extLst>
      <p:ext uri="{BB962C8B-B14F-4D97-AF65-F5344CB8AC3E}">
        <p14:creationId xmlns:p14="http://schemas.microsoft.com/office/powerpoint/2010/main" val="357204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Mastertitelformat bearbeiten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Master-Untertitelformat bearbeiten</a:t>
            </a:r>
            <a:endParaRPr kumimoji="0" lang="en-US"/>
          </a:p>
        </p:txBody>
      </p:sp>
      <p:sp>
        <p:nvSpPr>
          <p:cNvPr id="30" name="Date Placeholder 29"/>
          <p:cNvSpPr>
            <a:spLocks noGrp="1"/>
          </p:cNvSpPr>
          <p:nvPr>
            <p:ph type="dt" sz="half" idx="10"/>
          </p:nvPr>
        </p:nvSpPr>
        <p:spPr/>
        <p:txBody>
          <a:bodyPr/>
          <a:lstStyle/>
          <a:p>
            <a:fld id="{ECD19FB2-3AAB-4D03-B13A-2960828C78E3}" type="datetimeFigureOut">
              <a:rPr lang="en-US" smtClean="0"/>
              <a:t>6/24/2024</a:t>
            </a:fld>
            <a:endParaRPr lang="en-US" dirty="0"/>
          </a:p>
        </p:txBody>
      </p:sp>
      <p:sp>
        <p:nvSpPr>
          <p:cNvPr id="19" name="Footer Placeholder 18"/>
          <p:cNvSpPr>
            <a:spLocks noGrp="1"/>
          </p:cNvSpPr>
          <p:nvPr>
            <p:ph type="ftr" sz="quarter" idx="11"/>
          </p:nvPr>
        </p:nvSpPr>
        <p:spPr/>
        <p:txBody>
          <a:bodyPr/>
          <a:lstStyle/>
          <a:p>
            <a:r>
              <a:rPr lang="en-US"/>
              <a:t>
              </a:t>
            </a:r>
            <a:endParaRPr lang="en-US" dirty="0"/>
          </a:p>
        </p:txBody>
      </p:sp>
      <p:sp>
        <p:nvSpPr>
          <p:cNvPr id="27" name="Slide Number Placeholder 26"/>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a:t>Mastertitelformat bearbeiten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0DED02AE-B9A4-47BD-AF8E-97E16144138B}" type="datetimeFigureOut">
              <a:rPr lang="en-US" smtClean="0"/>
              <a:t>6/24/2024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de-DE"/>
              <a:t>Mastertitelformat bearbeiten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CF0FD78B-DB02-4362-BCDC-98A55456977C}" type="datetimeFigureOut">
              <a:rPr lang="en-US" smtClean="0"/>
              <a:t>6/24/2024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a:t>Mastertitelformat bearbeiten</a:t>
            </a:r>
            <a:endParaRPr kumimoji="0" lang="en-US"/>
          </a:p>
        </p:txBody>
      </p:sp>
      <p:sp>
        <p:nvSpPr>
          <p:cNvPr id="3" name="Content Placeholder 2"/>
          <p:cNvSpPr>
            <a:spLocks noGrp="1"/>
          </p:cNvSpPr>
          <p:nvPr>
            <p:ph idx="1"/>
          </p:nvPr>
        </p:nvSpPr>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p:txBody>
          <a:bodyPr/>
          <a:lstStyle/>
          <a:p>
            <a:fld id="{99916976-5D93-46E4-A98A-FAD63E4D0EA8}" type="datetimeFigureOut">
              <a:rPr lang="en-US" smtClean="0"/>
              <a:t>6/24/2024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Mastertitelformat bearbeiten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Mastertextformat bearbeiten</a:t>
            </a:r>
          </a:p>
        </p:txBody>
      </p:sp>
      <p:sp>
        <p:nvSpPr>
          <p:cNvPr id="4" name="Date Placeholder 3"/>
          <p:cNvSpPr>
            <a:spLocks noGrp="1"/>
          </p:cNvSpPr>
          <p:nvPr>
            <p:ph type="dt" sz="half" idx="10"/>
          </p:nvPr>
        </p:nvSpPr>
        <p:spPr/>
        <p:txBody>
          <a:bodyPr/>
          <a:lstStyle/>
          <a:p>
            <a:fld id="{0F39F4F5-F4D2-4D2A-AB60-88D37ADCB869}" type="datetimeFigureOut">
              <a:rPr lang="en-US" smtClean="0"/>
              <a:t>6/24/2024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de-DE"/>
              <a:t>Mastertitelformat bearbeiten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e Placeholder 4"/>
          <p:cNvSpPr>
            <a:spLocks noGrp="1"/>
          </p:cNvSpPr>
          <p:nvPr>
            <p:ph type="dt" sz="half" idx="10"/>
          </p:nvPr>
        </p:nvSpPr>
        <p:spPr/>
        <p:txBody>
          <a:bodyPr/>
          <a:lstStyle/>
          <a:p>
            <a:fld id="{D23BC6CE-6D1E-47E5-8859-F31AC5380EB2}" type="datetimeFigureOut">
              <a:rPr lang="en-US" smtClean="0"/>
              <a:t>6/24/2024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de-DE"/>
              <a:t>Mastertitelformat bearbeiten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Mastertextformat bearbeiten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Mastertextformat bearbeiten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e Placeholder 6"/>
          <p:cNvSpPr>
            <a:spLocks noGrp="1"/>
          </p:cNvSpPr>
          <p:nvPr>
            <p:ph type="dt" sz="half" idx="10"/>
          </p:nvPr>
        </p:nvSpPr>
        <p:spPr/>
        <p:txBody>
          <a:bodyPr/>
          <a:lstStyle/>
          <a:p>
            <a:fld id="{B1B4E7C4-4DA4-404D-9965-B13F2DD7D8BF}" type="datetimeFigureOut">
              <a:rPr lang="en-US" smtClean="0"/>
              <a:t>6/24/2024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a:t>Mastertitelformat bearbeiten</a:t>
            </a:r>
            <a:endParaRPr kumimoji="0" lang="en-US"/>
          </a:p>
        </p:txBody>
      </p:sp>
      <p:sp>
        <p:nvSpPr>
          <p:cNvPr id="3" name="Date Placeholder 2"/>
          <p:cNvSpPr>
            <a:spLocks noGrp="1"/>
          </p:cNvSpPr>
          <p:nvPr>
            <p:ph type="dt" sz="half" idx="10"/>
          </p:nvPr>
        </p:nvSpPr>
        <p:spPr/>
        <p:txBody>
          <a:bodyPr/>
          <a:lstStyle/>
          <a:p>
            <a:fld id="{476FB7AA-4A53-424F-AD41-70827B6504BA}" type="datetimeFigureOut">
              <a:rPr lang="en-US" smtClean="0"/>
              <a:t>6/24/2024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6/24/2024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a:t>Mastertitelformat bearbeiten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a:t>Mastertextformat bearbeiten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e Placeholder 4"/>
          <p:cNvSpPr>
            <a:spLocks noGrp="1"/>
          </p:cNvSpPr>
          <p:nvPr>
            <p:ph type="dt" sz="half" idx="10"/>
          </p:nvPr>
        </p:nvSpPr>
        <p:spPr/>
        <p:txBody>
          <a:bodyPr/>
          <a:lstStyle/>
          <a:p>
            <a:fld id="{F7D1BD23-6E54-4D9D-AD88-A2813C73CC25}" type="datetimeFigureOut">
              <a:rPr lang="en-US" smtClean="0"/>
              <a:t>6/24/2024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de-DE"/>
              <a:t>Mastertitelformat bearbeiten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a:t>Mastertextformat bearbeiten</a:t>
            </a:r>
          </a:p>
        </p:txBody>
      </p:sp>
      <p:sp>
        <p:nvSpPr>
          <p:cNvPr id="5" name="Date Placeholder 4"/>
          <p:cNvSpPr>
            <a:spLocks noGrp="1"/>
          </p:cNvSpPr>
          <p:nvPr>
            <p:ph type="dt" sz="half" idx="10"/>
          </p:nvPr>
        </p:nvSpPr>
        <p:spPr/>
        <p:txBody>
          <a:bodyPr/>
          <a:lstStyle/>
          <a:p>
            <a:fld id="{1471A834-4F3C-4AF9-9C74-05EC35A0F292}" type="datetimeFigureOut">
              <a:rPr lang="en-US" smtClean="0"/>
              <a:t>6/24/2024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6D22F896-40B5-4ADD-8801-0D06FADFA095}" type="slidenum">
              <a:rPr lang="en-US" smtClean="0"/>
              <a:t>‹Nr.›</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a:t>Bild durch Klicken auf Symbol hinzufügen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de-DE"/>
              <a:t>Titelmasterformat durch Klicken bearbeiten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CF1133-3259-4C45-BABA-5B62D9C6F78D}" type="datetimeFigureOut">
              <a:rPr lang="en-US" smtClean="0"/>
              <a:t>6/24/2024</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
              </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‹Nr.›</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jura.uni-wuerzburg.de/lehrstuehle/reinbacher/materialien/strafprozessrecht-uebersicht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eck-online.beck.de/?typ=reference&amp;y=100&amp;g=RVG&amp;p=52&amp;x=2" TargetMode="External"/><Relationship Id="rId2" Type="http://schemas.openxmlformats.org/officeDocument/2006/relationships/hyperlink" Target="https://beck-online.beck.de/?typ=reference&amp;y=100&amp;g=RVG&amp;p=52" TargetMode="External"/><Relationship Id="rId1" Type="http://schemas.openxmlformats.org/officeDocument/2006/relationships/slideLayout" Target="../slideLayouts/slideLayout6.xml"/><Relationship Id="rId5" Type="http://schemas.openxmlformats.org/officeDocument/2006/relationships/hyperlink" Target="https://beck-online.beck.de/?typ=reference&amp;y=100&amp;g=RVG&amp;p=53&amp;x=3" TargetMode="External"/><Relationship Id="rId4" Type="http://schemas.openxmlformats.org/officeDocument/2006/relationships/hyperlink" Target="https://beck-online.beck.de/?typ=reference&amp;y=100&amp;g=RVG&amp;p=5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jura.uni-wuerzburg.de/fileadmin/0200-llm-digitalization-law/2023/03-zwischenverfahren_2023.pdf"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2542" y="660655"/>
            <a:ext cx="9144000" cy="1641490"/>
          </a:xfrm>
        </p:spPr>
        <p:txBody>
          <a:bodyPr>
            <a:noAutofit/>
          </a:bodyPr>
          <a:lstStyle/>
          <a:p>
            <a:pPr algn="l"/>
            <a:r>
              <a:rPr lang="de-DE" sz="4000" dirty="0"/>
              <a:t>Fachtheoretischer Lehrgang III </a:t>
            </a:r>
            <a:br>
              <a:rPr lang="de-DE" sz="4000" dirty="0"/>
            </a:br>
            <a:r>
              <a:rPr lang="de-DE" sz="4000" dirty="0"/>
              <a:t>für Justizfachwirtanwärter 2024</a:t>
            </a:r>
            <a:br>
              <a:rPr lang="de-DE" sz="4000" dirty="0"/>
            </a:br>
            <a:endParaRPr lang="de-DE" sz="4000" dirty="0"/>
          </a:p>
        </p:txBody>
      </p:sp>
      <p:sp>
        <p:nvSpPr>
          <p:cNvPr id="3" name="Untertitel 2"/>
          <p:cNvSpPr>
            <a:spLocks noGrp="1"/>
          </p:cNvSpPr>
          <p:nvPr>
            <p:ph type="subTitle" idx="1"/>
          </p:nvPr>
        </p:nvSpPr>
        <p:spPr>
          <a:xfrm>
            <a:off x="1332542" y="2865460"/>
            <a:ext cx="9144000" cy="3793248"/>
          </a:xfrm>
        </p:spPr>
        <p:txBody>
          <a:bodyPr>
            <a:normAutofit fontScale="62500" lnSpcReduction="20000"/>
          </a:bodyPr>
          <a:lstStyle/>
          <a:p>
            <a:endParaRPr lang="de-DE" dirty="0"/>
          </a:p>
          <a:p>
            <a:pPr algn="l"/>
            <a:r>
              <a:rPr lang="de-DE" dirty="0"/>
              <a:t>9. Strafrecht</a:t>
            </a:r>
          </a:p>
          <a:p>
            <a:pPr algn="l"/>
            <a:r>
              <a:rPr lang="de-DE" dirty="0"/>
              <a:t>Stand: 24.06.2024</a:t>
            </a:r>
          </a:p>
          <a:p>
            <a:pPr algn="l"/>
            <a:r>
              <a:rPr lang="de-DE" dirty="0"/>
              <a:t>Teil A - Gerichtsverfassungsrecht  2 Stunden</a:t>
            </a:r>
          </a:p>
          <a:p>
            <a:pPr algn="l"/>
            <a:r>
              <a:rPr lang="de-DE" dirty="0"/>
              <a:t>Teil C - Verfahrensrecht  16 Stunden</a:t>
            </a:r>
          </a:p>
          <a:p>
            <a:pPr algn="l"/>
            <a:r>
              <a:rPr lang="de-DE" dirty="0"/>
              <a:t>Oberamtsanwalt Jürgen Hobert</a:t>
            </a:r>
          </a:p>
          <a:p>
            <a:pPr algn="l"/>
            <a:r>
              <a:rPr lang="de-DE" dirty="0"/>
              <a:t> </a:t>
            </a:r>
          </a:p>
          <a:p>
            <a:pPr algn="l"/>
            <a:endParaRPr lang="de-DE" dirty="0"/>
          </a:p>
          <a:p>
            <a:pPr algn="l"/>
            <a:r>
              <a:rPr lang="de-DE" dirty="0"/>
              <a:t>Staatsanwaltschaft Mainz</a:t>
            </a:r>
          </a:p>
          <a:p>
            <a:pPr algn="l"/>
            <a:endParaRPr lang="de-DE" dirty="0"/>
          </a:p>
          <a:p>
            <a:pPr algn="l"/>
            <a:r>
              <a:rPr lang="de-DE" sz="1200" dirty="0"/>
              <a:t>(Siehe Lehrplan in der Ausbildungsmappe Seite 123 ff.)</a:t>
            </a:r>
          </a:p>
        </p:txBody>
      </p:sp>
    </p:spTree>
    <p:extLst>
      <p:ext uri="{BB962C8B-B14F-4D97-AF65-F5344CB8AC3E}">
        <p14:creationId xmlns:p14="http://schemas.microsoft.com/office/powerpoint/2010/main" val="35708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28425"/>
            <a:ext cx="11074400" cy="1143000"/>
          </a:xfrm>
        </p:spPr>
        <p:txBody>
          <a:bodyPr/>
          <a:lstStyle/>
          <a:p>
            <a:r>
              <a:rPr lang="de-DE" dirty="0"/>
              <a:t>Gerichtsverfassungsrecht</a:t>
            </a:r>
          </a:p>
        </p:txBody>
      </p:sp>
      <p:sp>
        <p:nvSpPr>
          <p:cNvPr id="3" name="Textfeld 2"/>
          <p:cNvSpPr txBox="1"/>
          <p:nvPr/>
        </p:nvSpPr>
        <p:spPr>
          <a:xfrm>
            <a:off x="609600" y="1137404"/>
            <a:ext cx="8603087" cy="5601533"/>
          </a:xfrm>
          <a:prstGeom prst="rect">
            <a:avLst/>
          </a:prstGeom>
          <a:noFill/>
        </p:spPr>
        <p:txBody>
          <a:bodyPr wrap="square" rtlCol="0">
            <a:spAutoFit/>
          </a:bodyPr>
          <a:lstStyle/>
          <a:p>
            <a:r>
              <a:rPr lang="de-DE" sz="2000" b="1" dirty="0"/>
              <a:t>Benachrichtigung des Bewährungshelfers und der Führungsaufsichtsstelle</a:t>
            </a:r>
          </a:p>
          <a:p>
            <a:r>
              <a:rPr lang="de-DE" sz="2000" b="1" dirty="0"/>
              <a:t>von der Anordnung und Beendigung der</a:t>
            </a:r>
          </a:p>
          <a:p>
            <a:r>
              <a:rPr lang="de-DE" sz="2000" b="1" dirty="0"/>
              <a:t>Bewährungs- oder Führungsaufsicht</a:t>
            </a:r>
          </a:p>
          <a:p>
            <a:r>
              <a:rPr lang="de-DE" sz="2000" b="1" dirty="0"/>
              <a:t>Rundschreiben des Ministeriums der Justiz</a:t>
            </a:r>
          </a:p>
          <a:p>
            <a:r>
              <a:rPr lang="de-DE" sz="2000" b="1" dirty="0"/>
              <a:t>vom 22. Oktober 1990 (4263 — 1 — 9/90)</a:t>
            </a:r>
            <a:r>
              <a:rPr lang="de-DE" sz="2000" dirty="0"/>
              <a:t>Entscheidungen, die sich auf die Strafaussetzung zur Bewährung oder die Aussetzung eines Strafrestes</a:t>
            </a:r>
          </a:p>
          <a:p>
            <a:r>
              <a:rPr lang="de-DE" sz="2000" dirty="0"/>
              <a:t>beziehen, sind dem Bewährungshelfer unmittelbar nach Rechtskraft durch den Urkundsbeamten der</a:t>
            </a:r>
          </a:p>
          <a:p>
            <a:r>
              <a:rPr lang="de-DE" sz="2000" dirty="0"/>
              <a:t>Geschäftsstelle des Gerichts, das die Bewährungsaufsicht angeordnet hat, mitzuteilen.</a:t>
            </a:r>
          </a:p>
          <a:p>
            <a:r>
              <a:rPr lang="de-DE" sz="2000" dirty="0"/>
              <a:t>Anklageschriften und Strafbefehlsanträge gegen Beschuldigte, die in anderer Sache unter</a:t>
            </a:r>
          </a:p>
          <a:p>
            <a:r>
              <a:rPr lang="de-DE" sz="2000" dirty="0"/>
              <a:t>Bewährungsaufsicht stehen, sind durch den Urkundsbeamten der Geschäftsstelle des Gerichts an den</a:t>
            </a:r>
          </a:p>
          <a:p>
            <a:r>
              <a:rPr lang="de-DE" sz="2000" dirty="0"/>
              <a:t>zuständigen Bewährungshelfer weiterzuleiten. Hierzu ist das jeweilige Doppel (Nr. 13 Abs. 3 </a:t>
            </a:r>
            <a:r>
              <a:rPr lang="de-DE" sz="2000" dirty="0" err="1"/>
              <a:t>MiStra</a:t>
            </a:r>
            <a:r>
              <a:rPr lang="de-DE" sz="2000" dirty="0"/>
              <a:t>) zu</a:t>
            </a:r>
          </a:p>
          <a:p>
            <a:r>
              <a:rPr lang="de-DE" sz="2000" dirty="0"/>
              <a:t>verwenden.</a:t>
            </a:r>
          </a:p>
        </p:txBody>
      </p:sp>
    </p:spTree>
    <p:extLst>
      <p:ext uri="{BB962C8B-B14F-4D97-AF65-F5344CB8AC3E}">
        <p14:creationId xmlns:p14="http://schemas.microsoft.com/office/powerpoint/2010/main" val="39274297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5599"/>
            <a:ext cx="11074400" cy="1143000"/>
          </a:xfrm>
        </p:spPr>
        <p:txBody>
          <a:bodyPr/>
          <a:lstStyle/>
          <a:p>
            <a:r>
              <a:rPr lang="de-DE" dirty="0"/>
              <a:t>Hauptverfahren</a:t>
            </a:r>
          </a:p>
        </p:txBody>
      </p:sp>
      <p:sp>
        <p:nvSpPr>
          <p:cNvPr id="3" name="Textfeld 2"/>
          <p:cNvSpPr txBox="1"/>
          <p:nvPr/>
        </p:nvSpPr>
        <p:spPr>
          <a:xfrm>
            <a:off x="609600" y="1478599"/>
            <a:ext cx="10336369" cy="5016758"/>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Materielle Rechtskraft</a:t>
            </a:r>
            <a:r>
              <a:rPr lang="de-DE" sz="2000" dirty="0"/>
              <a:t>: </a:t>
            </a:r>
          </a:p>
          <a:p>
            <a:r>
              <a:rPr lang="de-DE" sz="2000" dirty="0"/>
              <a:t>Die Tat im prozessualen Sinn (§ 264 StPO), die bereits Gegenstand eines durch Sachurteil abgeschlossenen Verfahrens war, kann nicht noch einmal Gegenstand eines Strafverfahrens und eines Sachurteils werden (sog. Sperrwirkung – ne bis in idem, Art. 103 III 1 GG). Sie stellt für künftige Verfahren ein Verfahrenshindernis dar. Sie umfasst aber nur den Tenor der Entscheidung, nicht die Urteilsgründe.</a:t>
            </a:r>
          </a:p>
          <a:p>
            <a:endParaRPr lang="de-DE" sz="2000" dirty="0"/>
          </a:p>
          <a:p>
            <a:r>
              <a:rPr lang="de-DE" sz="2000" b="1" dirty="0"/>
              <a:t>Beseitigung der Rechtskraft</a:t>
            </a:r>
            <a:r>
              <a:rPr lang="de-DE" sz="2000" dirty="0"/>
              <a:t>: Eine Beseitigung de Rechtskraft ist (nur) möglich unter den Voraussetzungen der §§ 44 ff. StPO (Wiedereinsetzung); § 357 StPO (Revisionsurteil bzgl. Mitangeklagten); § 359 ff. StPO (Wiederaufnahme); § 95 II BVerfGG (Verfassungsbeschwerde)</a:t>
            </a:r>
          </a:p>
          <a:p>
            <a:endParaRPr lang="de-DE" sz="2000" dirty="0"/>
          </a:p>
          <a:p>
            <a:r>
              <a:rPr lang="de-DE" sz="2000" dirty="0"/>
              <a:t>Wiederaufnahme eines durch rechtskräftiges Urteil abgeschlossenen Verfahrens</a:t>
            </a:r>
          </a:p>
        </p:txBody>
      </p:sp>
    </p:spTree>
    <p:extLst>
      <p:ext uri="{BB962C8B-B14F-4D97-AF65-F5344CB8AC3E}">
        <p14:creationId xmlns:p14="http://schemas.microsoft.com/office/powerpoint/2010/main" val="11866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21224"/>
            <a:ext cx="11074400" cy="1143000"/>
          </a:xfrm>
        </p:spPr>
        <p:txBody>
          <a:bodyPr/>
          <a:lstStyle/>
          <a:p>
            <a:r>
              <a:rPr lang="de-DE" dirty="0"/>
              <a:t>Hauptverfahren</a:t>
            </a:r>
          </a:p>
        </p:txBody>
      </p:sp>
      <p:sp>
        <p:nvSpPr>
          <p:cNvPr id="3" name="Textfeld 2"/>
          <p:cNvSpPr txBox="1"/>
          <p:nvPr/>
        </p:nvSpPr>
        <p:spPr>
          <a:xfrm>
            <a:off x="609600" y="1092232"/>
            <a:ext cx="11277600" cy="5940088"/>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Wiederaufnahme eines durch rechtskräftiges Urteil abgeschlossenen Verfahrens</a:t>
            </a:r>
            <a:endParaRPr lang="de-DE" sz="2000" dirty="0"/>
          </a:p>
          <a:p>
            <a:r>
              <a:rPr lang="de-DE" sz="2000" b="1" dirty="0"/>
              <a:t>Gesetzliche Regelung: </a:t>
            </a:r>
            <a:r>
              <a:rPr lang="de-DE" sz="2000" dirty="0"/>
              <a:t>Die Wiederaufnahme rechtskräftig abgeschlossener Verfahren ist in den §§ 359-373a StPO geregelt. </a:t>
            </a:r>
          </a:p>
          <a:p>
            <a:r>
              <a:rPr lang="de-DE" sz="2000" b="1" dirty="0"/>
              <a:t>Bedeutung: </a:t>
            </a:r>
            <a:r>
              <a:rPr lang="de-DE" sz="2000" dirty="0"/>
              <a:t>Die Wiederaufnahme ist eine der wenigen Ausnahmen, die es einem Betroffenen ermöglichen, die Rechtskraft eines strafgerichtlichen Urteils zu durchbrechen. Da eine solche Durchbrechung der Rechtskraft den Rechtsfrieden erheblich gefährdet, kann die Wiederaufnahme nur in denjenigen (eng begrenzten) Ausnahmefällen zugelassen werden, in denen dies dringend erforderlich erscheint, um dem Gesichtspunkt der Gerechtigkeit, der ebenfalls Ausprägung des Rechtsstaatsprinzips ist, Geltung zu verschaffen. </a:t>
            </a:r>
          </a:p>
          <a:p>
            <a:r>
              <a:rPr lang="de-DE" sz="2000" dirty="0"/>
              <a:t> </a:t>
            </a:r>
            <a:r>
              <a:rPr lang="de-DE" sz="2000" b="1" dirty="0"/>
              <a:t>Regelungsgegenstand: </a:t>
            </a:r>
            <a:r>
              <a:rPr lang="de-DE" sz="2000" dirty="0"/>
              <a:t>Gegenstand der Wiederaufnahme können sein: </a:t>
            </a:r>
          </a:p>
          <a:p>
            <a:r>
              <a:rPr lang="de-DE" sz="2000" dirty="0"/>
              <a:t>1. durch Urteil rechtskräftig abgeschlossene Verfahren, §§ 359, 362 StPO. </a:t>
            </a:r>
          </a:p>
          <a:p>
            <a:r>
              <a:rPr lang="de-DE" sz="2000" dirty="0"/>
              <a:t>2. durch Strafbefehl rechtskräftig abgeschlossene Verfahren, § 373a I StPO – wenn zu Lasten des Angeklagten; im Übrigen gelten gemäß § 373a II StPO die §§ 359-373 StPO entsprechend. </a:t>
            </a:r>
          </a:p>
          <a:p>
            <a:r>
              <a:rPr lang="de-DE" sz="2000" dirty="0"/>
              <a:t>3. nicht geregelt sind durch Beschluss abgeschlossene Verfahren; hier aber Anwendung der §§ 359 ff. StPO analog. </a:t>
            </a:r>
          </a:p>
          <a:p>
            <a:endParaRPr lang="de-DE" sz="2000" dirty="0"/>
          </a:p>
        </p:txBody>
      </p:sp>
    </p:spTree>
    <p:extLst>
      <p:ext uri="{BB962C8B-B14F-4D97-AF65-F5344CB8AC3E}">
        <p14:creationId xmlns:p14="http://schemas.microsoft.com/office/powerpoint/2010/main" val="25772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50012"/>
            <a:ext cx="11074400" cy="1143000"/>
          </a:xfrm>
        </p:spPr>
        <p:txBody>
          <a:bodyPr/>
          <a:lstStyle/>
          <a:p>
            <a:r>
              <a:rPr lang="de-DE" dirty="0"/>
              <a:t>Hauptverfahren</a:t>
            </a:r>
          </a:p>
        </p:txBody>
      </p:sp>
      <p:sp>
        <p:nvSpPr>
          <p:cNvPr id="3" name="Textfeld 2"/>
          <p:cNvSpPr txBox="1"/>
          <p:nvPr/>
        </p:nvSpPr>
        <p:spPr>
          <a:xfrm>
            <a:off x="609600" y="847534"/>
            <a:ext cx="11445025" cy="6278642"/>
          </a:xfrm>
          <a:prstGeom prst="rect">
            <a:avLst/>
          </a:prstGeom>
          <a:noFill/>
        </p:spPr>
        <p:txBody>
          <a:bodyPr wrap="square" rtlCol="0">
            <a:spAutoFit/>
          </a:bodyPr>
          <a:lstStyle/>
          <a:p>
            <a:r>
              <a:rPr lang="de-DE" sz="2400" b="1" dirty="0"/>
              <a:t>Erläuterung des Begriffs "formelle Rechtskraft" mit Hinweis auf die Möglichkeit der Wiederaufnahme des Verfahrens </a:t>
            </a:r>
          </a:p>
          <a:p>
            <a:endParaRPr lang="de-DE" sz="2400" dirty="0"/>
          </a:p>
          <a:p>
            <a:r>
              <a:rPr lang="de-DE" sz="2400" b="1" dirty="0"/>
              <a:t>Wiederaufnahme eines durch rechtskräftiges Urteil abgeschlossenen Verfahrens</a:t>
            </a:r>
            <a:endParaRPr lang="de-DE" sz="2400" dirty="0"/>
          </a:p>
          <a:p>
            <a:r>
              <a:rPr lang="de-DE" sz="2400" dirty="0"/>
              <a:t> </a:t>
            </a:r>
            <a:r>
              <a:rPr lang="de-DE" sz="2400" b="1" dirty="0"/>
              <a:t>Wiederaufnahmegründe</a:t>
            </a:r>
            <a:r>
              <a:rPr lang="de-DE" sz="2400" dirty="0"/>
              <a:t>: Die abschließend geregelten Wiederaufnahmegründe sind in solche zu Gunsten   (§ 359 StPO) und zu Lasten (§ 362 StPO) des Angeklagten unterteilt. </a:t>
            </a:r>
          </a:p>
          <a:p>
            <a:r>
              <a:rPr lang="de-DE" sz="2400" dirty="0"/>
              <a:t> </a:t>
            </a:r>
            <a:r>
              <a:rPr lang="de-DE" sz="2400" b="1" dirty="0"/>
              <a:t>Zuständigkeit: </a:t>
            </a:r>
            <a:r>
              <a:rPr lang="de-DE" sz="2400" dirty="0"/>
              <a:t>Zuständig ist i.d.R. ein anderes Gericht mit gleicher sachlicher Zuständigkeit als das Gericht, gegen dessen Entscheidung sich der Wiederaufnahmeantrag richtet, § 367 I 1 StPO </a:t>
            </a:r>
            <a:r>
              <a:rPr lang="de-DE" sz="2400" dirty="0" err="1"/>
              <a:t>iVm</a:t>
            </a:r>
            <a:r>
              <a:rPr lang="de-DE" sz="2400" dirty="0"/>
              <a:t> § 140a GVG. </a:t>
            </a:r>
          </a:p>
          <a:p>
            <a:r>
              <a:rPr lang="de-DE" sz="2400" dirty="0"/>
              <a:t> </a:t>
            </a:r>
            <a:r>
              <a:rPr lang="de-DE" sz="2400" b="1" dirty="0"/>
              <a:t>Form: </a:t>
            </a:r>
            <a:r>
              <a:rPr lang="de-DE" sz="2400" dirty="0"/>
              <a:t>Notwendig sind die Angabe des Wiederaufnahmegrundes und der Beweismittel (§ 366 I StPO). Der Antrag muss nach § 366 II StPO von einem Verteidiger oder Rechtsanwalt schriftlich oder zu Protokoll der Geschäftsstelle angebracht werden. </a:t>
            </a:r>
          </a:p>
          <a:p>
            <a:r>
              <a:rPr lang="de-DE" sz="2400" b="1" dirty="0"/>
              <a:t>Frist: </a:t>
            </a:r>
            <a:r>
              <a:rPr lang="de-DE" sz="2400" dirty="0"/>
              <a:t>Es besteht keine Frist. Die Wiederaufnahme ist daher </a:t>
            </a:r>
            <a:r>
              <a:rPr lang="de-DE" sz="2400" b="1" dirty="0"/>
              <a:t>jederzeit </a:t>
            </a:r>
            <a:r>
              <a:rPr lang="de-DE" sz="2400" dirty="0"/>
              <a:t>möglich.</a:t>
            </a:r>
          </a:p>
          <a:p>
            <a:r>
              <a:rPr lang="de-DE" dirty="0"/>
              <a:t> </a:t>
            </a:r>
          </a:p>
        </p:txBody>
      </p:sp>
    </p:spTree>
    <p:extLst>
      <p:ext uri="{BB962C8B-B14F-4D97-AF65-F5344CB8AC3E}">
        <p14:creationId xmlns:p14="http://schemas.microsoft.com/office/powerpoint/2010/main" val="22465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59860"/>
            <a:ext cx="11074400" cy="1143000"/>
          </a:xfrm>
        </p:spPr>
        <p:txBody>
          <a:bodyPr/>
          <a:lstStyle/>
          <a:p>
            <a:r>
              <a:rPr lang="de-DE" dirty="0"/>
              <a:t>Hauptverfahren</a:t>
            </a:r>
          </a:p>
        </p:txBody>
      </p:sp>
      <p:sp>
        <p:nvSpPr>
          <p:cNvPr id="3" name="Textfeld 2"/>
          <p:cNvSpPr txBox="1"/>
          <p:nvPr/>
        </p:nvSpPr>
        <p:spPr>
          <a:xfrm>
            <a:off x="609600" y="783140"/>
            <a:ext cx="11303358" cy="5632311"/>
          </a:xfrm>
          <a:prstGeom prst="rect">
            <a:avLst/>
          </a:prstGeom>
          <a:noFill/>
        </p:spPr>
        <p:txBody>
          <a:bodyPr wrap="square" rtlCol="0">
            <a:spAutoFit/>
          </a:bodyPr>
          <a:lstStyle/>
          <a:p>
            <a:r>
              <a:rPr lang="de-DE" sz="2000" b="1" dirty="0"/>
              <a:t>Erläuterung des Begriffs "formelle Rechtskraft" mit Hinweis auf die Möglichkeit der Wiederaufnahme des Verfahrens </a:t>
            </a:r>
          </a:p>
          <a:p>
            <a:endParaRPr lang="de-DE" sz="2000" dirty="0"/>
          </a:p>
          <a:p>
            <a:r>
              <a:rPr lang="de-DE" sz="2000" b="1" dirty="0"/>
              <a:t>Wiederaufnahme eines durch rechtskräftiges Urteil abgeschlossenen Verfahrens</a:t>
            </a:r>
            <a:r>
              <a:rPr lang="de-DE" sz="2000" dirty="0"/>
              <a:t> </a:t>
            </a:r>
          </a:p>
          <a:p>
            <a:r>
              <a:rPr lang="de-DE" sz="2000" b="1" dirty="0"/>
              <a:t>Verfahren: </a:t>
            </a:r>
            <a:endParaRPr lang="de-DE" sz="2000" dirty="0"/>
          </a:p>
          <a:p>
            <a:r>
              <a:rPr lang="de-DE" sz="2000" dirty="0"/>
              <a:t>1. Zulässigkeitsprüfung (§ 368 StPO): sog. Additionsverfahren: Prüfung von Form und Schlüssigkeit. Ansonsten: Verwerfung des Antrages als unzulässig. Der Antrag ist auch unzulässig, wenn nur eine andere Strafzumessung oder eine Strafmilderung nach § 21 StGB erstrebt wird (§ 363 StPO). Ist der Antrag zulässig, so ergeht ein Zulassungsbeschluss (§ 368 II StPO). </a:t>
            </a:r>
          </a:p>
          <a:p>
            <a:r>
              <a:rPr lang="de-DE" sz="2000" dirty="0"/>
              <a:t>2. </a:t>
            </a:r>
            <a:r>
              <a:rPr lang="de-DE" sz="2000" dirty="0" err="1"/>
              <a:t>Begründetheitsprüfung</a:t>
            </a:r>
            <a:r>
              <a:rPr lang="de-DE" sz="2000" dirty="0"/>
              <a:t> (§§ 369, 370 StPO): sog. </a:t>
            </a:r>
            <a:r>
              <a:rPr lang="de-DE" sz="2000" dirty="0" err="1"/>
              <a:t>Probationsverfahren</a:t>
            </a:r>
            <a:r>
              <a:rPr lang="de-DE" sz="2000" dirty="0"/>
              <a:t>. Sofern erforderlich: Beauftragung eines Richters mit der Beweisaufnahme über den Wiederaufnahmegrund. Nach § 370 I StPO: Entscheidung ohne mündliche Verhandlung. Entweder: Verwerfung als unbegründet, wenn die aufgestellten Behauptungen keine Bestätigung gefunden haben oder Anordnung der Wie-</a:t>
            </a:r>
            <a:r>
              <a:rPr lang="de-DE" sz="2000" dirty="0" err="1"/>
              <a:t>deraufnahme</a:t>
            </a:r>
            <a:r>
              <a:rPr lang="de-DE" sz="2000" dirty="0"/>
              <a:t> des Verfahrens und der Erneuerung der Hauptverhandlung nach § 370 II StPO. In den in § 371 StPO genannten </a:t>
            </a:r>
            <a:r>
              <a:rPr lang="de-DE" sz="2000" dirty="0" err="1"/>
              <a:t>Fäl-len</a:t>
            </a:r>
            <a:r>
              <a:rPr lang="de-DE" sz="2000" dirty="0"/>
              <a:t>, insbesondere wenn der Verurteilte bereits gestorben ist, kann er auch ohne erneute Hauptverhandlung freigesprochen werden. </a:t>
            </a:r>
          </a:p>
          <a:p>
            <a:r>
              <a:rPr lang="de-DE" sz="2000" dirty="0"/>
              <a:t>3. Erneute Hauptverhandlung (§§ 370 II, 373 StPO): Völlige Neuverhandlung; Verbot der </a:t>
            </a:r>
            <a:r>
              <a:rPr lang="de-DE" sz="2000" dirty="0" err="1"/>
              <a:t>reformatio</a:t>
            </a:r>
            <a:r>
              <a:rPr lang="de-DE" sz="2000" dirty="0"/>
              <a:t> in </a:t>
            </a:r>
            <a:r>
              <a:rPr lang="de-DE" sz="2000" dirty="0" err="1"/>
              <a:t>peius</a:t>
            </a:r>
            <a:r>
              <a:rPr lang="de-DE" sz="2000" dirty="0"/>
              <a:t> (§ 373 II StPO). </a:t>
            </a:r>
          </a:p>
        </p:txBody>
      </p:sp>
    </p:spTree>
    <p:extLst>
      <p:ext uri="{BB962C8B-B14F-4D97-AF65-F5344CB8AC3E}">
        <p14:creationId xmlns:p14="http://schemas.microsoft.com/office/powerpoint/2010/main" val="19680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56328" y="1953433"/>
            <a:ext cx="10187188" cy="6555641"/>
          </a:xfrm>
          <a:prstGeom prst="rect">
            <a:avLst/>
          </a:prstGeom>
          <a:noFill/>
        </p:spPr>
        <p:txBody>
          <a:bodyPr wrap="square" rtlCol="0">
            <a:spAutoFit/>
          </a:bodyPr>
          <a:lstStyle/>
          <a:p>
            <a:r>
              <a:rPr lang="de-DE" sz="2400" b="1" dirty="0"/>
              <a:t>JGG-Besonderheiten</a:t>
            </a:r>
          </a:p>
          <a:p>
            <a:endParaRPr lang="de-DE" sz="2400" b="1" dirty="0"/>
          </a:p>
          <a:p>
            <a:r>
              <a:rPr lang="de-DE" sz="2400" dirty="0"/>
              <a:t>Erweiterte Einstellungsmöglichkeiten für das Gericht § 47 JGG</a:t>
            </a:r>
          </a:p>
          <a:p>
            <a:r>
              <a:rPr lang="de-DE" sz="2400" dirty="0"/>
              <a:t>Ladung des Erziehungsberechtigten/gesetzlichen Vertreters § 50 II JGG</a:t>
            </a:r>
          </a:p>
          <a:p>
            <a:r>
              <a:rPr lang="de-DE" sz="2400" dirty="0" err="1"/>
              <a:t>Terminsnachricht</a:t>
            </a:r>
            <a:r>
              <a:rPr lang="de-DE" sz="2400" dirty="0"/>
              <a:t> an </a:t>
            </a:r>
            <a:r>
              <a:rPr lang="de-DE" sz="2400" dirty="0" err="1"/>
              <a:t>Jugendgerichshilfe</a:t>
            </a:r>
            <a:r>
              <a:rPr lang="de-DE" sz="2400" dirty="0"/>
              <a:t> § 50 III JGG</a:t>
            </a:r>
          </a:p>
          <a:p>
            <a:r>
              <a:rPr lang="de-DE" sz="2400" dirty="0"/>
              <a:t>Bericht der Jugendgerichtshilfe § 50 III 2 JGG</a:t>
            </a:r>
          </a:p>
          <a:p>
            <a:r>
              <a:rPr lang="de-DE" sz="2400" dirty="0"/>
              <a:t>Nichtöffentlichkeit der Hauptverhandlung bei Jugendlichen § 48 I JGG</a:t>
            </a:r>
          </a:p>
          <a:p>
            <a:r>
              <a:rPr lang="de-DE" sz="2400" dirty="0"/>
              <a:t>Öffentlichkeit bei Heranwachsenden § 109 I JGG (Ausschluss möglich nach § 109 I 4 JGG)</a:t>
            </a:r>
          </a:p>
          <a:p>
            <a:r>
              <a:rPr lang="de-DE" sz="2400" dirty="0"/>
              <a:t>Erweiterte notwendige Verteidigung § 68 JGG</a:t>
            </a:r>
          </a:p>
          <a:p>
            <a:r>
              <a:rPr lang="de-DE" sz="2400" dirty="0"/>
              <a:t>Möglichkeit der Bestellung eines Beistands § 69 JGG</a:t>
            </a:r>
          </a:p>
          <a:p>
            <a:r>
              <a:rPr lang="de-DE" sz="2400" dirty="0"/>
              <a:t>Anwesenheitspflicht des Angeklagten § 50 I JGG</a:t>
            </a:r>
          </a:p>
          <a:p>
            <a:r>
              <a:rPr lang="de-DE" sz="2400" dirty="0"/>
              <a:t>Grundsätzlich Anwesenheitsrecht der Erziehungsberechtigten § 48 II JGG</a:t>
            </a:r>
          </a:p>
          <a:p>
            <a:endParaRPr lang="de-DE" dirty="0"/>
          </a:p>
          <a:p>
            <a:endParaRPr lang="de-DE" dirty="0"/>
          </a:p>
          <a:p>
            <a:endParaRPr lang="de-DE" dirty="0"/>
          </a:p>
          <a:p>
            <a:endParaRPr lang="de-DE" dirty="0"/>
          </a:p>
          <a:p>
            <a:endParaRPr lang="de-DE" dirty="0"/>
          </a:p>
          <a:p>
            <a:r>
              <a:rPr lang="de-DE" dirty="0"/>
              <a:t> </a:t>
            </a:r>
          </a:p>
        </p:txBody>
      </p:sp>
    </p:spTree>
    <p:extLst>
      <p:ext uri="{BB962C8B-B14F-4D97-AF65-F5344CB8AC3E}">
        <p14:creationId xmlns:p14="http://schemas.microsoft.com/office/powerpoint/2010/main" val="224576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Besondere Arten des Strafverfahrens </a:t>
            </a:r>
          </a:p>
        </p:txBody>
      </p:sp>
      <p:sp>
        <p:nvSpPr>
          <p:cNvPr id="3" name="Textfeld 2"/>
          <p:cNvSpPr txBox="1"/>
          <p:nvPr/>
        </p:nvSpPr>
        <p:spPr>
          <a:xfrm>
            <a:off x="618846" y="1895559"/>
            <a:ext cx="9569003" cy="5170646"/>
          </a:xfrm>
          <a:prstGeom prst="rect">
            <a:avLst/>
          </a:prstGeom>
          <a:noFill/>
        </p:spPr>
        <p:txBody>
          <a:bodyPr wrap="square" rtlCol="0">
            <a:spAutoFit/>
          </a:bodyPr>
          <a:lstStyle/>
          <a:p>
            <a:r>
              <a:rPr lang="de-DE" sz="2400" b="1" dirty="0"/>
              <a:t>Verfahren bei Strafbefehlen </a:t>
            </a:r>
          </a:p>
          <a:p>
            <a:endParaRPr lang="de-DE" sz="2400" b="1" dirty="0"/>
          </a:p>
          <a:p>
            <a:r>
              <a:rPr lang="de-DE" sz="2400" b="1" dirty="0"/>
              <a:t>Zweck des Strafbefehlsverfahrens</a:t>
            </a:r>
          </a:p>
          <a:p>
            <a:endParaRPr lang="de-DE" sz="2400" b="1" dirty="0"/>
          </a:p>
          <a:p>
            <a:pPr lvl="0"/>
            <a:r>
              <a:rPr lang="de-DE" sz="2400" dirty="0">
                <a:solidFill>
                  <a:prstClr val="black"/>
                </a:solidFill>
              </a:rPr>
              <a:t>Das Strafbefehlsverfahren ist ein summarisches Verfahren, welches eine Straffestsetzung ohne Hauptverhandlung und Urteil ermöglicht</a:t>
            </a:r>
          </a:p>
          <a:p>
            <a:pPr lvl="0"/>
            <a:r>
              <a:rPr lang="de-DE" sz="2400" dirty="0">
                <a:solidFill>
                  <a:prstClr val="black"/>
                </a:solidFill>
              </a:rPr>
              <a:t>Es dient der Entlastung der Gerichte und dem Beschuldigten (schnelle, unauffällige, kostensparende Erledigung)</a:t>
            </a:r>
          </a:p>
          <a:p>
            <a:pPr lvl="0"/>
            <a:r>
              <a:rPr lang="de-DE" sz="2400" dirty="0">
                <a:solidFill>
                  <a:prstClr val="black"/>
                </a:solidFill>
              </a:rPr>
              <a:t>Der Strafbefehl ersetzt die Anklageschrift § 407 I statt § 200 StPO</a:t>
            </a:r>
          </a:p>
          <a:p>
            <a:pPr lvl="0"/>
            <a:r>
              <a:rPr lang="de-DE" sz="2400" dirty="0">
                <a:solidFill>
                  <a:prstClr val="black"/>
                </a:solidFill>
              </a:rPr>
              <a:t>Es bedarf keines Eröffnungsbeschlusses §§ 408 III, 409 StPO</a:t>
            </a:r>
          </a:p>
          <a:p>
            <a:pPr lvl="0"/>
            <a:r>
              <a:rPr lang="de-DE" sz="2400" dirty="0">
                <a:solidFill>
                  <a:prstClr val="black"/>
                </a:solidFill>
              </a:rPr>
              <a:t>Es findet keine Hauptverhandlung statt, aber §§ 408 III 2 StPO, 411 I 2 StPO</a:t>
            </a:r>
          </a:p>
          <a:p>
            <a:pPr lvl="0"/>
            <a:r>
              <a:rPr lang="de-DE" sz="2400" dirty="0">
                <a:solidFill>
                  <a:prstClr val="black"/>
                </a:solidFill>
              </a:rPr>
              <a:t>Der rechtskräftige Strafbefehl steht einem Urteil gleich § 410 III StPO</a:t>
            </a:r>
          </a:p>
          <a:p>
            <a:pPr lvl="0"/>
            <a:endParaRPr lang="de-DE" dirty="0">
              <a:solidFill>
                <a:prstClr val="black"/>
              </a:solidFill>
            </a:endParaRPr>
          </a:p>
        </p:txBody>
      </p:sp>
    </p:spTree>
    <p:extLst>
      <p:ext uri="{BB962C8B-B14F-4D97-AF65-F5344CB8AC3E}">
        <p14:creationId xmlns:p14="http://schemas.microsoft.com/office/powerpoint/2010/main" val="31095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555" y="-364859"/>
            <a:ext cx="11074400" cy="1143000"/>
          </a:xfrm>
        </p:spPr>
        <p:txBody>
          <a:bodyPr>
            <a:normAutofit/>
          </a:bodyPr>
          <a:lstStyle/>
          <a:p>
            <a:r>
              <a:rPr lang="de-DE" dirty="0"/>
              <a:t>Besondere Arten des Strafverfahrens </a:t>
            </a:r>
          </a:p>
        </p:txBody>
      </p:sp>
      <p:sp>
        <p:nvSpPr>
          <p:cNvPr id="3" name="Textfeld 2"/>
          <p:cNvSpPr txBox="1"/>
          <p:nvPr/>
        </p:nvSpPr>
        <p:spPr>
          <a:xfrm>
            <a:off x="596555" y="879284"/>
            <a:ext cx="10286093" cy="5632311"/>
          </a:xfrm>
          <a:prstGeom prst="rect">
            <a:avLst/>
          </a:prstGeom>
          <a:noFill/>
        </p:spPr>
        <p:txBody>
          <a:bodyPr wrap="square" rtlCol="0">
            <a:spAutoFit/>
          </a:bodyPr>
          <a:lstStyle/>
          <a:p>
            <a:r>
              <a:rPr lang="de-DE" sz="2000" b="1" dirty="0"/>
              <a:t>Zulässigkeit und Inhalt des Strafbefehls</a:t>
            </a:r>
          </a:p>
          <a:p>
            <a:endParaRPr lang="de-DE" sz="2000" b="1" dirty="0"/>
          </a:p>
          <a:p>
            <a:r>
              <a:rPr lang="de-DE" sz="2000" dirty="0"/>
              <a:t>Voraussetzungen für das Strafbefehlsverfahren:</a:t>
            </a:r>
          </a:p>
          <a:p>
            <a:r>
              <a:rPr lang="de-DE" sz="2000" dirty="0"/>
              <a:t>Vergehen § 12 II StGB</a:t>
            </a:r>
          </a:p>
          <a:p>
            <a:r>
              <a:rPr lang="de-DE" sz="2000" dirty="0"/>
              <a:t>Verfahren vor dem Amtsgericht § 407 I 1 StPO</a:t>
            </a:r>
          </a:p>
          <a:p>
            <a:r>
              <a:rPr lang="de-DE" sz="2000" dirty="0"/>
              <a:t>Antrag der Staatsanwaltschaft §§ 407 I, 408 a StPO</a:t>
            </a:r>
          </a:p>
          <a:p>
            <a:endParaRPr lang="de-DE" sz="2000" dirty="0"/>
          </a:p>
          <a:p>
            <a:r>
              <a:rPr lang="de-DE" sz="2000" dirty="0"/>
              <a:t>Mögliche Rechtsfolgen:</a:t>
            </a:r>
          </a:p>
          <a:p>
            <a:r>
              <a:rPr lang="de-DE" sz="2000" dirty="0"/>
              <a:t>Geldstrafe § 40 StGB</a:t>
            </a:r>
          </a:p>
          <a:p>
            <a:r>
              <a:rPr lang="de-DE" sz="2000" dirty="0"/>
              <a:t>Verwarnung mit Strafvorbehalt §§ 59 bis 59 c StGB</a:t>
            </a:r>
          </a:p>
          <a:p>
            <a:r>
              <a:rPr lang="de-DE" sz="2000" dirty="0"/>
              <a:t>Fahrverbot § 44 StGB</a:t>
            </a:r>
          </a:p>
          <a:p>
            <a:r>
              <a:rPr lang="de-DE" sz="2000" dirty="0"/>
              <a:t>Verfall, Einziehung §§ 73 ff. StGB</a:t>
            </a:r>
          </a:p>
          <a:p>
            <a:r>
              <a:rPr lang="de-DE" sz="2000" dirty="0"/>
              <a:t>Entziehung der Fahrerlaubnis §§ 69 ff. StGB</a:t>
            </a:r>
          </a:p>
          <a:p>
            <a:r>
              <a:rPr lang="de-DE" sz="2000" dirty="0"/>
              <a:t>Freiheitsstrafe bis zu einem Jahr, sofern Verteidiger vorhanden </a:t>
            </a:r>
          </a:p>
          <a:p>
            <a:endParaRPr lang="de-DE" sz="2000" dirty="0"/>
          </a:p>
          <a:p>
            <a:r>
              <a:rPr lang="de-DE" sz="2000" dirty="0"/>
              <a:t>Ausschluss des Strafbefehlsverfahrens gegen Jugendliche §§ 1 II, 79 I JGG</a:t>
            </a:r>
          </a:p>
          <a:p>
            <a:r>
              <a:rPr lang="de-DE" sz="2000" dirty="0"/>
              <a:t>Bei Heranwachsenden nach Erwachsenenrecht möglich § 109 II 1 JGG</a:t>
            </a:r>
          </a:p>
          <a:p>
            <a:r>
              <a:rPr lang="de-DE" sz="2000" b="1" dirty="0"/>
              <a:t> </a:t>
            </a:r>
          </a:p>
        </p:txBody>
      </p:sp>
    </p:spTree>
    <p:extLst>
      <p:ext uri="{BB962C8B-B14F-4D97-AF65-F5344CB8AC3E}">
        <p14:creationId xmlns:p14="http://schemas.microsoft.com/office/powerpoint/2010/main" val="19807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390616"/>
            <a:ext cx="11074400" cy="1143000"/>
          </a:xfrm>
        </p:spPr>
        <p:txBody>
          <a:bodyPr>
            <a:normAutofit/>
          </a:bodyPr>
          <a:lstStyle/>
          <a:p>
            <a:r>
              <a:rPr lang="de-DE" dirty="0"/>
              <a:t>Besondere Arten des Strafverfahrens </a:t>
            </a:r>
          </a:p>
        </p:txBody>
      </p:sp>
      <p:sp>
        <p:nvSpPr>
          <p:cNvPr id="3" name="Textfeld 2"/>
          <p:cNvSpPr txBox="1"/>
          <p:nvPr/>
        </p:nvSpPr>
        <p:spPr>
          <a:xfrm>
            <a:off x="600187" y="752384"/>
            <a:ext cx="11248375" cy="6494085"/>
          </a:xfrm>
          <a:prstGeom prst="rect">
            <a:avLst/>
          </a:prstGeom>
          <a:noFill/>
        </p:spPr>
        <p:txBody>
          <a:bodyPr wrap="square" rtlCol="0">
            <a:spAutoFit/>
          </a:bodyPr>
          <a:lstStyle/>
          <a:p>
            <a:r>
              <a:rPr lang="de-DE" sz="2000" b="1" dirty="0"/>
              <a:t>Einspruch und Ausbleiben des Angeklagten</a:t>
            </a:r>
          </a:p>
          <a:p>
            <a:endParaRPr lang="de-DE" sz="2000" b="1" dirty="0"/>
          </a:p>
          <a:p>
            <a:r>
              <a:rPr lang="de-DE" sz="2000" b="1" dirty="0"/>
              <a:t>Einspruch:</a:t>
            </a:r>
          </a:p>
          <a:p>
            <a:r>
              <a:rPr lang="de-DE" sz="2000" dirty="0"/>
              <a:t>Der Einspruch ist der einzig statthafte Rechtsbehelf gegen einen Strafbefehl § 410 I StPO</a:t>
            </a:r>
          </a:p>
          <a:p>
            <a:r>
              <a:rPr lang="de-DE" sz="2000" dirty="0"/>
              <a:t>Im Regelfall ist nur der Angeklagte zum Einspruch berechtigt § 410 StPO</a:t>
            </a:r>
          </a:p>
          <a:p>
            <a:r>
              <a:rPr lang="de-DE" sz="2000" dirty="0"/>
              <a:t>Gegebenenfalls können auch Nebenbeteiligte  Einspruch einlegen §§ 433 I 2, 438, 444 II 2 StPO</a:t>
            </a:r>
          </a:p>
          <a:p>
            <a:r>
              <a:rPr lang="de-DE" sz="2000" dirty="0"/>
              <a:t>Zweiwochenfrist ab Zustellung § 410 I 1 StPO</a:t>
            </a:r>
          </a:p>
          <a:p>
            <a:r>
              <a:rPr lang="de-DE" sz="2000" dirty="0"/>
              <a:t>Schriftlich oder zu Protokoll der Geschäftsstelle § 410 I 1 StPO</a:t>
            </a:r>
          </a:p>
          <a:p>
            <a:r>
              <a:rPr lang="de-DE" sz="2000" dirty="0"/>
              <a:t>Verweisung in § 410 I 2 StPO:</a:t>
            </a:r>
          </a:p>
          <a:p>
            <a:r>
              <a:rPr lang="de-DE" sz="2000" dirty="0"/>
              <a:t>Einspruchseinlegung durch Verteidiger möglich, jedoch nicht gegen den Willen des Beschuldigten § 297 StPO</a:t>
            </a:r>
          </a:p>
          <a:p>
            <a:r>
              <a:rPr lang="de-DE" sz="2000" dirty="0"/>
              <a:t>Selbständige Einspruchseinlegung durch gesetzlichen Vertreter § 298 I StPO</a:t>
            </a:r>
          </a:p>
          <a:p>
            <a:r>
              <a:rPr lang="de-DE" sz="2000" dirty="0"/>
              <a:t>Besonderheit bei Freiheitsentziehung (Fristwahrung durch Protokollaufnahme) § 299 II StPO</a:t>
            </a:r>
          </a:p>
          <a:p>
            <a:r>
              <a:rPr lang="de-DE" sz="2000" dirty="0"/>
              <a:t>Falschbezeichnung eines Rechtsmittels ist unschädlich § 300 StPO</a:t>
            </a:r>
          </a:p>
          <a:p>
            <a:r>
              <a:rPr lang="de-DE" sz="2000" dirty="0"/>
              <a:t>Zurücknahme u Verzicht des Einspruchs vor Rechtsmittelfristablauf möglich </a:t>
            </a:r>
            <a:r>
              <a:rPr lang="de-DE" sz="2000" dirty="0">
                <a:solidFill>
                  <a:srgbClr val="FF0000"/>
                </a:solidFill>
              </a:rPr>
              <a:t>§ 302 I 1 StPO</a:t>
            </a:r>
          </a:p>
          <a:p>
            <a:r>
              <a:rPr lang="de-DE" sz="2000" dirty="0"/>
              <a:t>Verteidiger bedarf zur Zurücknahme des Einspruchs einer ausdrücklichen Ermächtigung § 302 II StPO</a:t>
            </a:r>
          </a:p>
          <a:p>
            <a:r>
              <a:rPr lang="de-DE" sz="2000" dirty="0"/>
              <a:t>Der Einspruch muss nicht begründet werden, weil im Gesetz kein Begründungserfordernis auffindbar</a:t>
            </a:r>
          </a:p>
          <a:p>
            <a:endParaRPr lang="de-DE" dirty="0"/>
          </a:p>
          <a:p>
            <a:r>
              <a:rPr lang="de-DE" b="1" dirty="0"/>
              <a:t> </a:t>
            </a:r>
          </a:p>
        </p:txBody>
      </p:sp>
    </p:spTree>
    <p:extLst>
      <p:ext uri="{BB962C8B-B14F-4D97-AF65-F5344CB8AC3E}">
        <p14:creationId xmlns:p14="http://schemas.microsoft.com/office/powerpoint/2010/main" val="17728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330600"/>
            <a:ext cx="11074400" cy="1143000"/>
          </a:xfrm>
        </p:spPr>
        <p:txBody>
          <a:bodyPr>
            <a:normAutofit/>
          </a:bodyPr>
          <a:lstStyle/>
          <a:p>
            <a:r>
              <a:rPr lang="de-DE" dirty="0"/>
              <a:t>Besondere Arten des Strafverfahrens </a:t>
            </a:r>
          </a:p>
        </p:txBody>
      </p:sp>
      <p:sp>
        <p:nvSpPr>
          <p:cNvPr id="3" name="Textfeld 2"/>
          <p:cNvSpPr txBox="1"/>
          <p:nvPr/>
        </p:nvSpPr>
        <p:spPr>
          <a:xfrm>
            <a:off x="600188" y="1473600"/>
            <a:ext cx="10926404" cy="5816977"/>
          </a:xfrm>
          <a:prstGeom prst="rect">
            <a:avLst/>
          </a:prstGeom>
          <a:noFill/>
        </p:spPr>
        <p:txBody>
          <a:bodyPr wrap="square" rtlCol="0">
            <a:spAutoFit/>
          </a:bodyPr>
          <a:lstStyle/>
          <a:p>
            <a:r>
              <a:rPr lang="de-DE" sz="2000" b="1" dirty="0"/>
              <a:t>Einspruch und Ausbleiben des Angeklagten</a:t>
            </a:r>
          </a:p>
          <a:p>
            <a:endParaRPr lang="de-DE" sz="2000" b="1" dirty="0"/>
          </a:p>
          <a:p>
            <a:r>
              <a:rPr lang="de-DE" sz="2000" b="1" dirty="0"/>
              <a:t>Ausbleiben des Angeklagten § 412 StPO:</a:t>
            </a:r>
          </a:p>
          <a:p>
            <a:r>
              <a:rPr lang="de-DE" sz="2000" dirty="0"/>
              <a:t>Der Einspruch wird  verworfen, wenn der Angeklagte nicht erschienen ist,</a:t>
            </a:r>
          </a:p>
          <a:p>
            <a:r>
              <a:rPr lang="de-DE" sz="2000" dirty="0"/>
              <a:t>auch kein Verteidiger mit nachgewiesener Vollmacht erschienen ist</a:t>
            </a:r>
          </a:p>
          <a:p>
            <a:r>
              <a:rPr lang="de-DE" sz="2000" dirty="0"/>
              <a:t>und das Ausbleiben nicht ausreichend entschuldigt ist §§ 412, 329 I StPO</a:t>
            </a:r>
          </a:p>
          <a:p>
            <a:r>
              <a:rPr lang="de-DE" sz="2000" dirty="0"/>
              <a:t>Voraussetzung ist auch die ordnungsgemäße Ladung des Angeklagten</a:t>
            </a:r>
          </a:p>
          <a:p>
            <a:r>
              <a:rPr lang="de-DE" sz="2000" dirty="0"/>
              <a:t>Die Verwerfung des Einspruchs erfolgt durch Urteil § 329 VII StPO</a:t>
            </a:r>
          </a:p>
          <a:p>
            <a:r>
              <a:rPr lang="de-DE" sz="2000" dirty="0"/>
              <a:t>Weitere Fälle § 329 I Nr. 1-3 StPO</a:t>
            </a:r>
          </a:p>
          <a:p>
            <a:r>
              <a:rPr lang="de-DE" sz="2000" dirty="0"/>
              <a:t>Gegen das Verwerfungsurteil kann der Angeklagte binnen einer Woche nach Urteilszustellung Wiedereinsetzung in den vorigen Stand beantragen § 329 VII StPO</a:t>
            </a:r>
          </a:p>
          <a:p>
            <a:r>
              <a:rPr lang="de-DE" sz="2000" dirty="0"/>
              <a:t>Daneben sind auch Berufung und (Sprung) Revision möglich §§ 312, 335 StPO</a:t>
            </a:r>
          </a:p>
          <a:p>
            <a:r>
              <a:rPr lang="de-DE" sz="2000" dirty="0"/>
              <a:t>Dabei sind die Voraussetzungen der §§ 44, 45 StPO zu beachten</a:t>
            </a:r>
          </a:p>
          <a:p>
            <a:r>
              <a:rPr lang="de-DE" sz="2000" dirty="0"/>
              <a:t>Hat der gesetzliche Vertreter Einspruch eingelegt und bleibt in der HV aus, wird ohne ihn verhandelt § 330 II 1 StPO</a:t>
            </a:r>
          </a:p>
          <a:p>
            <a:endParaRPr lang="de-DE" dirty="0"/>
          </a:p>
          <a:p>
            <a:endParaRPr lang="de-DE" dirty="0"/>
          </a:p>
          <a:p>
            <a:endParaRPr lang="de-DE" dirty="0"/>
          </a:p>
          <a:p>
            <a:r>
              <a:rPr lang="de-DE" b="1" dirty="0"/>
              <a:t> </a:t>
            </a:r>
          </a:p>
        </p:txBody>
      </p:sp>
    </p:spTree>
    <p:extLst>
      <p:ext uri="{BB962C8B-B14F-4D97-AF65-F5344CB8AC3E}">
        <p14:creationId xmlns:p14="http://schemas.microsoft.com/office/powerpoint/2010/main" val="65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188" y="-429254"/>
            <a:ext cx="11074400" cy="1143000"/>
          </a:xfrm>
        </p:spPr>
        <p:txBody>
          <a:bodyPr>
            <a:normAutofit/>
          </a:bodyPr>
          <a:lstStyle/>
          <a:p>
            <a:r>
              <a:rPr lang="de-DE" dirty="0"/>
              <a:t>Besondere Arten des Strafverfahrens </a:t>
            </a:r>
          </a:p>
        </p:txBody>
      </p:sp>
      <p:sp>
        <p:nvSpPr>
          <p:cNvPr id="3" name="Textfeld 2"/>
          <p:cNvSpPr txBox="1"/>
          <p:nvPr/>
        </p:nvSpPr>
        <p:spPr>
          <a:xfrm>
            <a:off x="600188" y="971323"/>
            <a:ext cx="10926404" cy="6771084"/>
          </a:xfrm>
          <a:prstGeom prst="rect">
            <a:avLst/>
          </a:prstGeom>
          <a:noFill/>
        </p:spPr>
        <p:txBody>
          <a:bodyPr wrap="square" rtlCol="0">
            <a:spAutoFit/>
          </a:bodyPr>
          <a:lstStyle/>
          <a:p>
            <a:r>
              <a:rPr lang="de-DE" sz="2000" b="1" dirty="0"/>
              <a:t>Einspruch und Ausbleiben des Angeklagten</a:t>
            </a:r>
          </a:p>
          <a:p>
            <a:r>
              <a:rPr lang="de-DE" sz="2000" b="1" dirty="0"/>
              <a:t>Wirkung des Einspruchs:</a:t>
            </a:r>
          </a:p>
          <a:p>
            <a:r>
              <a:rPr lang="de-DE" sz="2000" dirty="0"/>
              <a:t>Der Einspruch ist ein Rechtsbehelf!</a:t>
            </a:r>
          </a:p>
          <a:p>
            <a:r>
              <a:rPr lang="de-DE" sz="2000" dirty="0"/>
              <a:t>Er hemmt die Vollstreckung § 410 III StPO Umkehrschluss</a:t>
            </a:r>
          </a:p>
          <a:p>
            <a:r>
              <a:rPr lang="de-DE" sz="2000" dirty="0"/>
              <a:t>und führt zur Durchführung der Hauptverhandlung</a:t>
            </a:r>
          </a:p>
          <a:p>
            <a:r>
              <a:rPr lang="de-DE" sz="2000" dirty="0"/>
              <a:t>vor dem Gericht, welches den Strafbefehl erlassen hat § 411 I 2 StPO</a:t>
            </a:r>
          </a:p>
          <a:p>
            <a:r>
              <a:rPr lang="de-DE" sz="2000" dirty="0"/>
              <a:t>Kein </a:t>
            </a:r>
            <a:r>
              <a:rPr lang="de-DE" sz="2000" dirty="0" err="1"/>
              <a:t>Devolutiveffekt</a:t>
            </a:r>
            <a:endParaRPr lang="de-DE" sz="2000" dirty="0"/>
          </a:p>
          <a:p>
            <a:r>
              <a:rPr lang="de-DE" sz="2000" dirty="0"/>
              <a:t>d.h. das Verfahren wird durch den Einspruch nicht in eine höhere Instanz gehoben</a:t>
            </a:r>
          </a:p>
          <a:p>
            <a:r>
              <a:rPr lang="de-DE" sz="2000" dirty="0"/>
              <a:t>Aber </a:t>
            </a:r>
            <a:r>
              <a:rPr lang="de-DE" sz="2000" dirty="0" err="1"/>
              <a:t>Suspensiveffekt</a:t>
            </a:r>
            <a:endParaRPr lang="de-DE" sz="2000" dirty="0"/>
          </a:p>
          <a:p>
            <a:r>
              <a:rPr lang="de-DE" sz="2000" dirty="0"/>
              <a:t>d.h. Hemmung der Rechtskraft bis zur Entscheidung über den Einspruch</a:t>
            </a:r>
          </a:p>
          <a:p>
            <a:endParaRPr lang="de-DE" sz="2000" dirty="0"/>
          </a:p>
          <a:p>
            <a:r>
              <a:rPr lang="de-DE" sz="2000" dirty="0"/>
              <a:t>Beschränkter Einspruch: Hauptfall</a:t>
            </a:r>
          </a:p>
          <a:p>
            <a:r>
              <a:rPr lang="de-DE" sz="2000" dirty="0"/>
              <a:t>Auf die Höhe der Tagessätze § 411 I 3 StPO</a:t>
            </a:r>
          </a:p>
          <a:p>
            <a:r>
              <a:rPr lang="de-DE" sz="2000" dirty="0"/>
              <a:t>Zustimmung Angeklagter, Verteidiger und Staatsanwaltschaft</a:t>
            </a:r>
          </a:p>
          <a:p>
            <a:r>
              <a:rPr lang="de-DE" sz="2000" dirty="0"/>
              <a:t>Entscheidung durch Beschluss ohne Hauptverhandlung</a:t>
            </a:r>
          </a:p>
          <a:p>
            <a:r>
              <a:rPr lang="de-DE" sz="2000" dirty="0"/>
              <a:t>Keine Erhöhung der  Tagessätze möglich</a:t>
            </a:r>
          </a:p>
          <a:p>
            <a:r>
              <a:rPr lang="de-DE" sz="2000" dirty="0"/>
              <a:t>Gegen den Beschluss kann sofortige Beschwerde eingelegt werden</a:t>
            </a:r>
          </a:p>
          <a:p>
            <a:endParaRPr lang="de-DE" sz="2000" dirty="0"/>
          </a:p>
          <a:p>
            <a:r>
              <a:rPr lang="de-DE" sz="2000" dirty="0"/>
              <a:t>Nach unbeschränktem Einspruch kann das Urteil auch härter ausfallen § 411 IV StPO</a:t>
            </a:r>
          </a:p>
          <a:p>
            <a:endParaRPr lang="de-DE" dirty="0"/>
          </a:p>
          <a:p>
            <a:endParaRPr lang="de-DE" dirty="0"/>
          </a:p>
          <a:p>
            <a:r>
              <a:rPr lang="de-DE" b="1" dirty="0"/>
              <a:t> </a:t>
            </a:r>
          </a:p>
        </p:txBody>
      </p:sp>
    </p:spTree>
    <p:extLst>
      <p:ext uri="{BB962C8B-B14F-4D97-AF65-F5344CB8AC3E}">
        <p14:creationId xmlns:p14="http://schemas.microsoft.com/office/powerpoint/2010/main" val="19360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05705"/>
            <a:ext cx="11074400" cy="1143000"/>
          </a:xfrm>
        </p:spPr>
        <p:txBody>
          <a:bodyPr/>
          <a:lstStyle/>
          <a:p>
            <a:r>
              <a:rPr lang="de-DE" dirty="0"/>
              <a:t>Ermittlungsverfahren </a:t>
            </a:r>
          </a:p>
        </p:txBody>
      </p:sp>
      <p:sp>
        <p:nvSpPr>
          <p:cNvPr id="3" name="Textfeld 2"/>
          <p:cNvSpPr txBox="1"/>
          <p:nvPr/>
        </p:nvSpPr>
        <p:spPr>
          <a:xfrm>
            <a:off x="609600" y="1847088"/>
            <a:ext cx="8603087" cy="4401205"/>
          </a:xfrm>
          <a:prstGeom prst="rect">
            <a:avLst/>
          </a:prstGeom>
          <a:noFill/>
        </p:spPr>
        <p:txBody>
          <a:bodyPr wrap="square" rtlCol="0">
            <a:spAutoFit/>
          </a:bodyPr>
          <a:lstStyle/>
          <a:p>
            <a:r>
              <a:rPr lang="de-DE" sz="2800" b="1" dirty="0"/>
              <a:t>Einleitung des Ermittlungsverfahrens</a:t>
            </a:r>
          </a:p>
          <a:p>
            <a:r>
              <a:rPr lang="de-DE" sz="2800" b="1" dirty="0"/>
              <a:t>Übersicht:</a:t>
            </a:r>
          </a:p>
          <a:p>
            <a:endParaRPr lang="de-DE" sz="2800" b="1" dirty="0"/>
          </a:p>
          <a:p>
            <a:r>
              <a:rPr lang="de-DE" sz="2800" dirty="0"/>
              <a:t>Strafanzeige  § 158 StPO</a:t>
            </a:r>
          </a:p>
          <a:p>
            <a:endParaRPr lang="de-DE" sz="2800" dirty="0"/>
          </a:p>
          <a:p>
            <a:r>
              <a:rPr lang="de-DE" sz="2800" dirty="0"/>
              <a:t>Strafantrag  § 77 b StGB</a:t>
            </a:r>
          </a:p>
          <a:p>
            <a:endParaRPr lang="de-DE" sz="2800" dirty="0"/>
          </a:p>
          <a:p>
            <a:r>
              <a:rPr lang="de-DE" sz="2800" dirty="0"/>
              <a:t>Minderjährige § 77 III StGB</a:t>
            </a:r>
          </a:p>
          <a:p>
            <a:endParaRPr lang="de-DE" sz="2800" dirty="0"/>
          </a:p>
          <a:p>
            <a:r>
              <a:rPr lang="de-DE" sz="2800" dirty="0"/>
              <a:t>§§ 104, 106, 1626, 1629 BGB</a:t>
            </a:r>
          </a:p>
        </p:txBody>
      </p:sp>
    </p:spTree>
    <p:extLst>
      <p:ext uri="{BB962C8B-B14F-4D97-AF65-F5344CB8AC3E}">
        <p14:creationId xmlns:p14="http://schemas.microsoft.com/office/powerpoint/2010/main" val="41901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25729"/>
            <a:ext cx="10972800" cy="6589395"/>
          </a:xfrm>
        </p:spPr>
        <p:txBody>
          <a:bodyPr>
            <a:normAutofit/>
          </a:bodyPr>
          <a:lstStyle/>
          <a:p>
            <a:endParaRPr lang="de-DE" sz="1400" dirty="0"/>
          </a:p>
        </p:txBody>
      </p:sp>
      <p:graphicFrame>
        <p:nvGraphicFramePr>
          <p:cNvPr id="7" name="Objekt 6"/>
          <p:cNvGraphicFramePr>
            <a:graphicFrameLocks noChangeAspect="1"/>
          </p:cNvGraphicFramePr>
          <p:nvPr>
            <p:extLst>
              <p:ext uri="{D42A27DB-BD31-4B8C-83A1-F6EECF244321}">
                <p14:modId xmlns:p14="http://schemas.microsoft.com/office/powerpoint/2010/main" val="2877982604"/>
              </p:ext>
            </p:extLst>
          </p:nvPr>
        </p:nvGraphicFramePr>
        <p:xfrm>
          <a:off x="504825" y="497204"/>
          <a:ext cx="10896600" cy="6146643"/>
        </p:xfrm>
        <a:graphic>
          <a:graphicData uri="http://schemas.openxmlformats.org/presentationml/2006/ole">
            <mc:AlternateContent xmlns:mc="http://schemas.openxmlformats.org/markup-compatibility/2006">
              <mc:Choice xmlns:v="urn:schemas-microsoft-com:vml" Requires="v">
                <p:oleObj name="Dokument" r:id="rId2" imgW="9511842" imgH="6926904" progId="Word.Document.12">
                  <p:embed/>
                </p:oleObj>
              </mc:Choice>
              <mc:Fallback>
                <p:oleObj name="Dokument" r:id="rId2" imgW="9511842" imgH="6926904" progId="Word.Document.12">
                  <p:embed/>
                  <p:pic>
                    <p:nvPicPr>
                      <p:cNvPr id="0" name=""/>
                      <p:cNvPicPr/>
                      <p:nvPr/>
                    </p:nvPicPr>
                    <p:blipFill>
                      <a:blip r:embed="rId3"/>
                      <a:stretch>
                        <a:fillRect/>
                      </a:stretch>
                    </p:blipFill>
                    <p:spPr>
                      <a:xfrm>
                        <a:off x="504825" y="497204"/>
                        <a:ext cx="10896600" cy="6146643"/>
                      </a:xfrm>
                      <a:prstGeom prst="rect">
                        <a:avLst/>
                      </a:prstGeom>
                    </p:spPr>
                  </p:pic>
                </p:oleObj>
              </mc:Fallback>
            </mc:AlternateContent>
          </a:graphicData>
        </a:graphic>
      </p:graphicFrame>
    </p:spTree>
    <p:extLst>
      <p:ext uri="{BB962C8B-B14F-4D97-AF65-F5344CB8AC3E}">
        <p14:creationId xmlns:p14="http://schemas.microsoft.com/office/powerpoint/2010/main" val="1862218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a:bodyPr>
          <a:lstStyle/>
          <a:p>
            <a:endParaRPr lang="de-DE" sz="2000" dirty="0"/>
          </a:p>
          <a:p>
            <a:r>
              <a:rPr lang="de-DE" sz="2000" dirty="0"/>
              <a:t>Fall 1</a:t>
            </a:r>
          </a:p>
          <a:p>
            <a:r>
              <a:rPr lang="de-DE" sz="2000" dirty="0"/>
              <a:t>Gegen Max Müller ergeht ein Strafbefehl, welcher ihm am 8.2.2020 ordnungsgemäß zugestellt wird. Müller legt keinen Einspruch gegen den Strafbefehl ein.</a:t>
            </a:r>
          </a:p>
          <a:p>
            <a:r>
              <a:rPr lang="de-DE" sz="2000" dirty="0"/>
              <a:t>Wann tritt die Rechtskraft des Strafbefehls ein?</a:t>
            </a:r>
          </a:p>
          <a:p>
            <a:r>
              <a:rPr lang="de-DE" sz="2000" dirty="0"/>
              <a:t>Der 8.2.2020 ist ein Samstag.</a:t>
            </a:r>
          </a:p>
          <a:p>
            <a:r>
              <a:rPr lang="de-DE" sz="2000" dirty="0"/>
              <a:t>Damit kann die zweiwöchige Einspruchsfrist nicht am Sa, 22.2.2020 ablaufen.</a:t>
            </a:r>
          </a:p>
          <a:p>
            <a:r>
              <a:rPr lang="de-DE" sz="2000" dirty="0"/>
              <a:t>Die Frist läuft ab am nächsten Werktag: Mo, 24.2.2020 Tagesende (=TE/24.00 Uhr).</a:t>
            </a:r>
          </a:p>
          <a:p>
            <a:r>
              <a:rPr lang="de-DE" sz="2000" dirty="0"/>
              <a:t>Rosenmontag ist </a:t>
            </a:r>
            <a:r>
              <a:rPr lang="de-DE" sz="2000" b="1" dirty="0"/>
              <a:t>kein</a:t>
            </a:r>
            <a:r>
              <a:rPr lang="de-DE" sz="2000" dirty="0"/>
              <a:t> gesetzlicher Feiertag!</a:t>
            </a:r>
          </a:p>
          <a:p>
            <a:r>
              <a:rPr lang="de-DE" sz="2000" dirty="0"/>
              <a:t>Rechtskraft tritt ein am Di, 25.2.2020 Tagesbeginn (= TB/0.00 Uhr)</a:t>
            </a:r>
          </a:p>
          <a:p>
            <a:endParaRPr lang="de-DE" sz="2000" dirty="0"/>
          </a:p>
        </p:txBody>
      </p:sp>
    </p:spTree>
    <p:extLst>
      <p:ext uri="{BB962C8B-B14F-4D97-AF65-F5344CB8AC3E}">
        <p14:creationId xmlns:p14="http://schemas.microsoft.com/office/powerpoint/2010/main" val="23267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lnSpcReduction="10000"/>
          </a:bodyPr>
          <a:lstStyle/>
          <a:p>
            <a:endParaRPr lang="de-DE" sz="2000" dirty="0"/>
          </a:p>
          <a:p>
            <a:r>
              <a:rPr lang="de-DE" sz="2000" dirty="0"/>
              <a:t>Fall 2</a:t>
            </a:r>
          </a:p>
          <a:p>
            <a:r>
              <a:rPr lang="de-DE" sz="2000" dirty="0"/>
              <a:t>Am Freitag, 24.4.2020 ergeht gegen Jürgen Vogel ein Urteil wegen Diebstahls.</a:t>
            </a:r>
          </a:p>
          <a:p>
            <a:r>
              <a:rPr lang="de-DE" sz="2000" dirty="0"/>
              <a:t>Im Hauptverhandlungstermin ist der Angeklagte anwesend.</a:t>
            </a:r>
          </a:p>
          <a:p>
            <a:r>
              <a:rPr lang="de-DE" sz="2000" dirty="0"/>
              <a:t>Der Verteidiger legt mit Eingang vom Mo, 4.5.2020 Berufung gegen das Urteil ein.</a:t>
            </a:r>
          </a:p>
          <a:p>
            <a:r>
              <a:rPr lang="de-DE" sz="2000" dirty="0"/>
              <a:t>Ist die Berufung fristgerecht eingelegt?</a:t>
            </a:r>
          </a:p>
          <a:p>
            <a:r>
              <a:rPr lang="de-DE" sz="2000" dirty="0"/>
              <a:t>Die Frist zur Berufungseinlegung beträgt 1 Woche.</a:t>
            </a:r>
          </a:p>
          <a:p>
            <a:r>
              <a:rPr lang="de-DE" sz="2000" dirty="0"/>
              <a:t>Diese Frist beginnt mit der Verkündung des Urteils, weil der Angeklagte anwesend war.</a:t>
            </a:r>
          </a:p>
          <a:p>
            <a:r>
              <a:rPr lang="de-DE" sz="2000" dirty="0"/>
              <a:t>Die Frist kann am Fr, 1.5.2020 nicht ablaufen, da der 1. Mai immer ein Feiertag ist.</a:t>
            </a:r>
          </a:p>
          <a:p>
            <a:r>
              <a:rPr lang="de-DE" sz="2000" dirty="0"/>
              <a:t>Sie kann auch am Sa, 2.5.2020 nicht ablaufen.</a:t>
            </a:r>
          </a:p>
          <a:p>
            <a:r>
              <a:rPr lang="de-DE" sz="2000" dirty="0"/>
              <a:t>Die Frist läuft erst am nächsten Werktag ab, also am Mo, 4.5.2020 TE.</a:t>
            </a:r>
          </a:p>
          <a:p>
            <a:r>
              <a:rPr lang="de-DE" sz="2000" dirty="0"/>
              <a:t>Die Berufung wurde rechtzeitig eingelegt.</a:t>
            </a:r>
          </a:p>
        </p:txBody>
      </p:sp>
    </p:spTree>
    <p:extLst>
      <p:ext uri="{BB962C8B-B14F-4D97-AF65-F5344CB8AC3E}">
        <p14:creationId xmlns:p14="http://schemas.microsoft.com/office/powerpoint/2010/main" val="14158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a:bodyPr>
          <a:lstStyle/>
          <a:p>
            <a:endParaRPr lang="de-DE" sz="2000" dirty="0"/>
          </a:p>
          <a:p>
            <a:endParaRPr lang="de-DE" sz="2000" dirty="0"/>
          </a:p>
          <a:p>
            <a:r>
              <a:rPr lang="de-DE" sz="2000" dirty="0"/>
              <a:t>Fall 3</a:t>
            </a:r>
          </a:p>
          <a:p>
            <a:r>
              <a:rPr lang="de-DE" sz="2000" dirty="0"/>
              <a:t>Im vorhergehenden Fall 2 (Urteil 24.4./Verkündung in Anwesenheit) legt der Verteidiger erst mit Eingang vom 6.5.2020 Berufung gegen das Urteil ein.</a:t>
            </a:r>
          </a:p>
          <a:p>
            <a:r>
              <a:rPr lang="de-DE" sz="2000" dirty="0"/>
              <a:t>Mit Beschluss vom Fr., 22.5.2020 verwirft das Amtsgericht die Berufung als unzulässig, da verspätet.</a:t>
            </a:r>
          </a:p>
          <a:p>
            <a:r>
              <a:rPr lang="de-DE" sz="2000" dirty="0"/>
              <a:t>Wann tritt die Rechtskraft des Urteils ein?</a:t>
            </a:r>
          </a:p>
          <a:p>
            <a:r>
              <a:rPr lang="de-DE" sz="2000" dirty="0"/>
              <a:t>Die Rechtskraft tritt mit Ablauf der Rechtsmittelfrist bereits ein, weil nur ein rechtzeitig eingelegtes Rechtsmittel die Rechtskraft hemmt.</a:t>
            </a:r>
          </a:p>
          <a:p>
            <a:r>
              <a:rPr lang="de-DE" sz="2000" dirty="0"/>
              <a:t>Das Urteil wird am Di, 5.5.2020 TB rechtskräftig.</a:t>
            </a:r>
          </a:p>
          <a:p>
            <a:endParaRPr lang="de-DE" sz="2000" dirty="0"/>
          </a:p>
        </p:txBody>
      </p:sp>
    </p:spTree>
    <p:extLst>
      <p:ext uri="{BB962C8B-B14F-4D97-AF65-F5344CB8AC3E}">
        <p14:creationId xmlns:p14="http://schemas.microsoft.com/office/powerpoint/2010/main" val="39965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32588"/>
            <a:ext cx="10972800" cy="1143000"/>
          </a:xfrm>
        </p:spPr>
        <p:txBody>
          <a:bodyPr/>
          <a:lstStyle/>
          <a:p>
            <a:r>
              <a:rPr lang="de-DE" dirty="0"/>
              <a:t>Rechtskraftberechnung</a:t>
            </a:r>
          </a:p>
        </p:txBody>
      </p:sp>
      <p:sp>
        <p:nvSpPr>
          <p:cNvPr id="3" name="Inhaltsplatzhalter 2"/>
          <p:cNvSpPr>
            <a:spLocks noGrp="1"/>
          </p:cNvSpPr>
          <p:nvPr>
            <p:ph idx="1"/>
          </p:nvPr>
        </p:nvSpPr>
        <p:spPr>
          <a:xfrm>
            <a:off x="609600" y="1275588"/>
            <a:ext cx="10972800" cy="5468112"/>
          </a:xfrm>
        </p:spPr>
        <p:txBody>
          <a:bodyPr>
            <a:normAutofit lnSpcReduction="10000"/>
          </a:bodyPr>
          <a:lstStyle/>
          <a:p>
            <a:r>
              <a:rPr lang="de-DE" sz="2000" dirty="0"/>
              <a:t>Fall 4</a:t>
            </a:r>
          </a:p>
          <a:p>
            <a:r>
              <a:rPr lang="de-DE" sz="2000" dirty="0"/>
              <a:t>In der Hauptverhandlung beim Amtsgericht – Strafrichter - wegen Körperverletzung, Nötigung und Beleidigung wurde durch Beschluss die Nebenklage zugelassen und es ergeht gegen den Erwachsenen Rocky Rocchigiani am Do., 4.6.2020 ein Urteil mit Freiheitstrafe von 1 Jahr und 6 Monaten.</a:t>
            </a:r>
          </a:p>
          <a:p>
            <a:r>
              <a:rPr lang="de-DE" sz="2000" dirty="0"/>
              <a:t>Die Vollstreckung der Freiheitsstrafe wird zur Bewährung ausgesetzt. </a:t>
            </a:r>
          </a:p>
          <a:p>
            <a:r>
              <a:rPr lang="de-DE" sz="2000" dirty="0"/>
              <a:t>Der Angeklagte, sein Verteidiger und die Staatsanwaltschaft erklären in der Verhandlung Rechtsmittelverzicht.</a:t>
            </a:r>
          </a:p>
          <a:p>
            <a:r>
              <a:rPr lang="de-DE" sz="2000" dirty="0"/>
              <a:t>Wann tritt die Rechtskraft des Urteils ein?</a:t>
            </a:r>
          </a:p>
          <a:p>
            <a:r>
              <a:rPr lang="de-DE" sz="2000" dirty="0"/>
              <a:t>Der Nebenkläger hat ein eigenes Rechtsmittelrecht und hat nach dem Sachverhalt nicht darauf verzichtet.</a:t>
            </a:r>
          </a:p>
          <a:p>
            <a:r>
              <a:rPr lang="de-DE" sz="2000" dirty="0"/>
              <a:t>Daher kann das Urteil erst nach Ablauf der Rechtsmittelfrist des Nebenklägers (Berufung/Sprungrevision) rechtkräftig werden.</a:t>
            </a:r>
          </a:p>
          <a:p>
            <a:r>
              <a:rPr lang="de-DE" sz="2000" dirty="0"/>
              <a:t>Fristablauf ist jedoch am Do., 11.6.2020 nicht möglich – Fronleichnam.</a:t>
            </a:r>
          </a:p>
          <a:p>
            <a:r>
              <a:rPr lang="de-DE" sz="2000" dirty="0"/>
              <a:t>Fristablauf daher erst am Freitag, 12.6.2020 TE.</a:t>
            </a:r>
          </a:p>
          <a:p>
            <a:r>
              <a:rPr lang="de-DE" sz="2000" dirty="0"/>
              <a:t>Eintritt der Rechtskraft am Sa., 13.6.2020 TB.</a:t>
            </a:r>
          </a:p>
          <a:p>
            <a:endParaRPr lang="de-DE" sz="2000" dirty="0"/>
          </a:p>
        </p:txBody>
      </p:sp>
    </p:spTree>
    <p:extLst>
      <p:ext uri="{BB962C8B-B14F-4D97-AF65-F5344CB8AC3E}">
        <p14:creationId xmlns:p14="http://schemas.microsoft.com/office/powerpoint/2010/main" val="371539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Rechtskraftberechnung</a:t>
            </a:r>
          </a:p>
        </p:txBody>
      </p:sp>
      <p:sp>
        <p:nvSpPr>
          <p:cNvPr id="3" name="Inhaltsplatzhalter 2"/>
          <p:cNvSpPr>
            <a:spLocks noGrp="1"/>
          </p:cNvSpPr>
          <p:nvPr>
            <p:ph idx="1"/>
          </p:nvPr>
        </p:nvSpPr>
        <p:spPr/>
        <p:txBody>
          <a:bodyPr>
            <a:normAutofit fontScale="92500" lnSpcReduction="10000"/>
          </a:bodyPr>
          <a:lstStyle/>
          <a:p>
            <a:pPr marL="0" indent="0">
              <a:buNone/>
            </a:pPr>
            <a:endParaRPr lang="de-DE" sz="2000" dirty="0"/>
          </a:p>
          <a:p>
            <a:r>
              <a:rPr lang="de-DE" sz="2000" dirty="0"/>
              <a:t>Fall 5</a:t>
            </a:r>
          </a:p>
          <a:p>
            <a:r>
              <a:rPr lang="de-DE" sz="2000" dirty="0"/>
              <a:t>In Fall 4 legen alle Beteiligten form- und fristgerecht Rechtmittel ein, also Angeklagter, </a:t>
            </a:r>
            <a:r>
              <a:rPr lang="de-DE" sz="2000" dirty="0" err="1"/>
              <a:t>StA</a:t>
            </a:r>
            <a:r>
              <a:rPr lang="de-DE" sz="2000" dirty="0"/>
              <a:t> und Nebenkläger.</a:t>
            </a:r>
          </a:p>
          <a:p>
            <a:r>
              <a:rPr lang="de-DE" sz="2000" dirty="0"/>
              <a:t>Der Angeklagte und die </a:t>
            </a:r>
            <a:r>
              <a:rPr lang="de-DE" sz="2000" dirty="0" err="1"/>
              <a:t>StA</a:t>
            </a:r>
            <a:r>
              <a:rPr lang="de-DE" sz="2000" dirty="0"/>
              <a:t> erklären per Fax mit Eingang vom Sonntag, 21.6.2020 Rechtmittelrücknahme.</a:t>
            </a:r>
          </a:p>
          <a:p>
            <a:r>
              <a:rPr lang="de-DE" sz="2000" dirty="0"/>
              <a:t>Der Nebenkläger erklärt mit Eingang vom Freitag, 19.6.2020, er nehme sein Rechtsmittel hiermit zurück.</a:t>
            </a:r>
          </a:p>
          <a:p>
            <a:r>
              <a:rPr lang="de-DE" sz="2000" dirty="0"/>
              <a:t>Wann tritt die Rechtskraft des Urteils ein?</a:t>
            </a:r>
          </a:p>
          <a:p>
            <a:r>
              <a:rPr lang="de-DE" sz="2000" dirty="0"/>
              <a:t>Bei mehreren Rechtsmittelberechtigten tritt die Rechtskraft immer erst mit der zuletzt eingehenden Erklärung ein.</a:t>
            </a:r>
          </a:p>
          <a:p>
            <a:r>
              <a:rPr lang="de-DE" sz="2000" dirty="0"/>
              <a:t>Diese Erklärung war am Sonntag, 21.6.2020.</a:t>
            </a:r>
          </a:p>
          <a:p>
            <a:r>
              <a:rPr lang="de-DE" sz="2000" dirty="0"/>
              <a:t>Sonntags kann keine Frist ablaufen, aber selbstverständlich Rechtskraft eintreten.</a:t>
            </a:r>
          </a:p>
          <a:p>
            <a:r>
              <a:rPr lang="de-DE" sz="2000" dirty="0"/>
              <a:t>Das Urteil wird rechtskräftig am So., 21.6.2020.</a:t>
            </a:r>
          </a:p>
          <a:p>
            <a:endParaRPr lang="de-DE" sz="2000" dirty="0"/>
          </a:p>
          <a:p>
            <a:endParaRPr lang="de-DE" sz="2000" dirty="0"/>
          </a:p>
        </p:txBody>
      </p:sp>
    </p:spTree>
    <p:extLst>
      <p:ext uri="{BB962C8B-B14F-4D97-AF65-F5344CB8AC3E}">
        <p14:creationId xmlns:p14="http://schemas.microsoft.com/office/powerpoint/2010/main" val="2986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1477"/>
            <a:ext cx="10972800" cy="1143000"/>
          </a:xfrm>
        </p:spPr>
        <p:txBody>
          <a:bodyPr/>
          <a:lstStyle/>
          <a:p>
            <a:r>
              <a:rPr lang="de-DE" dirty="0"/>
              <a:t>Rechtskraftberechnung</a:t>
            </a:r>
          </a:p>
        </p:txBody>
      </p:sp>
      <p:sp>
        <p:nvSpPr>
          <p:cNvPr id="3" name="Inhaltsplatzhalter 2"/>
          <p:cNvSpPr>
            <a:spLocks noGrp="1"/>
          </p:cNvSpPr>
          <p:nvPr>
            <p:ph idx="1"/>
          </p:nvPr>
        </p:nvSpPr>
        <p:spPr>
          <a:xfrm>
            <a:off x="539261" y="1304476"/>
            <a:ext cx="10972800" cy="5327435"/>
          </a:xfrm>
        </p:spPr>
        <p:txBody>
          <a:bodyPr>
            <a:normAutofit lnSpcReduction="10000"/>
          </a:bodyPr>
          <a:lstStyle/>
          <a:p>
            <a:r>
              <a:rPr lang="de-DE" sz="2000" dirty="0"/>
              <a:t>Fall 6</a:t>
            </a:r>
          </a:p>
          <a:p>
            <a:r>
              <a:rPr lang="de-DE" sz="2000" dirty="0"/>
              <a:t>Strafbefehl wird zugestellt am Do., 7.5.2020. Verteidiger erklärt mit Schriftsatzeingang vom 7.5.2020, er lege Einspruch gegen den Strafbefehl ein, den er auf die Tagessatzhöhe beschränke. Das Einkommen des Beschuldigten sei wesentlich geringer als vom Gericht angenommen, nämlich 900.-Euro netto/mtl. Er bittet um Herabsetzung der Tagessatzhöhe auf 30.-Euro.</a:t>
            </a:r>
          </a:p>
          <a:p>
            <a:r>
              <a:rPr lang="de-DE" sz="2000" dirty="0"/>
              <a:t>Wann tritt die Rechtskraft des Strafbefehls ein?</a:t>
            </a:r>
          </a:p>
          <a:p>
            <a:r>
              <a:rPr lang="de-DE" sz="2000" dirty="0"/>
              <a:t>Es müssen hier zwei Rechtskraftvermerke erteilt werden, nämlich für SB und Beschluss.</a:t>
            </a:r>
          </a:p>
          <a:p>
            <a:r>
              <a:rPr lang="de-DE" sz="2000" dirty="0"/>
              <a:t>Die Erklärung des Beschuldigten/Verteidigers darf keinen (Teil-) Rechtsmittelverzicht enthalten!</a:t>
            </a:r>
          </a:p>
          <a:p>
            <a:r>
              <a:rPr lang="de-DE" sz="2000" dirty="0"/>
              <a:t>Dann tritt Rechtskraft des SB erst ein, wenn die zweiwöchige Rechtsmittelfrist abgelaufen ist!</a:t>
            </a:r>
          </a:p>
          <a:p>
            <a:r>
              <a:rPr lang="de-DE" sz="2000" dirty="0"/>
              <a:t>Die Frist beginnt mit ZU am 7.5., kann am 21.5. – Fronleichnam nicht ablaufen und läuft am 22.5. TE ab.</a:t>
            </a:r>
          </a:p>
          <a:p>
            <a:r>
              <a:rPr lang="de-DE" sz="2000" dirty="0"/>
              <a:t>Der Strafbefehl wird am 23.5.2020 TB rechtskräftig.</a:t>
            </a:r>
          </a:p>
          <a:p>
            <a:r>
              <a:rPr lang="de-DE" sz="2000" dirty="0"/>
              <a:t>RM-Beschränkung ist kein Teilverzicht (BGH, Beschluss vom 27. Oktober 1992 – 5 </a:t>
            </a:r>
            <a:r>
              <a:rPr lang="de-DE" sz="2000" dirty="0" err="1"/>
              <a:t>StR</a:t>
            </a:r>
            <a:r>
              <a:rPr lang="de-DE" sz="2000" dirty="0"/>
              <a:t> 517/92 –, </a:t>
            </a:r>
            <a:r>
              <a:rPr lang="de-DE" sz="2000" dirty="0" err="1"/>
              <a:t>BGHSt</a:t>
            </a:r>
            <a:r>
              <a:rPr lang="de-DE" sz="2000" dirty="0"/>
              <a:t> 38</a:t>
            </a:r>
            <a:r>
              <a:rPr lang="de-DE" sz="2000"/>
              <a:t>, 366-369)!</a:t>
            </a:r>
            <a:endParaRPr lang="de-DE" sz="2000" dirty="0"/>
          </a:p>
          <a:p>
            <a:endParaRPr lang="de-DE" sz="2000" dirty="0"/>
          </a:p>
          <a:p>
            <a:endParaRPr lang="de-DE" sz="2000"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00" tIns="0" rIns="121881600" bIns="-205675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Arial" panose="020B0604020202020204" pitchFamily="34" charset="0"/>
              </a:rPr>
              <a:t>BGH, Beschluss vom 27. Oktober 1992 – 5 StR 517/92 –, BGHSt 38, 366-369</a:t>
            </a:r>
            <a:r>
              <a:rPr kumimoji="0" lang="de-DE" altLang="de-DE" sz="1800" b="0" i="0" u="none" strike="noStrike" cap="none" normalizeH="0" baseline="0">
                <a:ln>
                  <a:noFill/>
                </a:ln>
                <a:solidFill>
                  <a:schemeClr val="tx1"/>
                </a:solidFill>
                <a:effectLst/>
                <a:latin typeface="Arial" panose="020B0604020202020204" pitchFamily="34" charset="0"/>
              </a:rPr>
              <a:t>   </a:t>
            </a:r>
            <a:endParaRPr kumimoji="0" lang="de-DE" altLang="de-DE" sz="600" b="0" i="0" u="none" strike="noStrike" cap="none" normalizeH="0" baseline="0">
              <a:ln>
                <a:noFill/>
              </a:ln>
              <a:solidFill>
                <a:schemeClr val="tx1"/>
              </a:solidFill>
              <a:effectLst/>
              <a:latin typeface="Arial" panose="020B0604020202020204" pitchFamily="34" charset="0"/>
            </a:endParaRPr>
          </a:p>
        </p:txBody>
      </p:sp>
      <p:pic>
        <p:nvPicPr>
          <p:cNvPr id="2050" name="Picture 2" descr="Zitiervorsch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136525"/>
            <a:ext cx="104775" cy="95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00" tIns="0" rIns="121881600" bIns="-205675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Arial" panose="020B0604020202020204" pitchFamily="34" charset="0"/>
              </a:rPr>
              <a:t>BGH, Beschluss vom 27. Oktober 1992 – 5 StR 517/92 –, BGHSt 38, 366-369</a:t>
            </a:r>
            <a:r>
              <a:rPr kumimoji="0" lang="de-DE" altLang="de-DE" sz="1800" b="0" i="0" u="none" strike="noStrike" cap="none" normalizeH="0" baseline="0">
                <a:ln>
                  <a:noFill/>
                </a:ln>
                <a:solidFill>
                  <a:schemeClr val="tx1"/>
                </a:solidFill>
                <a:effectLst/>
                <a:latin typeface="Arial" panose="020B0604020202020204" pitchFamily="34" charset="0"/>
              </a:rPr>
              <a:t>   </a:t>
            </a:r>
            <a:endParaRPr kumimoji="0" lang="de-DE" altLang="de-DE" sz="600" b="0" i="0" u="none" strike="noStrike" cap="none" normalizeH="0" baseline="0">
              <a:ln>
                <a:noFill/>
              </a:ln>
              <a:solidFill>
                <a:schemeClr val="tx1"/>
              </a:solidFill>
              <a:effectLst/>
              <a:latin typeface="Arial" panose="020B0604020202020204" pitchFamily="34" charset="0"/>
            </a:endParaRPr>
          </a:p>
        </p:txBody>
      </p:sp>
      <p:pic>
        <p:nvPicPr>
          <p:cNvPr id="2052" name="Picture 4" descr="Zitiervorsch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5875"/>
            <a:ext cx="1047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311755"/>
            <a:ext cx="10774081" cy="1738438"/>
          </a:xfrm>
        </p:spPr>
        <p:txBody>
          <a:bodyPr/>
          <a:lstStyle/>
          <a:p>
            <a:pPr lvl="0"/>
            <a:br>
              <a:rPr lang="de-DE" sz="3600" dirty="0"/>
            </a:br>
            <a:r>
              <a:rPr lang="de-DE" sz="3600" dirty="0">
                <a:solidFill>
                  <a:srgbClr val="FF0000"/>
                </a:solidFill>
              </a:rPr>
              <a:t>Zugabe</a:t>
            </a:r>
            <a:r>
              <a:rPr lang="de-DE" sz="3600" dirty="0"/>
              <a:t>: Rechtskraftvermerk bei auf die Tagessatzhöhe beschränktem Einspruch</a:t>
            </a:r>
          </a:p>
        </p:txBody>
      </p:sp>
      <p:sp>
        <p:nvSpPr>
          <p:cNvPr id="3" name="Untertitel 2"/>
          <p:cNvSpPr txBox="1">
            <a:spLocks noGrp="1"/>
          </p:cNvSpPr>
          <p:nvPr>
            <p:ph type="subTitle" idx="4294967295"/>
          </p:nvPr>
        </p:nvSpPr>
        <p:spPr>
          <a:xfrm>
            <a:off x="1007435" y="2636911"/>
            <a:ext cx="10849204" cy="4046037"/>
          </a:xfrm>
        </p:spPr>
        <p:txBody>
          <a:bodyPr lIns="0" tIns="0" rIns="0" bIns="0" anchor="ctr"/>
          <a:lstStyle/>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2000" dirty="0"/>
              <a:t>§ 411 I  3 StPO: „</a:t>
            </a:r>
            <a:r>
              <a:rPr lang="de-DE" sz="2000" dirty="0"/>
              <a:t>Hat der Angeklagte seinen Einspruch auf die Höhe der Tagessätze einer festgesetzten Geldstrafe beschränkt, kann das Gericht mit Zustimmung des Angeklagten, des Verteidigers und der Staatsanwaltschaft ohne Hauptverhandlung durch Beschluss entscheiden;...“</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000" dirty="0"/>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Strafbefehl:					Beschluss: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30 TS a´40.-Euro				Die Höhe eines Tagessatzes wird</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Entzug der Fahrerlaubnis 			auf 15.-Euro festgesetzt.</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Einziehung des Führerscheins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Sperrfrist 8 Monate</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Kosten des Verfahrens</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1800" dirty="0"/>
          </a:p>
        </p:txBody>
      </p:sp>
    </p:spTree>
    <p:extLst>
      <p:ext uri="{BB962C8B-B14F-4D97-AF65-F5344CB8AC3E}">
        <p14:creationId xmlns:p14="http://schemas.microsoft.com/office/powerpoint/2010/main" val="13415591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59998" y="1619997"/>
            <a:ext cx="10774081" cy="4114443"/>
          </a:xfrm>
        </p:spPr>
        <p:txBody>
          <a:bodyPr>
            <a:normAutofit/>
          </a:bodyPr>
          <a:lstStyle/>
          <a:p>
            <a:pPr lvl="0"/>
            <a:r>
              <a:rPr lang="de-DE" dirty="0"/>
              <a:t>Bei Rechtskraftvermerken, die versuchen, einzelne Teile aufzuführen, können Fehler entstehen, weil leicht ein Teil vergessen wird.</a:t>
            </a:r>
            <a:br>
              <a:rPr lang="de-DE" dirty="0"/>
            </a:br>
            <a:r>
              <a:rPr lang="de-DE" dirty="0"/>
              <a:t>Das ist vermeidbar!</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endParaRPr lang="de-DE" dirty="0"/>
          </a:p>
        </p:txBody>
      </p:sp>
    </p:spTree>
    <p:extLst>
      <p:ext uri="{BB962C8B-B14F-4D97-AF65-F5344CB8AC3E}">
        <p14:creationId xmlns:p14="http://schemas.microsoft.com/office/powerpoint/2010/main" val="4086048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06568" y="1532992"/>
            <a:ext cx="10774081" cy="1435324"/>
          </a:xfrm>
        </p:spPr>
        <p:txBody>
          <a:bodyPr>
            <a:normAutofit fontScale="90000"/>
          </a:bodyPr>
          <a:lstStyle/>
          <a:p>
            <a:pPr lvl="0"/>
            <a:r>
              <a:rPr lang="de-DE" dirty="0"/>
              <a:t>Falscher Rechtskraftvermerk</a:t>
            </a:r>
            <a:br>
              <a:rPr lang="de-DE" dirty="0"/>
            </a:br>
            <a:r>
              <a:rPr lang="de-DE" dirty="0"/>
              <a:t>nach auf die  TS-Höhe beschränktem Einspruch:</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Rechtskräftig bezüglich Schuldspruch seit:</a:t>
            </a:r>
          </a:p>
        </p:txBody>
      </p:sp>
    </p:spTree>
    <p:extLst>
      <p:ext uri="{BB962C8B-B14F-4D97-AF65-F5344CB8AC3E}">
        <p14:creationId xmlns:p14="http://schemas.microsoft.com/office/powerpoint/2010/main" val="417347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8328"/>
            <a:ext cx="10972800" cy="1143000"/>
          </a:xfrm>
        </p:spPr>
        <p:txBody>
          <a:bodyPr/>
          <a:lstStyle/>
          <a:p>
            <a:r>
              <a:rPr lang="de-DE" dirty="0"/>
              <a:t>Geschäftsfähigkeit</a:t>
            </a:r>
          </a:p>
        </p:txBody>
      </p:sp>
      <p:sp>
        <p:nvSpPr>
          <p:cNvPr id="3" name="Inhaltsplatzhalter 2"/>
          <p:cNvSpPr>
            <a:spLocks noGrp="1"/>
          </p:cNvSpPr>
          <p:nvPr>
            <p:ph idx="1"/>
          </p:nvPr>
        </p:nvSpPr>
        <p:spPr>
          <a:xfrm>
            <a:off x="481584" y="804672"/>
            <a:ext cx="10972800" cy="6053328"/>
          </a:xfrm>
        </p:spPr>
        <p:txBody>
          <a:bodyPr>
            <a:normAutofit fontScale="77500" lnSpcReduction="20000"/>
          </a:bodyPr>
          <a:lstStyle/>
          <a:p>
            <a:r>
              <a:rPr lang="de-DE" b="1" dirty="0"/>
              <a:t>Handlungsfähigkeit:</a:t>
            </a:r>
          </a:p>
          <a:p>
            <a:r>
              <a:rPr lang="de-DE" dirty="0">
                <a:solidFill>
                  <a:srgbClr val="444444"/>
                </a:solidFill>
                <a:latin typeface="Georgia" panose="02040502050405020303" pitchFamily="18" charset="0"/>
              </a:rPr>
              <a:t>Fähigkeit, rechtlich bedeutsame Handlungen vorzunehmen</a:t>
            </a:r>
          </a:p>
          <a:p>
            <a:r>
              <a:rPr lang="de-DE" b="1" dirty="0">
                <a:solidFill>
                  <a:srgbClr val="444444"/>
                </a:solidFill>
                <a:latin typeface="Georgia" panose="02040502050405020303" pitchFamily="18" charset="0"/>
              </a:rPr>
              <a:t>Geschäftsfähigkeit:</a:t>
            </a:r>
            <a:r>
              <a:rPr lang="de-DE" dirty="0">
                <a:solidFill>
                  <a:srgbClr val="444444"/>
                </a:solidFill>
                <a:latin typeface="Georgia" panose="02040502050405020303" pitchFamily="18" charset="0"/>
              </a:rPr>
              <a:t> </a:t>
            </a:r>
          </a:p>
          <a:p>
            <a:r>
              <a:rPr lang="de-DE" dirty="0">
                <a:solidFill>
                  <a:srgbClr val="444444"/>
                </a:solidFill>
                <a:latin typeface="Georgia" panose="02040502050405020303" pitchFamily="18" charset="0"/>
              </a:rPr>
              <a:t>Fähigkeit, wirksam Rechtsgeschäfte vorzunehmen</a:t>
            </a:r>
          </a:p>
          <a:p>
            <a:r>
              <a:rPr lang="de-DE" b="1" dirty="0"/>
              <a:t>Geschäftsunfähigkeit:</a:t>
            </a:r>
          </a:p>
          <a:p>
            <a:r>
              <a:rPr lang="de-DE" dirty="0">
                <a:solidFill>
                  <a:srgbClr val="444444"/>
                </a:solidFill>
                <a:latin typeface="Georgia" panose="02040502050405020303" pitchFamily="18" charset="0"/>
              </a:rPr>
              <a:t>Kinder bis 7 Jahre sowie Personen, die an einer starken, anhaltenden geistigen Krankheit leiden, sind geschäftsunfähig, § 104 BGB. Sie können keine wirksamen Rechtsgeschäfte vornehmen</a:t>
            </a:r>
          </a:p>
          <a:p>
            <a:r>
              <a:rPr lang="de-DE" b="1" dirty="0">
                <a:solidFill>
                  <a:srgbClr val="444444"/>
                </a:solidFill>
                <a:latin typeface="Georgia" panose="02040502050405020303" pitchFamily="18" charset="0"/>
              </a:rPr>
              <a:t>Beschränkte Geschäftsfähigkeit:</a:t>
            </a:r>
          </a:p>
          <a:p>
            <a:r>
              <a:rPr lang="de-DE" dirty="0">
                <a:solidFill>
                  <a:srgbClr val="444444"/>
                </a:solidFill>
                <a:latin typeface="Georgia" panose="02040502050405020303" pitchFamily="18" charset="0"/>
              </a:rPr>
              <a:t>Kinder zwischen 7 und 18 Jahren sind beschränkt geschäftsfähig,  § 106 BGB.</a:t>
            </a:r>
          </a:p>
          <a:p>
            <a:r>
              <a:rPr lang="de-DE" b="1" dirty="0">
                <a:solidFill>
                  <a:srgbClr val="444444"/>
                </a:solidFill>
                <a:latin typeface="Georgia" panose="02040502050405020303" pitchFamily="18" charset="0"/>
              </a:rPr>
              <a:t>Deliktsfähigkeit:</a:t>
            </a:r>
          </a:p>
          <a:p>
            <a:r>
              <a:rPr lang="de-DE" dirty="0">
                <a:solidFill>
                  <a:srgbClr val="444444"/>
                </a:solidFill>
                <a:latin typeface="Georgia" panose="02040502050405020303" pitchFamily="18" charset="0"/>
              </a:rPr>
              <a:t>Fähigkeit, für einen Schaden verantwortlich gemacht werden zu können, den man einem anderen zugefügt hat.</a:t>
            </a:r>
          </a:p>
          <a:p>
            <a:endParaRPr lang="de-DE" dirty="0">
              <a:solidFill>
                <a:srgbClr val="444444"/>
              </a:solidFill>
              <a:latin typeface="Georgia" panose="02040502050405020303" pitchFamily="18" charset="0"/>
            </a:endParaRPr>
          </a:p>
          <a:p>
            <a:endParaRPr lang="de-DE" dirty="0">
              <a:solidFill>
                <a:srgbClr val="444444"/>
              </a:solidFill>
              <a:latin typeface="Georgia" panose="02040502050405020303" pitchFamily="18" charset="0"/>
            </a:endParaRPr>
          </a:p>
          <a:p>
            <a:endParaRPr lang="de-DE" dirty="0">
              <a:solidFill>
                <a:srgbClr val="444444"/>
              </a:solidFill>
              <a:latin typeface="Georgia" panose="02040502050405020303" pitchFamily="18" charset="0"/>
            </a:endParaRPr>
          </a:p>
          <a:p>
            <a:endParaRPr lang="de-DE" dirty="0">
              <a:solidFill>
                <a:srgbClr val="444444"/>
              </a:solidFill>
              <a:latin typeface="Georgia" panose="02040502050405020303" pitchFamily="18" charset="0"/>
            </a:endParaRPr>
          </a:p>
          <a:p>
            <a:endParaRPr lang="de-DE" dirty="0">
              <a:solidFill>
                <a:srgbClr val="444444"/>
              </a:solidFill>
              <a:latin typeface="Georgia" panose="02040502050405020303" pitchFamily="18" charset="0"/>
            </a:endParaRPr>
          </a:p>
          <a:p>
            <a:endParaRPr lang="de-DE" dirty="0">
              <a:solidFill>
                <a:srgbClr val="444444"/>
              </a:solidFill>
              <a:latin typeface="Georgia" panose="02040502050405020303" pitchFamily="18" charset="0"/>
            </a:endParaRPr>
          </a:p>
          <a:p>
            <a:endParaRPr lang="de-DE" dirty="0"/>
          </a:p>
        </p:txBody>
      </p:sp>
    </p:spTree>
    <p:extLst>
      <p:ext uri="{BB962C8B-B14F-4D97-AF65-F5344CB8AC3E}">
        <p14:creationId xmlns:p14="http://schemas.microsoft.com/office/powerpoint/2010/main" val="34031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lstStyle/>
          <a:p>
            <a:pPr lvl="0"/>
            <a:r>
              <a:rPr lang="de-DE"/>
              <a:t>Schuldspruch:</a:t>
            </a:r>
          </a:p>
        </p:txBody>
      </p:sp>
      <p:sp>
        <p:nvSpPr>
          <p:cNvPr id="3" name="Untertitel 2"/>
          <p:cNvSpPr txBox="1">
            <a:spLocks noGrp="1"/>
          </p:cNvSpPr>
          <p:nvPr>
            <p:ph type="subTitle" idx="4294967295"/>
          </p:nvPr>
        </p:nvSpPr>
        <p:spPr>
          <a:xfrm>
            <a:off x="910084" y="2026082"/>
            <a:ext cx="10363200"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Der Angeklagte ist schuldig des Diebstahls.</a:t>
            </a:r>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260 IV StGB)</a:t>
            </a:r>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extLst>
      <p:ext uri="{BB962C8B-B14F-4D97-AF65-F5344CB8AC3E}">
        <p14:creationId xmlns:p14="http://schemas.microsoft.com/office/powerpoint/2010/main" val="13739291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lstStyle/>
          <a:p>
            <a:pPr lvl="0"/>
            <a:r>
              <a:rPr lang="de-DE"/>
              <a:t>Rechtsfolgenausspruch:</a:t>
            </a:r>
          </a:p>
        </p:txBody>
      </p:sp>
      <p:sp>
        <p:nvSpPr>
          <p:cNvPr id="3" name="Untertitel 2"/>
          <p:cNvSpPr txBox="1">
            <a:spLocks noGrp="1"/>
          </p:cNvSpPr>
          <p:nvPr>
            <p:ph type="subTitle" idx="4294967295"/>
          </p:nvPr>
        </p:nvSpPr>
        <p:spPr>
          <a:xfrm>
            <a:off x="832447" y="2051961"/>
            <a:ext cx="10675191" cy="4046037"/>
          </a:xfrm>
        </p:spPr>
        <p:txBody>
          <a:bodyPr lIns="0" tIns="0" rIns="0" bIns="0" anchor="ctr" anchorCtr="1"/>
          <a:lstStyle/>
          <a:p>
            <a:pPr marL="0" lv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Er wird daher zu einer Geldstrafe von 30 Tagessätzen zu je 45.-Euro verurteilt.</a:t>
            </a:r>
          </a:p>
        </p:txBody>
      </p:sp>
    </p:spTree>
    <p:extLst>
      <p:ext uri="{BB962C8B-B14F-4D97-AF65-F5344CB8AC3E}">
        <p14:creationId xmlns:p14="http://schemas.microsoft.com/office/powerpoint/2010/main" val="42426923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10085" y="463317"/>
            <a:ext cx="10774081" cy="1435324"/>
          </a:xfrm>
        </p:spPr>
        <p:txBody>
          <a:bodyPr>
            <a:normAutofit fontScale="90000"/>
          </a:bodyPr>
          <a:lstStyle/>
          <a:p>
            <a:pPr lvl="0"/>
            <a:r>
              <a:rPr lang="de-DE" dirty="0"/>
              <a:t>Rechtskraftvermerk auf dem Strafbefehl sollte in diesem Fall lauten:</a:t>
            </a:r>
          </a:p>
        </p:txBody>
      </p:sp>
      <p:sp>
        <p:nvSpPr>
          <p:cNvPr id="3" name="Untertitel 2"/>
          <p:cNvSpPr txBox="1">
            <a:spLocks noGrp="1"/>
          </p:cNvSpPr>
          <p:nvPr>
            <p:ph type="subTitle" idx="4294967295"/>
          </p:nvPr>
        </p:nvSpPr>
        <p:spPr>
          <a:xfrm>
            <a:off x="937199" y="2082586"/>
            <a:ext cx="10603199" cy="4046037"/>
          </a:xfrm>
        </p:spPr>
        <p:txBody>
          <a:bodyPr lIns="0" tIns="0" rIns="0" bIns="0" anchor="ctr"/>
          <a:lstStyle/>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Rechtskräftig </a:t>
            </a:r>
            <a:r>
              <a:rPr lang="de-DE" sz="2000" dirty="0">
                <a:solidFill>
                  <a:srgbClr val="0070C0"/>
                </a:solidFill>
              </a:rPr>
              <a:t>außer Tagessatzhöhe </a:t>
            </a:r>
            <a:r>
              <a:rPr lang="de-DE" sz="2000" dirty="0"/>
              <a:t>seit:</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t>Datum</a:t>
            </a:r>
          </a:p>
          <a:p>
            <a:pPr marL="0" lvl="0" indent="0">
              <a:lnSpc>
                <a:spcPct val="150000"/>
              </a:lnSpc>
              <a:spcBef>
                <a:spcPts val="500"/>
              </a:spcBef>
              <a:spcAft>
                <a:spcPts val="50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latin typeface="Verdana" pitchFamily="34"/>
                <a:ea typeface="Verdana" pitchFamily="34"/>
                <a:cs typeface="Verdana" pitchFamily="34"/>
              </a:rPr>
              <a:t>(Name, Amtsbezeichnung)</a:t>
            </a:r>
          </a:p>
          <a:p>
            <a:pPr marL="0" lvl="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000" dirty="0">
              <a:latin typeface="Verdana" pitchFamily="34"/>
              <a:ea typeface="Verdana" pitchFamily="34"/>
              <a:cs typeface="Verdana" pitchFamily="34"/>
            </a:endParaRPr>
          </a:p>
          <a:p>
            <a:pPr marL="0" lvl="0" indent="0">
              <a:lnSpc>
                <a:spcPct val="150000"/>
              </a:lnSpc>
              <a:spcBef>
                <a:spcPts val="500"/>
              </a:spcBef>
              <a:spcAft>
                <a:spcPts val="50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dirty="0">
                <a:latin typeface="Verdana" pitchFamily="34"/>
                <a:ea typeface="Verdana" pitchFamily="34"/>
                <a:cs typeface="Verdana" pitchFamily="34"/>
              </a:rPr>
              <a:t>als Urkundsbeamter der Geschäftsstelle"</a:t>
            </a:r>
          </a:p>
        </p:txBody>
      </p:sp>
    </p:spTree>
    <p:extLst>
      <p:ext uri="{BB962C8B-B14F-4D97-AF65-F5344CB8AC3E}">
        <p14:creationId xmlns:p14="http://schemas.microsoft.com/office/powerpoint/2010/main" val="41742913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Abgrenzung Straftat – Ordnungswidrigkeit</a:t>
            </a:r>
          </a:p>
          <a:p>
            <a:endParaRPr lang="de-DE" sz="1600" dirty="0"/>
          </a:p>
          <a:p>
            <a:r>
              <a:rPr lang="de-DE" sz="1600" b="1" dirty="0"/>
              <a:t>Straftat</a:t>
            </a:r>
            <a:r>
              <a:rPr lang="de-DE" sz="1600" dirty="0"/>
              <a:t>: </a:t>
            </a:r>
          </a:p>
          <a:p>
            <a:r>
              <a:rPr lang="de-DE" sz="1600" dirty="0"/>
              <a:t>Erfüllt den Tatbestand eines Strafgesetzes.</a:t>
            </a:r>
          </a:p>
          <a:p>
            <a:endParaRPr lang="de-DE" sz="1600" dirty="0"/>
          </a:p>
          <a:p>
            <a:r>
              <a:rPr lang="de-DE" sz="1600" b="1" dirty="0"/>
              <a:t>Ordnungswidrigkeit</a:t>
            </a:r>
            <a:r>
              <a:rPr lang="de-DE" sz="1600" dirty="0"/>
              <a:t>: </a:t>
            </a:r>
          </a:p>
          <a:p>
            <a:r>
              <a:rPr lang="de-DE" sz="1600" dirty="0"/>
              <a:t>Eine Ordnungswidrigkeit ist eine rechtswidrige und vorwerfbare Handlung, die den Tatbestand eines Gesetzes verwirklicht, das die Ahndung mit einer Geldbuße zulässt, § 1 I OWiG.</a:t>
            </a:r>
          </a:p>
          <a:p>
            <a:endParaRPr lang="de-DE" sz="1600" dirty="0"/>
          </a:p>
          <a:p>
            <a:r>
              <a:rPr lang="de-DE" sz="1600" dirty="0"/>
              <a:t>Materielles Recht:</a:t>
            </a:r>
          </a:p>
          <a:p>
            <a:r>
              <a:rPr lang="de-DE" sz="1600" dirty="0"/>
              <a:t>StGB 		z.B. StVG</a:t>
            </a:r>
          </a:p>
          <a:p>
            <a:r>
              <a:rPr lang="de-DE" sz="1600" dirty="0"/>
              <a:t>Prozessuales Recht:</a:t>
            </a:r>
          </a:p>
          <a:p>
            <a:r>
              <a:rPr lang="de-DE" sz="1600" dirty="0"/>
              <a:t>StPO		OWiG</a:t>
            </a:r>
          </a:p>
          <a:p>
            <a:endParaRPr lang="de-DE" sz="1600" dirty="0"/>
          </a:p>
          <a:p>
            <a:endParaRPr lang="de-DE" sz="1600" dirty="0"/>
          </a:p>
          <a:p>
            <a:endParaRPr lang="de-DE" sz="1600" dirty="0"/>
          </a:p>
        </p:txBody>
      </p:sp>
    </p:spTree>
    <p:extLst>
      <p:ext uri="{BB962C8B-B14F-4D97-AF65-F5344CB8AC3E}">
        <p14:creationId xmlns:p14="http://schemas.microsoft.com/office/powerpoint/2010/main" val="581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endParaRPr lang="de-DE" sz="1600" dirty="0"/>
          </a:p>
          <a:p>
            <a:r>
              <a:rPr lang="de-DE" sz="1600" dirty="0"/>
              <a:t>Beginn eines </a:t>
            </a:r>
            <a:r>
              <a:rPr lang="de-DE" sz="1600" dirty="0" err="1"/>
              <a:t>Ordnungswidrigkeitenverfahrens</a:t>
            </a:r>
            <a:r>
              <a:rPr lang="de-DE" sz="1600" dirty="0"/>
              <a:t>:</a:t>
            </a:r>
          </a:p>
          <a:p>
            <a:r>
              <a:rPr lang="de-DE" sz="1600" dirty="0"/>
              <a:t>Bsp. Betroffener überschreitet die Geschwindigkeit und wird von einem  Geschwindigkeitsmessgerät erfasst.</a:t>
            </a:r>
          </a:p>
          <a:p>
            <a:endParaRPr lang="de-DE" sz="1600" dirty="0"/>
          </a:p>
          <a:p>
            <a:r>
              <a:rPr lang="de-DE" sz="1600" dirty="0"/>
              <a:t>Vorgangsnummer der Polizei</a:t>
            </a:r>
          </a:p>
          <a:p>
            <a:endParaRPr lang="de-DE" sz="1600" dirty="0"/>
          </a:p>
          <a:p>
            <a:r>
              <a:rPr lang="de-DE" sz="1600" dirty="0"/>
              <a:t>321017/28062019/1021</a:t>
            </a:r>
          </a:p>
          <a:p>
            <a:endParaRPr lang="de-DE" sz="1600" dirty="0"/>
          </a:p>
          <a:p>
            <a:endParaRPr lang="de-DE" sz="1600" dirty="0"/>
          </a:p>
        </p:txBody>
      </p:sp>
    </p:spTree>
    <p:extLst>
      <p:ext uri="{BB962C8B-B14F-4D97-AF65-F5344CB8AC3E}">
        <p14:creationId xmlns:p14="http://schemas.microsoft.com/office/powerpoint/2010/main" val="32980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Vorsatz und Fahrlässigkeit:</a:t>
            </a:r>
          </a:p>
          <a:p>
            <a:endParaRPr lang="de-DE" sz="1600" dirty="0"/>
          </a:p>
          <a:p>
            <a:r>
              <a:rPr lang="de-DE" sz="1600" dirty="0"/>
              <a:t>Wie im Strafverfahren, § 15 StPO!</a:t>
            </a:r>
          </a:p>
          <a:p>
            <a:endParaRPr lang="de-DE" sz="1600" dirty="0"/>
          </a:p>
          <a:p>
            <a:r>
              <a:rPr lang="de-DE" sz="1600" dirty="0"/>
              <a:t>Als Ordnungswidrigkeit kann nur vorsätzliches Handeln geahndet werden, außer wenn das Gesetz fahrlässiges Handeln ausdrücklich mit Geldbuße bedroht, § 10 OWiG.</a:t>
            </a:r>
          </a:p>
          <a:p>
            <a:endParaRPr lang="de-DE" sz="1600" dirty="0"/>
          </a:p>
          <a:p>
            <a:endParaRPr lang="de-DE" sz="1600" dirty="0"/>
          </a:p>
          <a:p>
            <a:endParaRPr lang="de-DE" sz="1600" dirty="0"/>
          </a:p>
        </p:txBody>
      </p:sp>
    </p:spTree>
    <p:extLst>
      <p:ext uri="{BB962C8B-B14F-4D97-AF65-F5344CB8AC3E}">
        <p14:creationId xmlns:p14="http://schemas.microsoft.com/office/powerpoint/2010/main" val="38617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Verantwortlichkeit (Vorwerfbarkeit):</a:t>
            </a:r>
          </a:p>
          <a:p>
            <a:endParaRPr lang="de-DE" sz="1600" dirty="0"/>
          </a:p>
          <a:p>
            <a:r>
              <a:rPr lang="de-DE" sz="1600" dirty="0"/>
              <a:t>Nicht vorwerfbar handelt, wer bei Begehung einer Handlung noch nicht vierzehn Jahre alt ist.</a:t>
            </a:r>
          </a:p>
          <a:p>
            <a:r>
              <a:rPr lang="de-DE" sz="1600" dirty="0"/>
              <a:t>Ein Jugendlicher handelt nur vorwerfbar, wenn er reif genug ist, das Unrecht der Tat einzusehen </a:t>
            </a:r>
          </a:p>
          <a:p>
            <a:r>
              <a:rPr lang="de-DE" sz="1600" dirty="0"/>
              <a:t>und nach dieser Einsicht zu handeln (§ 12 I, II OWiG).</a:t>
            </a:r>
          </a:p>
          <a:p>
            <a:endParaRPr lang="de-DE" sz="1600" dirty="0"/>
          </a:p>
          <a:p>
            <a:r>
              <a:rPr lang="de-DE" sz="1600" dirty="0"/>
              <a:t>Versuch:</a:t>
            </a:r>
          </a:p>
          <a:p>
            <a:r>
              <a:rPr lang="de-DE" sz="1600" dirty="0"/>
              <a:t>Eine Ordnungswidrigkeit versucht, wer nach seiner Vorstellung von der Handlung zur Verwirklichung des Tatbestandes unmittelbar ansetzt, § 13 I OWiG.</a:t>
            </a:r>
          </a:p>
          <a:p>
            <a:endParaRPr lang="de-DE" sz="1600" dirty="0"/>
          </a:p>
          <a:p>
            <a:r>
              <a:rPr lang="de-DE" sz="1600" dirty="0"/>
              <a:t> Der Versuch kann nur geahndet werden, wenn das Gesetz es ausdrücklich bestimmt, § 13 II OWiG.</a:t>
            </a:r>
          </a:p>
          <a:p>
            <a:endParaRPr lang="de-DE" sz="1600" dirty="0"/>
          </a:p>
        </p:txBody>
      </p:sp>
    </p:spTree>
    <p:extLst>
      <p:ext uri="{BB962C8B-B14F-4D97-AF65-F5344CB8AC3E}">
        <p14:creationId xmlns:p14="http://schemas.microsoft.com/office/powerpoint/2010/main" val="31338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Zusammentreffen von Straftat und Ordnungswidrigkeit</a:t>
            </a:r>
          </a:p>
          <a:p>
            <a:r>
              <a:rPr lang="de-DE" sz="1600" dirty="0"/>
              <a:t>§ 21 OWiG</a:t>
            </a:r>
          </a:p>
          <a:p>
            <a:r>
              <a:rPr lang="de-DE" sz="1600" dirty="0"/>
              <a:t>Diese Vorschrift ist auch wichtig für Kosten und Normierung (z.B. Punkte im FAER).</a:t>
            </a:r>
          </a:p>
          <a:p>
            <a:pPr marL="0" indent="0">
              <a:buNone/>
            </a:pPr>
            <a:endParaRPr lang="de-DE" sz="1600" dirty="0"/>
          </a:p>
          <a:p>
            <a:r>
              <a:rPr lang="de-DE" sz="1600" dirty="0"/>
              <a:t>Ist eine Handlung gleichzeitig Straftat und Ordnungswidrigkeit, so wird nur das Strafgesetz angewendet.</a:t>
            </a:r>
          </a:p>
          <a:p>
            <a:r>
              <a:rPr lang="de-DE" sz="1600" dirty="0"/>
              <a:t>Auf die in dem anderen Gesetz angedrohten Nebenfolgen kann erkannt werden.</a:t>
            </a:r>
          </a:p>
          <a:p>
            <a:endParaRPr lang="de-DE" sz="1600" dirty="0"/>
          </a:p>
          <a:p>
            <a:r>
              <a:rPr lang="de-DE" sz="1600" dirty="0"/>
              <a:t>Im Falle des Absatzes 1 kann die Handlung jedoch als Ordnungswidrigkeit geahndet werden, wenn eine Strafe nicht verhängt wird.</a:t>
            </a:r>
          </a:p>
          <a:p>
            <a:endParaRPr lang="de-DE" sz="1600" dirty="0"/>
          </a:p>
        </p:txBody>
      </p:sp>
    </p:spTree>
    <p:extLst>
      <p:ext uri="{BB962C8B-B14F-4D97-AF65-F5344CB8AC3E}">
        <p14:creationId xmlns:p14="http://schemas.microsoft.com/office/powerpoint/2010/main" val="21872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r>
              <a:rPr lang="de-DE" sz="1600" dirty="0"/>
              <a:t>Verfolgungsverjährung</a:t>
            </a:r>
          </a:p>
          <a:p>
            <a:pPr marL="0" indent="0">
              <a:buNone/>
            </a:pPr>
            <a:endParaRPr lang="de-DE" sz="1600" dirty="0"/>
          </a:p>
          <a:p>
            <a:r>
              <a:rPr lang="de-DE" sz="1600" dirty="0"/>
              <a:t>Durch die Verjährung werden die Verfolgung von Ordnungswidrigkeiten und die Anordnung von Nebenfolgen ausgeschlossen, § 31 I 1 OWiG.</a:t>
            </a:r>
          </a:p>
          <a:p>
            <a:endParaRPr lang="de-DE" sz="1600" dirty="0"/>
          </a:p>
          <a:p>
            <a:r>
              <a:rPr lang="de-DE" sz="1600" dirty="0"/>
              <a:t>Die Möglichkeit der selbständigen Einziehung bleibt unberührt, § 31 I 2 OWiG.</a:t>
            </a:r>
          </a:p>
          <a:p>
            <a:endParaRPr lang="de-DE" sz="1600" dirty="0"/>
          </a:p>
          <a:p>
            <a:r>
              <a:rPr lang="de-DE" sz="1600" dirty="0"/>
              <a:t>Die Verjährungsfristen sind in § 31 II OWiG aufgelistet.</a:t>
            </a:r>
          </a:p>
          <a:p>
            <a:endParaRPr lang="de-DE" sz="1600" dirty="0"/>
          </a:p>
          <a:p>
            <a:r>
              <a:rPr lang="de-DE" sz="1600" dirty="0"/>
              <a:t>Diese Fristen gelten </a:t>
            </a:r>
            <a:r>
              <a:rPr lang="de-DE" sz="1600" b="1" dirty="0"/>
              <a:t>nicht</a:t>
            </a:r>
            <a:r>
              <a:rPr lang="de-DE" sz="1600" dirty="0"/>
              <a:t> bei Verkehrssachen nach § 24 StVG.</a:t>
            </a:r>
          </a:p>
          <a:p>
            <a:r>
              <a:rPr lang="de-DE" sz="1600" dirty="0"/>
              <a:t>Dort gilt nämlich § 26 III StVG! (Bsp. Geschwindigkeitsüberschreitung)</a:t>
            </a:r>
          </a:p>
          <a:p>
            <a:endParaRPr lang="de-DE" sz="1600" dirty="0"/>
          </a:p>
          <a:p>
            <a:r>
              <a:rPr lang="de-DE" sz="1600" dirty="0"/>
              <a:t>Die Verjährung beginnt, sobald die Handlung beendet ist, § 31 IV OWiG.</a:t>
            </a:r>
          </a:p>
          <a:p>
            <a:endParaRPr lang="de-DE" sz="1600" dirty="0"/>
          </a:p>
        </p:txBody>
      </p:sp>
    </p:spTree>
    <p:extLst>
      <p:ext uri="{BB962C8B-B14F-4D97-AF65-F5344CB8AC3E}">
        <p14:creationId xmlns:p14="http://schemas.microsoft.com/office/powerpoint/2010/main" val="4721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Ist vor Ablauf der Verjährungsfrist ein Urteil des ersten Rechtszuges oder ein Beschluss ohne Hauptverhandlung      (§ 72 OWiG) ergangen, so läuft die Verjährungsfrist nicht vor dem Zeitpunkt ab, in dem das Verfahren rechtskräftig abgeschlossen ist, § 32 II OWiG. (Hier wird sogar für die absolute </a:t>
            </a:r>
            <a:r>
              <a:rPr lang="de-DE" sz="1600"/>
              <a:t>Verjährung verhindert!)</a:t>
            </a:r>
            <a:endParaRPr lang="de-DE" sz="1600" dirty="0"/>
          </a:p>
          <a:p>
            <a:endParaRPr lang="de-DE" sz="1600" dirty="0"/>
          </a:p>
          <a:p>
            <a:r>
              <a:rPr lang="de-DE" sz="1600" dirty="0"/>
              <a:t>§ 34 Vollstreckungsverjährung</a:t>
            </a:r>
          </a:p>
          <a:p>
            <a:r>
              <a:rPr lang="de-DE" sz="1600" dirty="0"/>
              <a:t>Sie sollten lediglich wissen, dass diese Verjährung existiert.</a:t>
            </a:r>
          </a:p>
        </p:txBody>
      </p:sp>
    </p:spTree>
    <p:extLst>
      <p:ext uri="{BB962C8B-B14F-4D97-AF65-F5344CB8AC3E}">
        <p14:creationId xmlns:p14="http://schemas.microsoft.com/office/powerpoint/2010/main" val="6162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Strafmündigkeit</a:t>
            </a:r>
          </a:p>
        </p:txBody>
      </p:sp>
      <p:sp>
        <p:nvSpPr>
          <p:cNvPr id="3" name="Inhaltsplatzhalter 2"/>
          <p:cNvSpPr>
            <a:spLocks noGrp="1"/>
          </p:cNvSpPr>
          <p:nvPr>
            <p:ph idx="1"/>
          </p:nvPr>
        </p:nvSpPr>
        <p:spPr/>
        <p:txBody>
          <a:bodyPr/>
          <a:lstStyle/>
          <a:p>
            <a:r>
              <a:rPr lang="de-DE" dirty="0"/>
              <a:t>Die Strafmündigkeit bezeichnet die Fähigkeit, strafrechtlich verantwortlich zu sein. </a:t>
            </a:r>
          </a:p>
          <a:p>
            <a:r>
              <a:rPr lang="de-DE" dirty="0"/>
              <a:t>Sie beginnt mit 14 Jahren; </a:t>
            </a:r>
          </a:p>
          <a:p>
            <a:r>
              <a:rPr lang="de-DE" dirty="0"/>
              <a:t>Kinder, die noch nicht 14 Jahre alt sind, sind schuldunfähig und damit strafunmündig </a:t>
            </a:r>
          </a:p>
          <a:p>
            <a:r>
              <a:rPr lang="de-DE" dirty="0"/>
              <a:t>§ 19 StGB</a:t>
            </a:r>
          </a:p>
        </p:txBody>
      </p:sp>
    </p:spTree>
    <p:extLst>
      <p:ext uri="{BB962C8B-B14F-4D97-AF65-F5344CB8AC3E}">
        <p14:creationId xmlns:p14="http://schemas.microsoft.com/office/powerpoint/2010/main" val="19243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Verfolgung und Ahndung durch die Verwaltungsbehörde</a:t>
            </a:r>
          </a:p>
          <a:p>
            <a:endParaRPr lang="de-DE" sz="1600" dirty="0"/>
          </a:p>
          <a:p>
            <a:r>
              <a:rPr lang="de-DE" sz="1600" dirty="0"/>
              <a:t> Für die Verfolgung von Ordnungswidrigkeiten ist die Verwaltungsbehörde zuständig! § 35 OWiG</a:t>
            </a:r>
          </a:p>
          <a:p>
            <a:r>
              <a:rPr lang="de-DE" sz="1600" dirty="0"/>
              <a:t> </a:t>
            </a:r>
          </a:p>
          <a:p>
            <a:r>
              <a:rPr lang="de-DE" sz="1600" dirty="0"/>
              <a:t>(soweit nicht hierzu nach diesem Gesetz die Staatsanwaltschaft oder an ihrer Stelle für einzelne Verfolgungshandlungen der Richter berufen ist)</a:t>
            </a:r>
          </a:p>
          <a:p>
            <a:endParaRPr lang="de-DE" sz="1600" dirty="0"/>
          </a:p>
          <a:p>
            <a:r>
              <a:rPr lang="de-DE" sz="1600" dirty="0"/>
              <a:t>Verfolgung durch die Staatsanwaltschaft</a:t>
            </a:r>
          </a:p>
          <a:p>
            <a:endParaRPr lang="de-DE" sz="1600" dirty="0"/>
          </a:p>
          <a:p>
            <a:r>
              <a:rPr lang="de-DE" sz="1600" dirty="0"/>
              <a:t>Im Strafverfahren ist die Staatsanwaltschaft für die Verfolgung der Tat auch unter dem rechtlichen Gesichtspunkt einer Ordnungswidrigkeit zuständig! § 40 OWiG</a:t>
            </a:r>
          </a:p>
          <a:p>
            <a:r>
              <a:rPr lang="de-DE" sz="1600" dirty="0"/>
              <a:t>( soweit ein Gesetz nichts anderes bestimmt )</a:t>
            </a:r>
          </a:p>
          <a:p>
            <a:endParaRPr lang="de-DE" sz="1600" dirty="0"/>
          </a:p>
        </p:txBody>
      </p:sp>
    </p:spTree>
    <p:extLst>
      <p:ext uri="{BB962C8B-B14F-4D97-AF65-F5344CB8AC3E}">
        <p14:creationId xmlns:p14="http://schemas.microsoft.com/office/powerpoint/2010/main" val="4449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Abgabe an die Staatsanwaltschaft</a:t>
            </a:r>
          </a:p>
          <a:p>
            <a:endParaRPr lang="de-DE" sz="1600" dirty="0"/>
          </a:p>
          <a:p>
            <a:r>
              <a:rPr lang="de-DE" sz="1600" dirty="0"/>
              <a:t>Die Verwaltungsbehörde gibt die Sache an die Staatsanwaltschaft ab, wenn Anhaltspunkte dafür vorhanden sind, dass die Tat eine Straftat ist, § 41 I OWiG. </a:t>
            </a:r>
          </a:p>
          <a:p>
            <a:r>
              <a:rPr lang="de-DE" sz="1600" dirty="0"/>
              <a:t>Beispiel: Geschwindigkeitsüberschreitung; Verwaltungsbehörde erfährt, dass Betroffener keine Fahrerlaubnis hat.</a:t>
            </a:r>
          </a:p>
          <a:p>
            <a:endParaRPr lang="de-DE" sz="1600" dirty="0"/>
          </a:p>
          <a:p>
            <a:r>
              <a:rPr lang="de-DE" sz="1600" dirty="0"/>
              <a:t>Sieht die Staatsanwaltschaft davon ab, ein Strafverfahren einzuleiten, so gibt sie die Sache an die Verwaltungsbehörde zurück, § 41 II OWiG.</a:t>
            </a:r>
          </a:p>
          <a:p>
            <a:r>
              <a:rPr lang="de-DE" sz="1600" dirty="0"/>
              <a:t>Beispiel von oben: Täter hat doch eine im Inland gültige Fahrerlaubnis.</a:t>
            </a:r>
          </a:p>
          <a:p>
            <a:endParaRPr lang="de-DE" sz="1600" dirty="0"/>
          </a:p>
          <a:p>
            <a:pPr marL="0" indent="0">
              <a:buNone/>
            </a:pPr>
            <a:endParaRPr lang="de-DE" sz="1600" dirty="0"/>
          </a:p>
        </p:txBody>
      </p:sp>
    </p:spTree>
    <p:extLst>
      <p:ext uri="{BB962C8B-B14F-4D97-AF65-F5344CB8AC3E}">
        <p14:creationId xmlns:p14="http://schemas.microsoft.com/office/powerpoint/2010/main" val="33164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73163"/>
            <a:ext cx="10972800" cy="1143000"/>
          </a:xfrm>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lnSpcReduction="10000"/>
          </a:bodyPr>
          <a:lstStyle/>
          <a:p>
            <a:pPr marL="0" indent="0">
              <a:buNone/>
            </a:pPr>
            <a:endParaRPr lang="de-DE" sz="1600" dirty="0"/>
          </a:p>
          <a:p>
            <a:r>
              <a:rPr lang="de-DE" sz="1600" dirty="0">
                <a:solidFill>
                  <a:srgbClr val="FF0000"/>
                </a:solidFill>
              </a:rPr>
              <a:t>Die Wichtigste Vorschrift im OWiG!!! </a:t>
            </a:r>
            <a:r>
              <a:rPr lang="de-DE" sz="1600" dirty="0"/>
              <a:t>					</a:t>
            </a:r>
          </a:p>
          <a:p>
            <a:endParaRPr lang="de-DE" sz="1600" dirty="0"/>
          </a:p>
          <a:p>
            <a:r>
              <a:rPr lang="de-DE" sz="1600" dirty="0"/>
              <a:t>§ 46 OWiG:</a:t>
            </a:r>
          </a:p>
          <a:p>
            <a:r>
              <a:rPr lang="de-DE" sz="1600" dirty="0"/>
              <a:t>Anwendung der Vorschriften über das Strafverfahren</a:t>
            </a:r>
          </a:p>
          <a:p>
            <a:endParaRPr lang="de-DE" sz="1600" dirty="0"/>
          </a:p>
          <a:p>
            <a:r>
              <a:rPr lang="de-DE" sz="1600" dirty="0"/>
              <a:t>Für das Bußgeldverfahren gelten, soweit dieses Gesetz nichts anderes bestimmt, sinngemäß die Vorschriften der allgemeinen Gesetze über das Strafverfahren, namentlich der Strafprozessordnung, des Gerichtsverfassungsgesetzes und des Jugendgerichtsgesetzes.</a:t>
            </a:r>
          </a:p>
          <a:p>
            <a:endParaRPr lang="de-DE" sz="1600" dirty="0"/>
          </a:p>
          <a:p>
            <a:r>
              <a:rPr lang="de-DE" sz="1600" dirty="0"/>
              <a:t>Findet sich im OWiG keine Regelung,</a:t>
            </a:r>
          </a:p>
          <a:p>
            <a:r>
              <a:rPr lang="de-DE" sz="1600" dirty="0"/>
              <a:t>dann ist sie in der StPO zu suchen!!!</a:t>
            </a:r>
          </a:p>
          <a:p>
            <a:endParaRPr lang="de-DE" sz="1600" dirty="0"/>
          </a:p>
          <a:p>
            <a:r>
              <a:rPr lang="de-DE" sz="1600" dirty="0"/>
              <a:t>§ 71 OWiG:</a:t>
            </a:r>
          </a:p>
          <a:p>
            <a:r>
              <a:rPr lang="de-DE" sz="1600" dirty="0"/>
              <a:t>Das Verfahren nach zulässigem Einspruch richtet sich, soweit dieses Gesetz nichts anderes bestimmt, nach den Vorschriften der Strafprozessordnung, die nach zulässigem Einspruch gegen den Strafbefehl gelten.</a:t>
            </a:r>
          </a:p>
          <a:p>
            <a:endParaRPr lang="de-DE" sz="1600" dirty="0"/>
          </a:p>
          <a:p>
            <a:endParaRPr lang="de-DE" sz="1600" dirty="0"/>
          </a:p>
          <a:p>
            <a:endParaRPr lang="de-DE" sz="1600" dirty="0"/>
          </a:p>
          <a:p>
            <a:endParaRPr lang="de-DE" sz="1600" dirty="0"/>
          </a:p>
          <a:p>
            <a:endParaRPr lang="de-DE" sz="16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491" y="1611957"/>
            <a:ext cx="1117944" cy="1479600"/>
          </a:xfrm>
          <a:prstGeom prst="rect">
            <a:avLst/>
          </a:prstGeom>
        </p:spPr>
      </p:pic>
    </p:spTree>
    <p:extLst>
      <p:ext uri="{BB962C8B-B14F-4D97-AF65-F5344CB8AC3E}">
        <p14:creationId xmlns:p14="http://schemas.microsoft.com/office/powerpoint/2010/main" val="41954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Der Inhalt des Bußgeldbescheides ergibt sich aus § 66 OWiG.</a:t>
            </a:r>
          </a:p>
          <a:p>
            <a:endParaRPr lang="de-DE" sz="1600" dirty="0"/>
          </a:p>
          <a:p>
            <a:r>
              <a:rPr lang="de-DE" sz="1600" dirty="0"/>
              <a:t>Einspruch gegen den Bußgeldbescheid:</a:t>
            </a:r>
          </a:p>
          <a:p>
            <a:r>
              <a:rPr lang="de-DE" sz="1600" dirty="0"/>
              <a:t>Form und Frist</a:t>
            </a:r>
          </a:p>
          <a:p>
            <a:pPr marL="0" indent="0">
              <a:buNone/>
            </a:pPr>
            <a:endParaRPr lang="de-DE" sz="1600" dirty="0"/>
          </a:p>
          <a:p>
            <a:r>
              <a:rPr lang="de-DE" sz="1600" dirty="0"/>
              <a:t>Der Betroffene kann gegen den Bußgeldbescheid innerhalb von zwei Wochen nach Zustellung schriftlich oder zur Niederschrift bei der Verwaltungsbehörde, die den Bußgeldbescheid erlassen hat, Einspruch einlegen, § 67 I OWiG.</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Tree>
    <p:extLst>
      <p:ext uri="{BB962C8B-B14F-4D97-AF65-F5344CB8AC3E}">
        <p14:creationId xmlns:p14="http://schemas.microsoft.com/office/powerpoint/2010/main" val="19971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Die §§ 297 bis 300 und 302 der Strafprozessordnung über Rechtsmittel gelten entsprechend, § 67 I 2 OWiG:</a:t>
            </a:r>
          </a:p>
          <a:p>
            <a:r>
              <a:rPr lang="de-DE" sz="1600" dirty="0"/>
              <a:t>= Für den Beschuldigten kann der Verteidiger, jedoch nicht gegen dessen ausdrücklichen Willen, Einspruch einlegen 297</a:t>
            </a:r>
          </a:p>
          <a:p>
            <a:r>
              <a:rPr lang="de-DE" sz="1600" dirty="0"/>
              <a:t>= Der gesetzliche Vertreter eines Beschuldigten kann binnen der für den Beschuldigten laufenden Frist selbständig Einspruch einlegen 298</a:t>
            </a:r>
          </a:p>
          <a:p>
            <a:r>
              <a:rPr lang="de-DE" sz="1600" dirty="0"/>
              <a:t>= Der nicht auf freiem Fuß befindliche Beschuldigte kann die Erklärungen, die sich auf Rechtsmittel beziehen, zu Protokoll der Geschäftsstelle des Amtsgerichts geben, in dessen Bezirk die Anstalt liegt, wo er auf behördliche Anordnung verwahrt wird 299</a:t>
            </a:r>
          </a:p>
          <a:p>
            <a:r>
              <a:rPr lang="de-DE" sz="1600" dirty="0"/>
              <a:t>= Ein Irrtum in der Bezeichnung des zulässigen Rechtsmittels ist unschädlich 300</a:t>
            </a:r>
          </a:p>
          <a:p>
            <a:r>
              <a:rPr lang="de-DE" sz="1600" dirty="0"/>
              <a:t>= Die Zurücknahme eines Rechtsmittels sowie der Verzicht auf die Einlegung eines Rechtsmittels können auch vor Ablauf der Frist zu seiner Einlegung wirksam erfolgen 302 </a:t>
            </a:r>
          </a:p>
          <a:p>
            <a:endParaRPr lang="de-DE" sz="1600" dirty="0"/>
          </a:p>
          <a:p>
            <a:r>
              <a:rPr lang="de-DE" sz="1600" dirty="0"/>
              <a:t>Der Einspruch kann auf bestimmte Beschwerdepunkte beschränkt werden, § 67 II OWiG.</a:t>
            </a:r>
          </a:p>
          <a:p>
            <a:endParaRPr lang="de-DE" sz="1600" dirty="0"/>
          </a:p>
        </p:txBody>
      </p:sp>
    </p:spTree>
    <p:extLst>
      <p:ext uri="{BB962C8B-B14F-4D97-AF65-F5344CB8AC3E}">
        <p14:creationId xmlns:p14="http://schemas.microsoft.com/office/powerpoint/2010/main" val="10096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 68 Zuständiges Gericht</a:t>
            </a:r>
          </a:p>
          <a:p>
            <a:pPr marL="0" indent="0">
              <a:buNone/>
            </a:pPr>
            <a:endParaRPr lang="de-DE" sz="1600" dirty="0"/>
          </a:p>
          <a:p>
            <a:r>
              <a:rPr lang="de-DE" sz="1600" dirty="0"/>
              <a:t>Bei einem Einspruch gegen den Bußgeldbescheid entscheidet das Amtsgericht, in dessen Bezirk die Verwaltungsbehörde ihren Sitz hat, § 68 I 1 OWiG</a:t>
            </a:r>
          </a:p>
          <a:p>
            <a:endParaRPr lang="de-DE" sz="1600" dirty="0"/>
          </a:p>
          <a:p>
            <a:r>
              <a:rPr lang="de-DE" sz="1600" dirty="0"/>
              <a:t>Der Richter beim Amtsgericht entscheidet allein, § 68 I 2 OWiG.</a:t>
            </a:r>
          </a:p>
          <a:p>
            <a:endParaRPr lang="de-DE" sz="1600" dirty="0"/>
          </a:p>
          <a:p>
            <a:r>
              <a:rPr lang="de-DE" sz="1600" dirty="0"/>
              <a:t>Im Verfahren gegen Jugendliche und Heranwachsende ist der Jugendrichter zuständig, § 68 II OWiG.</a:t>
            </a:r>
          </a:p>
          <a:p>
            <a:endParaRPr lang="de-DE" sz="1600" dirty="0"/>
          </a:p>
          <a:p>
            <a:r>
              <a:rPr lang="de-DE" sz="1600" dirty="0"/>
              <a:t>In Verkehrssachen (Bsp. Geschwindigkeitsüberschreitung) gilt der Begehungsort (Tatort), weil hierzu eine Rechtsverordnung existiert, § 68 III 1 Nr. 1 OWiG (</a:t>
            </a:r>
            <a:r>
              <a:rPr lang="de-DE" sz="1600" dirty="0" err="1"/>
              <a:t>StrafZustV</a:t>
            </a:r>
            <a:r>
              <a:rPr lang="de-DE" sz="1600" dirty="0"/>
              <a:t> </a:t>
            </a:r>
            <a:r>
              <a:rPr lang="de-DE" sz="1600"/>
              <a:t>RP v.19.11.1985, </a:t>
            </a:r>
            <a:r>
              <a:rPr lang="de-DE" sz="1600" dirty="0" err="1"/>
              <a:t>GVBl</a:t>
            </a:r>
            <a:r>
              <a:rPr lang="de-DE" sz="1600" dirty="0"/>
              <a:t>. 1985, 265) </a:t>
            </a:r>
          </a:p>
          <a:p>
            <a:r>
              <a:rPr lang="de-DE" sz="1600" dirty="0"/>
              <a:t>Die Zuständigkeit der Zentralen Bußgeldstelle Speyer ergibt sich bei Verkehrsordnungswidrigkeiten </a:t>
            </a:r>
          </a:p>
          <a:p>
            <a:r>
              <a:rPr lang="de-DE" sz="1600" dirty="0"/>
              <a:t>nach § 24 StVG aus §§ 36 I Nr. 1 OWiG, 26 I StVG, da die Landesregierung diese durch Rechtsverordnung bestimmt hat. (§ 8 Nr. 5 b Straßenverkehrs-Zuständigkeitsverordnung, </a:t>
            </a:r>
            <a:r>
              <a:rPr lang="de-DE" sz="1600" dirty="0" err="1"/>
              <a:t>StVZuVO</a:t>
            </a:r>
            <a:r>
              <a:rPr lang="de-DE" sz="1600" dirty="0"/>
              <a:t> Rheinland-Pfalz).</a:t>
            </a:r>
          </a:p>
        </p:txBody>
      </p:sp>
    </p:spTree>
    <p:extLst>
      <p:ext uri="{BB962C8B-B14F-4D97-AF65-F5344CB8AC3E}">
        <p14:creationId xmlns:p14="http://schemas.microsoft.com/office/powerpoint/2010/main" val="2143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endParaRPr lang="de-DE" sz="1600" dirty="0"/>
          </a:p>
          <a:p>
            <a:r>
              <a:rPr lang="de-DE" sz="1600" dirty="0"/>
              <a:t>Unzulässiger Einspruch gegen den Bußgeldbescheid:</a:t>
            </a:r>
          </a:p>
          <a:p>
            <a:endParaRPr lang="de-DE" sz="1600" dirty="0"/>
          </a:p>
          <a:p>
            <a:r>
              <a:rPr lang="de-DE" sz="1600" dirty="0"/>
              <a:t>Bei der Verwaltungsbehörde:</a:t>
            </a:r>
          </a:p>
          <a:p>
            <a:r>
              <a:rPr lang="de-DE" sz="1600" dirty="0"/>
              <a:t>Ist der Einspruch nicht rechtzeitig, nicht in der vorgeschriebenen Form oder sonst nicht wirksam eingelegt, so verwirft ihn die Verwaltungsbehörde als unzulässig, § 69 I 1 OWiG.</a:t>
            </a:r>
          </a:p>
          <a:p>
            <a:endParaRPr lang="de-DE" sz="1600" dirty="0"/>
          </a:p>
          <a:p>
            <a:r>
              <a:rPr lang="de-DE" sz="1600" dirty="0"/>
              <a:t>Gegen diesen Bescheid ist binnen zwei Wochen Antrag auf gerichtliche Entscheidung zulässig, § 69 II OWiG.</a:t>
            </a:r>
          </a:p>
          <a:p>
            <a:endParaRPr lang="de-DE" sz="1600" dirty="0"/>
          </a:p>
          <a:p>
            <a:r>
              <a:rPr lang="de-DE" sz="1600" dirty="0"/>
              <a:t>Bei Gericht:</a:t>
            </a:r>
          </a:p>
          <a:p>
            <a:r>
              <a:rPr lang="de-DE" sz="1600" dirty="0"/>
              <a:t>Sind die Vorschriften über die Einlegung des Einspruchs nicht beachtet, so verwirft das Gericht den Einspruch als unzulässig, § 70 I OWiG.</a:t>
            </a:r>
          </a:p>
          <a:p>
            <a:r>
              <a:rPr lang="de-DE" sz="1600" dirty="0"/>
              <a:t>Gegen den Beschluss ist die sofortige Beschwerde zulässig, § 70 II OWiG.</a:t>
            </a:r>
          </a:p>
          <a:p>
            <a:endParaRPr lang="de-DE" sz="1600" dirty="0"/>
          </a:p>
        </p:txBody>
      </p:sp>
    </p:spTree>
    <p:extLst>
      <p:ext uri="{BB962C8B-B14F-4D97-AF65-F5344CB8AC3E}">
        <p14:creationId xmlns:p14="http://schemas.microsoft.com/office/powerpoint/2010/main" val="3264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a:xfrm>
            <a:off x="609600" y="1935480"/>
            <a:ext cx="11582400" cy="4389120"/>
          </a:xfrm>
        </p:spPr>
        <p:txBody>
          <a:bodyPr>
            <a:normAutofit/>
          </a:bodyPr>
          <a:lstStyle/>
          <a:p>
            <a:endParaRPr lang="de-DE" sz="1600" dirty="0"/>
          </a:p>
          <a:p>
            <a:r>
              <a:rPr lang="de-DE" sz="1600" dirty="0"/>
              <a:t>Gerichtsentscheidung durch Beschluss:</a:t>
            </a:r>
          </a:p>
          <a:p>
            <a:r>
              <a:rPr lang="de-DE" sz="1600" dirty="0"/>
              <a:t>Hält das Gericht eine Hauptverhandlung nicht für erforderlich, so kann es durch Beschluss entscheiden, § 72 I 1 OWiG.</a:t>
            </a:r>
          </a:p>
          <a:p>
            <a:r>
              <a:rPr lang="de-DE" sz="1600" dirty="0"/>
              <a:t>Der Betroffene oder die Staatsanwaltschaft können jedoch dem Beschlussverfahren widersprechen, a.a.O.</a:t>
            </a:r>
          </a:p>
        </p:txBody>
      </p:sp>
    </p:spTree>
    <p:extLst>
      <p:ext uri="{BB962C8B-B14F-4D97-AF65-F5344CB8AC3E}">
        <p14:creationId xmlns:p14="http://schemas.microsoft.com/office/powerpoint/2010/main" val="34075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err="1"/>
              <a:t>Ordnungswidrigkeitenverfahren</a:t>
            </a:r>
            <a:endParaRPr lang="de-DE" dirty="0"/>
          </a:p>
        </p:txBody>
      </p:sp>
      <p:sp>
        <p:nvSpPr>
          <p:cNvPr id="3" name="Inhaltsplatzhalter 2"/>
          <p:cNvSpPr>
            <a:spLocks noGrp="1"/>
          </p:cNvSpPr>
          <p:nvPr>
            <p:ph idx="1"/>
          </p:nvPr>
        </p:nvSpPr>
        <p:spPr/>
        <p:txBody>
          <a:bodyPr>
            <a:normAutofit/>
          </a:bodyPr>
          <a:lstStyle/>
          <a:p>
            <a:pPr marL="0" indent="0">
              <a:buNone/>
            </a:pPr>
            <a:endParaRPr lang="de-DE" sz="1600" dirty="0"/>
          </a:p>
          <a:p>
            <a:r>
              <a:rPr lang="de-DE" sz="1600" dirty="0"/>
              <a:t>Rechtsmittel gegen Urteile und den Beschluss ohne Hauptverhandlung (§ 72) im Bußgeldverfahren</a:t>
            </a:r>
          </a:p>
          <a:p>
            <a:endParaRPr lang="de-DE" sz="1600" dirty="0"/>
          </a:p>
          <a:p>
            <a:r>
              <a:rPr lang="de-DE" sz="1600" dirty="0"/>
              <a:t>Gegen das Urteil und den Beschluss nach § 72 ist Rechtsbeschwerde zulässig, § 79 I OWiG.</a:t>
            </a:r>
          </a:p>
          <a:p>
            <a:r>
              <a:rPr lang="de-DE" sz="1600" dirty="0"/>
              <a:t>Dazu müssen die Voraussetzungen nach § 79 I Nr. 1-5 alternativ vorliegen. </a:t>
            </a:r>
          </a:p>
          <a:p>
            <a:r>
              <a:rPr lang="de-DE" sz="1600" dirty="0"/>
              <a:t>Daneben kann die Rechtsbeschwerde auch zugelassen werden, § 79 I 2 OWiG und zwar nach § 80 OWiG.</a:t>
            </a:r>
          </a:p>
          <a:p>
            <a:endParaRPr lang="de-DE" sz="1600" dirty="0"/>
          </a:p>
          <a:p>
            <a:r>
              <a:rPr lang="de-DE" sz="1600" dirty="0"/>
              <a:t>Für das Verfahren der Rechtsbeschwerde gelten die Revisionsvorschriften der StPO, § 79 III OWiG.</a:t>
            </a:r>
          </a:p>
          <a:p>
            <a:r>
              <a:rPr lang="de-DE" sz="1600" dirty="0"/>
              <a:t>Also gelten §§ 333 ff. StPO entsprechend.</a:t>
            </a:r>
          </a:p>
          <a:p>
            <a:endParaRPr lang="de-DE" sz="1600" dirty="0"/>
          </a:p>
          <a:p>
            <a:r>
              <a:rPr lang="de-DE" sz="1600" dirty="0"/>
              <a:t>Fristbeginn für die Rechtsbeschwerde richtet sich  nach § 79 IV OWiG, aber nur bei Abwesenheit des Betroffenen, der auch nicht durch Verteidiger mit schriftlicher Vollmacht vertreten wird.</a:t>
            </a:r>
          </a:p>
          <a:p>
            <a:r>
              <a:rPr lang="de-DE" sz="1600" dirty="0"/>
              <a:t>Ansonsten richtet sich der Fristbeginn für die Rechtsbeschwerde nach  §§  79 III OWiG, 341 I StPO, beginnt also mit der Verkündung des Urteils.</a:t>
            </a:r>
          </a:p>
          <a:p>
            <a:r>
              <a:rPr lang="de-DE" sz="1600" dirty="0"/>
              <a:t>Über die Rechtsbeschwerde entscheidet das Oberlandesgericht, §§ 79 III 1 OWiG, 121 I Nr. 1 a GVG. </a:t>
            </a:r>
          </a:p>
          <a:p>
            <a:endParaRPr lang="de-DE" sz="1600" dirty="0"/>
          </a:p>
          <a:p>
            <a:endParaRPr lang="de-DE" sz="1600" dirty="0"/>
          </a:p>
        </p:txBody>
      </p:sp>
    </p:spTree>
    <p:extLst>
      <p:ext uri="{BB962C8B-B14F-4D97-AF65-F5344CB8AC3E}">
        <p14:creationId xmlns:p14="http://schemas.microsoft.com/office/powerpoint/2010/main" val="35344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Prüfungsvorbereitung Strafrecht</a:t>
            </a:r>
          </a:p>
        </p:txBody>
      </p:sp>
      <p:sp>
        <p:nvSpPr>
          <p:cNvPr id="3" name="Inhaltsplatzhalter 2"/>
          <p:cNvSpPr>
            <a:spLocks noGrp="1"/>
          </p:cNvSpPr>
          <p:nvPr>
            <p:ph idx="1"/>
          </p:nvPr>
        </p:nvSpPr>
        <p:spPr/>
        <p:txBody>
          <a:bodyPr/>
          <a:lstStyle/>
          <a:p>
            <a:endParaRPr lang="de-DE" sz="2800" dirty="0"/>
          </a:p>
          <a:p>
            <a:r>
              <a:rPr lang="de-DE" sz="2800" dirty="0"/>
              <a:t>Aktenordnung!!! (Verwaltungsvorschriften)</a:t>
            </a:r>
          </a:p>
          <a:p>
            <a:r>
              <a:rPr lang="de-DE" sz="2800" dirty="0"/>
              <a:t>Stellen durcharbeiten, die nicht verständlich sind.</a:t>
            </a:r>
          </a:p>
          <a:p>
            <a:r>
              <a:rPr lang="de-DE" sz="2800" dirty="0"/>
              <a:t>Ablaufpläne erstellen: Bsp. Verbindung, Trennung, Neuanzeige, etc. </a:t>
            </a:r>
          </a:p>
          <a:p>
            <a:endParaRPr lang="de-DE" sz="2800" dirty="0"/>
          </a:p>
          <a:p>
            <a:r>
              <a:rPr lang="de-DE" sz="1800" dirty="0"/>
              <a:t>StPO:</a:t>
            </a:r>
            <a:endParaRPr lang="de-DE" sz="1600" dirty="0">
              <a:hlinkClick r:id="rId2"/>
            </a:endParaRPr>
          </a:p>
          <a:p>
            <a:r>
              <a:rPr lang="de-DE" sz="1600" dirty="0">
                <a:hlinkClick r:id="rId2"/>
              </a:rPr>
              <a:t>https://www.jura.uni-wuerzburg.de/lehrstuehle/reinbacher/materialien/strafprozessrecht-uebersichten/</a:t>
            </a:r>
            <a:endParaRPr lang="de-DE" sz="1600" dirty="0"/>
          </a:p>
          <a:p>
            <a:endParaRPr lang="de-DE" sz="1600" dirty="0"/>
          </a:p>
        </p:txBody>
      </p:sp>
    </p:spTree>
    <p:extLst>
      <p:ext uri="{BB962C8B-B14F-4D97-AF65-F5344CB8AC3E}">
        <p14:creationId xmlns:p14="http://schemas.microsoft.com/office/powerpoint/2010/main" val="13276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Inhaltsplatzhalter 2"/>
          <p:cNvSpPr>
            <a:spLocks noGrp="1"/>
          </p:cNvSpPr>
          <p:nvPr>
            <p:ph idx="1"/>
          </p:nvPr>
        </p:nvSpPr>
        <p:spPr/>
        <p:txBody>
          <a:bodyPr>
            <a:normAutofit/>
          </a:bodyPr>
          <a:lstStyle/>
          <a:p>
            <a:r>
              <a:rPr lang="de-DE" sz="2800" b="1" dirty="0"/>
              <a:t>Einleitung des Ermittlungsverfahrens</a:t>
            </a:r>
            <a:endParaRPr lang="de-DE" sz="2800" dirty="0"/>
          </a:p>
          <a:p>
            <a:endParaRPr lang="de-DE" sz="2800" dirty="0"/>
          </a:p>
          <a:p>
            <a:r>
              <a:rPr lang="de-DE" sz="2800" dirty="0"/>
              <a:t>Unterschied Strafanzeige/Strafantrag?</a:t>
            </a:r>
          </a:p>
          <a:p>
            <a:r>
              <a:rPr lang="de-DE" sz="2800" dirty="0"/>
              <a:t>Strafanzeige beinhaltet lediglich die Anzeige einer Straftat</a:t>
            </a:r>
          </a:p>
          <a:p>
            <a:r>
              <a:rPr lang="de-DE" sz="2800" dirty="0"/>
              <a:t>Strafantrag enthält ein Strafverlangen!</a:t>
            </a:r>
          </a:p>
        </p:txBody>
      </p:sp>
    </p:spTree>
    <p:extLst>
      <p:ext uri="{BB962C8B-B14F-4D97-AF65-F5344CB8AC3E}">
        <p14:creationId xmlns:p14="http://schemas.microsoft.com/office/powerpoint/2010/main" val="3497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lstStyle/>
          <a:p>
            <a:r>
              <a:rPr lang="de-DE" dirty="0"/>
              <a:t>Ermittlungsverfahren</a:t>
            </a:r>
          </a:p>
        </p:txBody>
      </p:sp>
      <p:sp>
        <p:nvSpPr>
          <p:cNvPr id="3" name="Inhaltsplatzhalter 2"/>
          <p:cNvSpPr>
            <a:spLocks noGrp="1"/>
          </p:cNvSpPr>
          <p:nvPr>
            <p:ph idx="1"/>
          </p:nvPr>
        </p:nvSpPr>
        <p:spPr>
          <a:xfrm>
            <a:off x="609600" y="1143000"/>
            <a:ext cx="10972800" cy="5579772"/>
          </a:xfrm>
        </p:spPr>
        <p:txBody>
          <a:bodyPr>
            <a:normAutofit fontScale="92500" lnSpcReduction="10000"/>
          </a:bodyPr>
          <a:lstStyle/>
          <a:p>
            <a:r>
              <a:rPr lang="de-DE" sz="2400" b="1" dirty="0"/>
              <a:t>Einleitung des Ermittlungsverfahrens</a:t>
            </a:r>
            <a:endParaRPr lang="de-DE" sz="2400" dirty="0"/>
          </a:p>
          <a:p>
            <a:r>
              <a:rPr lang="de-DE" sz="2400" b="1" dirty="0"/>
              <a:t>Strafanzeige</a:t>
            </a:r>
            <a:r>
              <a:rPr lang="de-DE" sz="2400" dirty="0"/>
              <a:t>  § 158 StPO</a:t>
            </a:r>
          </a:p>
          <a:p>
            <a:r>
              <a:rPr lang="de-DE" sz="2400" dirty="0"/>
              <a:t>Wo kann die Strafanzeige erstattet werden?</a:t>
            </a:r>
          </a:p>
          <a:p>
            <a:r>
              <a:rPr lang="de-DE" sz="2400" dirty="0"/>
              <a:t>Bei Staatsanwaltschaft, Polizei oder Amtsgericht § 158 I 1 StPO (oder auch bei einer Finanzbehörde)</a:t>
            </a:r>
          </a:p>
          <a:p>
            <a:r>
              <a:rPr lang="de-DE" sz="2400" dirty="0"/>
              <a:t>Wer ist zuständig für die Aufnahme der Strafanzeige?</a:t>
            </a:r>
          </a:p>
          <a:p>
            <a:r>
              <a:rPr lang="de-DE" sz="2400" dirty="0"/>
              <a:t>StA, Polizei und Gericht: Geschäftsverteilungsplan! </a:t>
            </a:r>
          </a:p>
          <a:p>
            <a:r>
              <a:rPr lang="de-DE" sz="2400" dirty="0"/>
              <a:t>In welcher Form ist die Strafanzeige zu erstatten?</a:t>
            </a:r>
          </a:p>
          <a:p>
            <a:r>
              <a:rPr lang="de-DE" sz="2400" dirty="0"/>
              <a:t>Schriftlich oder mündlich (z.B. auch telefonisch)  § 158 I 1 StPO</a:t>
            </a:r>
          </a:p>
          <a:p>
            <a:r>
              <a:rPr lang="de-DE" sz="2400" dirty="0"/>
              <a:t>Was heißt hier, die mündliche Anzeige ist zu beurkunden?</a:t>
            </a:r>
          </a:p>
          <a:p>
            <a:r>
              <a:rPr lang="de-DE" sz="2400" dirty="0"/>
              <a:t>Die Anzeige ist lediglich schriftlich festzuhalten. Weitere Formerfordernisse bestehen nicht!</a:t>
            </a:r>
          </a:p>
          <a:p>
            <a:r>
              <a:rPr lang="de-DE" sz="2400" dirty="0"/>
              <a:t>(OLG Koblenz VRS 71, 37 : Das Vorliegen einer Anzeige stellt weder im Strafverfahren noch im </a:t>
            </a:r>
            <a:r>
              <a:rPr lang="de-DE" sz="2400" dirty="0" err="1"/>
              <a:t>Ordnungswidrigkeitenverfahren</a:t>
            </a:r>
            <a:r>
              <a:rPr lang="de-DE" sz="2400" dirty="0"/>
              <a:t> eine Verfahrensvoraussetzung dar.)</a:t>
            </a:r>
          </a:p>
          <a:p>
            <a:endParaRPr lang="de-DE" sz="1800" dirty="0"/>
          </a:p>
          <a:p>
            <a:endParaRPr lang="de-DE" sz="1800" dirty="0"/>
          </a:p>
        </p:txBody>
      </p:sp>
    </p:spTree>
    <p:extLst>
      <p:ext uri="{BB962C8B-B14F-4D97-AF65-F5344CB8AC3E}">
        <p14:creationId xmlns:p14="http://schemas.microsoft.com/office/powerpoint/2010/main" val="14824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lstStyle/>
          <a:p>
            <a:r>
              <a:rPr lang="de-DE" dirty="0"/>
              <a:t>Ermittlungsverfahren</a:t>
            </a:r>
          </a:p>
        </p:txBody>
      </p:sp>
      <p:sp>
        <p:nvSpPr>
          <p:cNvPr id="3" name="Inhaltsplatzhalter 2"/>
          <p:cNvSpPr>
            <a:spLocks noGrp="1"/>
          </p:cNvSpPr>
          <p:nvPr>
            <p:ph idx="1"/>
          </p:nvPr>
        </p:nvSpPr>
        <p:spPr>
          <a:xfrm>
            <a:off x="442174" y="1143000"/>
            <a:ext cx="10972800" cy="5715000"/>
          </a:xfrm>
        </p:spPr>
        <p:txBody>
          <a:bodyPr>
            <a:normAutofit lnSpcReduction="10000"/>
          </a:bodyPr>
          <a:lstStyle/>
          <a:p>
            <a:r>
              <a:rPr lang="de-DE" sz="2000" b="1" dirty="0"/>
              <a:t>Einleitung des Ermittlungsverfahrens</a:t>
            </a:r>
            <a:endParaRPr lang="de-DE" sz="2000" dirty="0"/>
          </a:p>
          <a:p>
            <a:endParaRPr lang="de-DE" sz="2000" dirty="0"/>
          </a:p>
          <a:p>
            <a:r>
              <a:rPr lang="de-DE" sz="2000" b="1" dirty="0"/>
              <a:t>Strafantrag</a:t>
            </a:r>
            <a:r>
              <a:rPr lang="de-DE" sz="2000" dirty="0"/>
              <a:t>  § 77 StGB</a:t>
            </a:r>
          </a:p>
          <a:p>
            <a:r>
              <a:rPr lang="de-DE" sz="2000" dirty="0"/>
              <a:t>Antragsdelikt</a:t>
            </a:r>
          </a:p>
          <a:p>
            <a:r>
              <a:rPr lang="de-DE" sz="2000" dirty="0"/>
              <a:t>Unterschied Absolutes Antragsdelikt/Relatives Antragsdelikt?</a:t>
            </a:r>
          </a:p>
          <a:p>
            <a:r>
              <a:rPr lang="de-DE" sz="2000" dirty="0"/>
              <a:t>Absolut: Keine Strafverfolgung ohne Strafantrag!</a:t>
            </a:r>
          </a:p>
          <a:p>
            <a:r>
              <a:rPr lang="de-DE" sz="2000" dirty="0"/>
              <a:t>Relativ: Strafantrag oder besonderes öffentliches Interesse müssen vorliegen!</a:t>
            </a:r>
          </a:p>
          <a:p>
            <a:r>
              <a:rPr lang="de-DE" sz="2000" dirty="0"/>
              <a:t>Antragsrecht hat der Verletzte</a:t>
            </a:r>
          </a:p>
          <a:p>
            <a:r>
              <a:rPr lang="de-DE" sz="2000" dirty="0"/>
              <a:t>also derjenige, der in seinen Rechten beeinträchtigt wurde</a:t>
            </a:r>
          </a:p>
          <a:p>
            <a:r>
              <a:rPr lang="de-DE" sz="2000" dirty="0"/>
              <a:t>Antragsrecht bei Geschäftsunfähigkeit oder beschränkter Geschäftsfähigkeit</a:t>
            </a:r>
          </a:p>
          <a:p>
            <a:r>
              <a:rPr lang="de-DE" sz="2000" dirty="0"/>
              <a:t>Gesetzlicher Vertreter oder Personensorgeberechtigter haben das Antragsrecht</a:t>
            </a:r>
          </a:p>
          <a:p>
            <a:r>
              <a:rPr lang="de-DE" sz="2000" dirty="0"/>
              <a:t> §§ 104, 106, 1626, 1629 BGB</a:t>
            </a:r>
          </a:p>
          <a:p>
            <a:r>
              <a:rPr lang="de-DE" sz="2000" dirty="0"/>
              <a:t>Frist </a:t>
            </a:r>
          </a:p>
          <a:p>
            <a:r>
              <a:rPr lang="de-DE" sz="2000" dirty="0"/>
              <a:t>§ 77 b StGB</a:t>
            </a:r>
          </a:p>
          <a:p>
            <a:r>
              <a:rPr lang="de-DE" sz="2000" dirty="0"/>
              <a:t>Rücknahme</a:t>
            </a:r>
          </a:p>
          <a:p>
            <a:r>
              <a:rPr lang="de-DE" sz="2000" dirty="0"/>
              <a:t>§77 d StGB</a:t>
            </a:r>
          </a:p>
          <a:p>
            <a:endParaRPr lang="de-DE" sz="1800" dirty="0"/>
          </a:p>
          <a:p>
            <a:endParaRPr lang="de-DE" sz="1800" dirty="0"/>
          </a:p>
          <a:p>
            <a:endParaRPr lang="de-DE" sz="1800" dirty="0"/>
          </a:p>
          <a:p>
            <a:endParaRPr lang="de-DE" sz="1800" dirty="0"/>
          </a:p>
          <a:p>
            <a:endParaRPr lang="de-DE" sz="1800" dirty="0"/>
          </a:p>
        </p:txBody>
      </p:sp>
    </p:spTree>
    <p:extLst>
      <p:ext uri="{BB962C8B-B14F-4D97-AF65-F5344CB8AC3E}">
        <p14:creationId xmlns:p14="http://schemas.microsoft.com/office/powerpoint/2010/main" val="32219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lstStyle/>
          <a:p>
            <a:r>
              <a:rPr lang="de-DE" dirty="0"/>
              <a:t>Ermittlungsverfahren</a:t>
            </a:r>
          </a:p>
        </p:txBody>
      </p:sp>
      <p:sp>
        <p:nvSpPr>
          <p:cNvPr id="3" name="Inhaltsplatzhalter 2"/>
          <p:cNvSpPr>
            <a:spLocks noGrp="1"/>
          </p:cNvSpPr>
          <p:nvPr>
            <p:ph idx="1"/>
          </p:nvPr>
        </p:nvSpPr>
        <p:spPr>
          <a:xfrm>
            <a:off x="609600" y="1143000"/>
            <a:ext cx="10972800" cy="5715000"/>
          </a:xfrm>
        </p:spPr>
        <p:txBody>
          <a:bodyPr>
            <a:normAutofit fontScale="92500" lnSpcReduction="20000"/>
          </a:bodyPr>
          <a:lstStyle/>
          <a:p>
            <a:r>
              <a:rPr lang="de-DE" dirty="0"/>
              <a:t>1. Prozessurteil: </a:t>
            </a:r>
          </a:p>
          <a:p>
            <a:r>
              <a:rPr lang="de-DE" dirty="0"/>
              <a:t>Es erklärt die weitere Fortsetzung des Verfahrens für unzulässig, </a:t>
            </a:r>
          </a:p>
          <a:p>
            <a:r>
              <a:rPr lang="de-DE" dirty="0"/>
              <a:t>weil eine Prozessvoraussetzung fehlt!</a:t>
            </a:r>
          </a:p>
          <a:p>
            <a:r>
              <a:rPr lang="de-DE" dirty="0"/>
              <a:t>(Bsp.: Einstellung § 260 III StPO = „Die Einstellung des Verfahrens ist im Urteil auszusprechen, wenn ein Verfahrenshindernis besteht“) </a:t>
            </a:r>
          </a:p>
          <a:p>
            <a:r>
              <a:rPr lang="de-DE" b="1" dirty="0"/>
              <a:t>zum Beispiel: Rücknahme des Strafantrags</a:t>
            </a:r>
            <a:endParaRPr lang="de-DE" dirty="0"/>
          </a:p>
          <a:p>
            <a:r>
              <a:rPr lang="de-DE" dirty="0"/>
              <a:t>2. Sachurteil: </a:t>
            </a:r>
          </a:p>
          <a:p>
            <a:r>
              <a:rPr lang="de-DE" dirty="0"/>
              <a:t>Es nimmt zum materiellen Anklagevorwurf Stellung mit der Rechtsfolge: </a:t>
            </a:r>
          </a:p>
          <a:p>
            <a:r>
              <a:rPr lang="de-DE" dirty="0"/>
              <a:t>Freispruch oder Verurteilung.</a:t>
            </a:r>
          </a:p>
        </p:txBody>
      </p:sp>
    </p:spTree>
    <p:extLst>
      <p:ext uri="{BB962C8B-B14F-4D97-AF65-F5344CB8AC3E}">
        <p14:creationId xmlns:p14="http://schemas.microsoft.com/office/powerpoint/2010/main" val="34372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Ermittlungsverfahren </a:t>
            </a:r>
          </a:p>
        </p:txBody>
      </p:sp>
      <p:sp>
        <p:nvSpPr>
          <p:cNvPr id="3" name="Textfeld 2"/>
          <p:cNvSpPr txBox="1"/>
          <p:nvPr/>
        </p:nvSpPr>
        <p:spPr>
          <a:xfrm>
            <a:off x="940158" y="1870302"/>
            <a:ext cx="10413642" cy="5170646"/>
          </a:xfrm>
          <a:prstGeom prst="rect">
            <a:avLst/>
          </a:prstGeom>
          <a:noFill/>
        </p:spPr>
        <p:txBody>
          <a:bodyPr wrap="square" rtlCol="0">
            <a:spAutoFit/>
          </a:bodyPr>
          <a:lstStyle/>
          <a:p>
            <a:endParaRPr lang="de-DE" b="1" dirty="0"/>
          </a:p>
          <a:p>
            <a:r>
              <a:rPr lang="de-DE" sz="2400" b="1" dirty="0"/>
              <a:t>Vorläufige Festnahme</a:t>
            </a:r>
          </a:p>
          <a:p>
            <a:endParaRPr lang="de-DE" sz="2400" b="1" dirty="0"/>
          </a:p>
          <a:p>
            <a:r>
              <a:rPr lang="de-DE" sz="2400" dirty="0"/>
              <a:t>Jedermann § 127 StPO</a:t>
            </a:r>
          </a:p>
          <a:p>
            <a:r>
              <a:rPr lang="de-DE" sz="2400" dirty="0"/>
              <a:t>Voraussetzungen:</a:t>
            </a:r>
          </a:p>
          <a:p>
            <a:r>
              <a:rPr lang="de-DE" sz="2400" dirty="0"/>
              <a:t>Bei Begehung der Tat oder unmittelbar danach am Tatort oder in unmittelbarer Nähe gestellt</a:t>
            </a:r>
          </a:p>
          <a:p>
            <a:r>
              <a:rPr lang="de-DE" sz="2400" dirty="0"/>
              <a:t>Enger zeitlicher und räumlicher Zusammenhang</a:t>
            </a:r>
          </a:p>
          <a:p>
            <a:endParaRPr lang="de-DE" sz="2400" dirty="0"/>
          </a:p>
          <a:p>
            <a:r>
              <a:rPr lang="de-DE" sz="2400" dirty="0"/>
              <a:t>Vorführung vor den Richter § 128 StPO </a:t>
            </a:r>
          </a:p>
          <a:p>
            <a:r>
              <a:rPr lang="de-DE" sz="2400" dirty="0"/>
              <a:t>Spätestens am Tage nach der Festnahme</a:t>
            </a:r>
          </a:p>
          <a:p>
            <a:endParaRPr lang="de-DE" sz="2400" dirty="0"/>
          </a:p>
          <a:p>
            <a:r>
              <a:rPr lang="de-DE" sz="2400" dirty="0"/>
              <a:t>Vorläufige Festnahme durch Polizei oder Staatsanwaltschaft</a:t>
            </a:r>
          </a:p>
          <a:p>
            <a:endParaRPr lang="de-DE" sz="2400" b="1" dirty="0"/>
          </a:p>
        </p:txBody>
      </p:sp>
    </p:spTree>
    <p:extLst>
      <p:ext uri="{BB962C8B-B14F-4D97-AF65-F5344CB8AC3E}">
        <p14:creationId xmlns:p14="http://schemas.microsoft.com/office/powerpoint/2010/main" val="6203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Ermittlungsverfahren</a:t>
            </a:r>
          </a:p>
        </p:txBody>
      </p:sp>
      <p:sp>
        <p:nvSpPr>
          <p:cNvPr id="4" name="Textfeld 3"/>
          <p:cNvSpPr txBox="1"/>
          <p:nvPr/>
        </p:nvSpPr>
        <p:spPr>
          <a:xfrm>
            <a:off x="513923" y="1847088"/>
            <a:ext cx="10302025" cy="5262979"/>
          </a:xfrm>
          <a:prstGeom prst="rect">
            <a:avLst/>
          </a:prstGeom>
          <a:noFill/>
        </p:spPr>
        <p:txBody>
          <a:bodyPr wrap="square" rtlCol="0">
            <a:spAutoFit/>
          </a:bodyPr>
          <a:lstStyle/>
          <a:p>
            <a:r>
              <a:rPr lang="de-DE" sz="2800" b="1" dirty="0"/>
              <a:t>Untersuchungshaft</a:t>
            </a:r>
          </a:p>
          <a:p>
            <a:endParaRPr lang="de-DE" sz="2800" b="1" dirty="0"/>
          </a:p>
          <a:p>
            <a:r>
              <a:rPr lang="de-DE" sz="2800" dirty="0"/>
              <a:t>Voraussetzungen der Untersuchungshaft:</a:t>
            </a:r>
          </a:p>
          <a:p>
            <a:endParaRPr lang="de-DE" sz="2800" dirty="0"/>
          </a:p>
          <a:p>
            <a:r>
              <a:rPr lang="de-DE" sz="2800" dirty="0"/>
              <a:t>Dringender Tatverdacht </a:t>
            </a:r>
          </a:p>
          <a:p>
            <a:endParaRPr lang="de-DE" sz="2800" dirty="0"/>
          </a:p>
          <a:p>
            <a:r>
              <a:rPr lang="de-DE" sz="2800" dirty="0"/>
              <a:t>Haftgrund </a:t>
            </a:r>
          </a:p>
          <a:p>
            <a:endParaRPr lang="de-DE" sz="2800" dirty="0"/>
          </a:p>
          <a:p>
            <a:r>
              <a:rPr lang="de-DE" sz="2800" dirty="0"/>
              <a:t>Verhältnismäßigkeit</a:t>
            </a:r>
          </a:p>
          <a:p>
            <a:endParaRPr lang="de-DE" sz="2800" dirty="0"/>
          </a:p>
          <a:p>
            <a:r>
              <a:rPr lang="de-DE" sz="2800" dirty="0"/>
              <a:t>§ 112 I StPO</a:t>
            </a:r>
          </a:p>
          <a:p>
            <a:endParaRPr lang="de-DE" sz="2800" dirty="0"/>
          </a:p>
        </p:txBody>
      </p:sp>
      <p:sp>
        <p:nvSpPr>
          <p:cNvPr id="6" name="Textfeld 5"/>
          <p:cNvSpPr txBox="1"/>
          <p:nvPr/>
        </p:nvSpPr>
        <p:spPr>
          <a:xfrm>
            <a:off x="8869195" y="2218974"/>
            <a:ext cx="1587186" cy="523220"/>
          </a:xfrm>
          <a:prstGeom prst="rect">
            <a:avLst/>
          </a:prstGeom>
          <a:noFill/>
        </p:spPr>
        <p:txBody>
          <a:bodyPr wrap="square" rtlCol="0">
            <a:spAutoFit/>
          </a:bodyPr>
          <a:lstStyle/>
          <a:p>
            <a:r>
              <a:rPr lang="de-DE" sz="2800" b="1" dirty="0">
                <a:solidFill>
                  <a:schemeClr val="bg1"/>
                </a:solidFill>
              </a:rPr>
              <a:t>1   1   2</a:t>
            </a:r>
          </a:p>
        </p:txBody>
      </p:sp>
    </p:spTree>
    <p:extLst>
      <p:ext uri="{BB962C8B-B14F-4D97-AF65-F5344CB8AC3E}">
        <p14:creationId xmlns:p14="http://schemas.microsoft.com/office/powerpoint/2010/main" val="40895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Zeitansatz:</a:t>
            </a:r>
          </a:p>
        </p:txBody>
      </p:sp>
      <p:sp>
        <p:nvSpPr>
          <p:cNvPr id="3" name="Inhaltsplatzhalter 2"/>
          <p:cNvSpPr>
            <a:spLocks noGrp="1"/>
          </p:cNvSpPr>
          <p:nvPr>
            <p:ph idx="1"/>
          </p:nvPr>
        </p:nvSpPr>
        <p:spPr/>
        <p:txBody>
          <a:bodyPr/>
          <a:lstStyle/>
          <a:p>
            <a:r>
              <a:rPr lang="de-DE" dirty="0"/>
              <a:t>Ermittlungsverfahren 6 Std.</a:t>
            </a:r>
          </a:p>
          <a:p>
            <a:r>
              <a:rPr lang="de-DE" dirty="0"/>
              <a:t>Zwischenverfahren 2 Std.</a:t>
            </a:r>
          </a:p>
          <a:p>
            <a:r>
              <a:rPr lang="de-DE" dirty="0"/>
              <a:t>Hauptverfahren 4 Std.</a:t>
            </a:r>
          </a:p>
          <a:p>
            <a:r>
              <a:rPr lang="de-DE" dirty="0"/>
              <a:t>Besondere Arten des Strafverfahrens 4 Std.</a:t>
            </a:r>
          </a:p>
        </p:txBody>
      </p:sp>
    </p:spTree>
    <p:extLst>
      <p:ext uri="{BB962C8B-B14F-4D97-AF65-F5344CB8AC3E}">
        <p14:creationId xmlns:p14="http://schemas.microsoft.com/office/powerpoint/2010/main" val="184188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7600" y="407874"/>
            <a:ext cx="11074400" cy="1143000"/>
          </a:xfrm>
        </p:spPr>
        <p:txBody>
          <a:bodyPr/>
          <a:lstStyle/>
          <a:p>
            <a:r>
              <a:rPr lang="de-DE" dirty="0"/>
              <a:t>Ermittlungsverfahren</a:t>
            </a:r>
          </a:p>
        </p:txBody>
      </p:sp>
      <p:sp>
        <p:nvSpPr>
          <p:cNvPr id="3" name="Textfeld 2"/>
          <p:cNvSpPr txBox="1"/>
          <p:nvPr/>
        </p:nvSpPr>
        <p:spPr>
          <a:xfrm>
            <a:off x="1030310" y="1642728"/>
            <a:ext cx="10573555" cy="5447645"/>
          </a:xfrm>
          <a:prstGeom prst="rect">
            <a:avLst/>
          </a:prstGeom>
          <a:noFill/>
        </p:spPr>
        <p:txBody>
          <a:bodyPr wrap="square" rtlCol="0">
            <a:spAutoFit/>
          </a:bodyPr>
          <a:lstStyle/>
          <a:p>
            <a:endParaRPr lang="de-DE" b="1" dirty="0"/>
          </a:p>
          <a:p>
            <a:r>
              <a:rPr lang="de-DE" sz="2400" b="1" dirty="0"/>
              <a:t>Untersuchungshaft</a:t>
            </a:r>
          </a:p>
          <a:p>
            <a:endParaRPr lang="de-DE" sz="2400" b="1" dirty="0"/>
          </a:p>
          <a:p>
            <a:r>
              <a:rPr lang="de-DE" sz="2400" dirty="0"/>
              <a:t>Welche Fristen sind zu beachten?</a:t>
            </a:r>
          </a:p>
          <a:p>
            <a:endParaRPr lang="de-DE" sz="2400" dirty="0"/>
          </a:p>
          <a:p>
            <a:r>
              <a:rPr lang="de-DE" sz="2400" dirty="0"/>
              <a:t>Haftprüfung § 117 I StPO jederzeit</a:t>
            </a:r>
          </a:p>
          <a:p>
            <a:endParaRPr lang="de-DE" sz="2400" dirty="0"/>
          </a:p>
          <a:p>
            <a:r>
              <a:rPr lang="de-DE" sz="2400" dirty="0"/>
              <a:t>Haftprüfung § 121 StPO 6-Monats-Frist</a:t>
            </a:r>
          </a:p>
          <a:p>
            <a:endParaRPr lang="de-DE" sz="2400" dirty="0"/>
          </a:p>
          <a:p>
            <a:r>
              <a:rPr lang="de-DE" sz="2400" dirty="0"/>
              <a:t>Danach Prüfung alle 3 Monate durch das OLG § 122 IV S 2 StPO</a:t>
            </a:r>
          </a:p>
          <a:p>
            <a:endParaRPr lang="de-DE" sz="2400" dirty="0"/>
          </a:p>
          <a:p>
            <a:r>
              <a:rPr lang="de-DE" sz="2400" dirty="0"/>
              <a:t>Wie werden die Fristen überwacht? </a:t>
            </a:r>
          </a:p>
          <a:p>
            <a:endParaRPr lang="de-DE" sz="2400" dirty="0"/>
          </a:p>
          <a:p>
            <a:r>
              <a:rPr lang="de-DE" sz="2400" dirty="0"/>
              <a:t>Aktenordnung! </a:t>
            </a:r>
          </a:p>
          <a:p>
            <a:endParaRPr lang="de-DE" dirty="0"/>
          </a:p>
        </p:txBody>
      </p:sp>
    </p:spTree>
    <p:extLst>
      <p:ext uri="{BB962C8B-B14F-4D97-AF65-F5344CB8AC3E}">
        <p14:creationId xmlns:p14="http://schemas.microsoft.com/office/powerpoint/2010/main" val="36496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7782"/>
            <a:ext cx="11074400" cy="1135345"/>
          </a:xfrm>
        </p:spPr>
        <p:txBody>
          <a:bodyPr/>
          <a:lstStyle/>
          <a:p>
            <a:r>
              <a:rPr lang="de-DE" dirty="0"/>
              <a:t>Ermittlungsverfahren</a:t>
            </a:r>
          </a:p>
        </p:txBody>
      </p:sp>
      <p:sp>
        <p:nvSpPr>
          <p:cNvPr id="3" name="Textfeld 2"/>
          <p:cNvSpPr txBox="1"/>
          <p:nvPr/>
        </p:nvSpPr>
        <p:spPr>
          <a:xfrm>
            <a:off x="609600" y="1098820"/>
            <a:ext cx="10573555" cy="7386638"/>
          </a:xfrm>
          <a:prstGeom prst="rect">
            <a:avLst/>
          </a:prstGeom>
          <a:noFill/>
        </p:spPr>
        <p:txBody>
          <a:bodyPr wrap="square" rtlCol="0">
            <a:spAutoFit/>
          </a:bodyPr>
          <a:lstStyle/>
          <a:p>
            <a:endParaRPr lang="de-DE" b="1" dirty="0"/>
          </a:p>
          <a:p>
            <a:r>
              <a:rPr lang="de-DE" sz="2800" b="1" dirty="0"/>
              <a:t>Untersuchungshaft</a:t>
            </a:r>
          </a:p>
          <a:p>
            <a:endParaRPr lang="de-DE" sz="2800" b="1" dirty="0"/>
          </a:p>
          <a:p>
            <a:r>
              <a:rPr lang="de-DE" sz="2800" dirty="0"/>
              <a:t>Überwachung der Fristen in Haftsachen/Haftkontrolle:</a:t>
            </a:r>
          </a:p>
          <a:p>
            <a:endParaRPr lang="de-DE" sz="2800" dirty="0"/>
          </a:p>
          <a:p>
            <a:r>
              <a:rPr lang="de-DE" sz="2800" dirty="0"/>
              <a:t>Haftliste § 6 III </a:t>
            </a:r>
            <a:r>
              <a:rPr lang="de-DE" sz="2800" dirty="0" err="1"/>
              <a:t>AktO</a:t>
            </a:r>
            <a:endParaRPr lang="de-DE" sz="2800" dirty="0"/>
          </a:p>
          <a:p>
            <a:endParaRPr lang="de-DE" sz="2800" dirty="0"/>
          </a:p>
          <a:p>
            <a:r>
              <a:rPr lang="de-DE" sz="2800" dirty="0"/>
              <a:t>Haftmerkzettel § 38 V 1, 3, § 41 IV 3 (HMZ in HA) </a:t>
            </a:r>
            <a:r>
              <a:rPr lang="de-DE" sz="2800" dirty="0" err="1"/>
              <a:t>AktO</a:t>
            </a:r>
            <a:endParaRPr lang="de-DE" sz="2800" dirty="0"/>
          </a:p>
          <a:p>
            <a:endParaRPr lang="de-DE" sz="2800" dirty="0"/>
          </a:p>
          <a:p>
            <a:r>
              <a:rPr lang="de-DE" sz="2800" dirty="0"/>
              <a:t>Haftprüfungstermine § 38 IV </a:t>
            </a:r>
            <a:r>
              <a:rPr lang="de-DE" sz="2800" dirty="0" err="1"/>
              <a:t>AktO</a:t>
            </a:r>
            <a:endParaRPr lang="de-DE" sz="2800" dirty="0"/>
          </a:p>
          <a:p>
            <a:endParaRPr lang="de-DE" sz="2800" dirty="0"/>
          </a:p>
          <a:p>
            <a:r>
              <a:rPr lang="de-DE" sz="2800" dirty="0"/>
              <a:t>Haftprüfungsverfahren § 44 </a:t>
            </a:r>
            <a:r>
              <a:rPr lang="de-DE" sz="2800" dirty="0" err="1"/>
              <a:t>AktO</a:t>
            </a:r>
            <a:r>
              <a:rPr lang="de-DE" sz="2800" dirty="0"/>
              <a:t>, Registerzeichen „HEs“; </a:t>
            </a:r>
            <a:r>
              <a:rPr lang="de-DE" sz="2800" dirty="0" err="1"/>
              <a:t>GenStA</a:t>
            </a:r>
            <a:r>
              <a:rPr lang="de-DE" sz="2800" dirty="0"/>
              <a:t>!</a:t>
            </a:r>
          </a:p>
          <a:p>
            <a:endParaRPr lang="de-DE" sz="2800" dirty="0"/>
          </a:p>
          <a:p>
            <a:endParaRPr lang="de-DE" sz="2800" dirty="0"/>
          </a:p>
          <a:p>
            <a:endParaRPr lang="de-DE" sz="2800" dirty="0"/>
          </a:p>
          <a:p>
            <a:endParaRPr lang="de-DE" dirty="0"/>
          </a:p>
          <a:p>
            <a:endParaRPr lang="de-DE" dirty="0"/>
          </a:p>
        </p:txBody>
      </p:sp>
    </p:spTree>
    <p:extLst>
      <p:ext uri="{BB962C8B-B14F-4D97-AF65-F5344CB8AC3E}">
        <p14:creationId xmlns:p14="http://schemas.microsoft.com/office/powerpoint/2010/main" val="11483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62884" y="772732"/>
            <a:ext cx="10972800" cy="6401753"/>
          </a:xfrm>
          <a:prstGeom prst="rect">
            <a:avLst/>
          </a:prstGeom>
          <a:noFill/>
        </p:spPr>
        <p:txBody>
          <a:bodyPr wrap="square" rtlCol="0">
            <a:spAutoFit/>
          </a:bodyPr>
          <a:lstStyle/>
          <a:p>
            <a:r>
              <a:rPr lang="de-DE" sz="1400" b="1" dirty="0"/>
              <a:t>Übersicht für die Bearbeitung von Haftsachen:</a:t>
            </a:r>
          </a:p>
          <a:p>
            <a:r>
              <a:rPr lang="de-DE" sz="1400" dirty="0"/>
              <a:t>Roter Aufkleber § 3 V S 3 </a:t>
            </a:r>
            <a:r>
              <a:rPr lang="de-DE" sz="1400" dirty="0" err="1"/>
              <a:t>AktO</a:t>
            </a:r>
            <a:r>
              <a:rPr lang="de-DE" sz="1400" dirty="0"/>
              <a:t> neu § 38 II </a:t>
            </a:r>
            <a:r>
              <a:rPr lang="de-DE" sz="1400" dirty="0" err="1"/>
              <a:t>AktO</a:t>
            </a:r>
            <a:r>
              <a:rPr lang="de-DE" sz="1400" dirty="0"/>
              <a:t> </a:t>
            </a:r>
          </a:p>
          <a:p>
            <a:r>
              <a:rPr lang="de-DE" sz="1400" dirty="0"/>
              <a:t>Haftmerkzettel § 6 II S 2 </a:t>
            </a:r>
            <a:r>
              <a:rPr lang="de-DE" sz="1400" dirty="0" err="1"/>
              <a:t>AktO</a:t>
            </a:r>
            <a:r>
              <a:rPr lang="de-DE" sz="1400" dirty="0"/>
              <a:t>, Liste 53, neu § 38 V </a:t>
            </a:r>
            <a:r>
              <a:rPr lang="de-DE" sz="1400" dirty="0" err="1"/>
              <a:t>AktO</a:t>
            </a:r>
            <a:endParaRPr lang="de-DE" sz="1400" dirty="0"/>
          </a:p>
          <a:p>
            <a:r>
              <a:rPr lang="de-DE" sz="1400" dirty="0"/>
              <a:t>Haftliste § 6 VI S 1 </a:t>
            </a:r>
            <a:r>
              <a:rPr lang="de-DE" sz="1400" dirty="0" err="1"/>
              <a:t>AktO</a:t>
            </a:r>
            <a:r>
              <a:rPr lang="de-DE" sz="1400" dirty="0"/>
              <a:t>, Liste 53 a, neu § 6 III </a:t>
            </a:r>
            <a:r>
              <a:rPr lang="de-DE" sz="1400" dirty="0" err="1"/>
              <a:t>AktO</a:t>
            </a:r>
            <a:endParaRPr lang="de-DE" sz="1400" dirty="0"/>
          </a:p>
          <a:p>
            <a:r>
              <a:rPr lang="de-DE" sz="1400" dirty="0"/>
              <a:t>Hilfsakten § 49 IV </a:t>
            </a:r>
            <a:r>
              <a:rPr lang="de-DE" sz="1400" dirty="0" err="1"/>
              <a:t>AktO</a:t>
            </a:r>
            <a:r>
              <a:rPr lang="de-DE" sz="1400" dirty="0"/>
              <a:t>, neu § 4 II </a:t>
            </a:r>
            <a:r>
              <a:rPr lang="de-DE" sz="1400" dirty="0" err="1"/>
              <a:t>AktO</a:t>
            </a:r>
            <a:endParaRPr lang="de-DE" sz="1400" dirty="0"/>
          </a:p>
          <a:p>
            <a:r>
              <a:rPr lang="de-DE" sz="1400" dirty="0"/>
              <a:t>Fristen §§ 117 Haftprüfung jederzeit, 121 StPO Haftfortdauer über 6 Monate, 122 IV S 2 StPO alle weitere 3 Monate</a:t>
            </a:r>
          </a:p>
          <a:p>
            <a:r>
              <a:rPr lang="de-DE" sz="1400" dirty="0"/>
              <a:t> </a:t>
            </a:r>
          </a:p>
          <a:p>
            <a:r>
              <a:rPr lang="de-DE" sz="1400" dirty="0"/>
              <a:t>Gemeinsame Richtlinie der OLG Präsidenten v. 6.3.2009 – 1463-1/09 - :</a:t>
            </a:r>
          </a:p>
          <a:p>
            <a:r>
              <a:rPr lang="de-DE" sz="1400" dirty="0"/>
              <a:t>Eilsachen!</a:t>
            </a:r>
          </a:p>
          <a:p>
            <a:r>
              <a:rPr lang="de-DE" sz="1400" dirty="0"/>
              <a:t>vorrangig zu bearbeiten – besonders in Jugendsachen</a:t>
            </a:r>
          </a:p>
          <a:p>
            <a:r>
              <a:rPr lang="de-DE" sz="1400" dirty="0"/>
              <a:t>Umschlag in „Gelb“ mit Aufschrift „Eilt! Haft! Von Hand zu Hand“ (Muster Anl. 1)</a:t>
            </a:r>
          </a:p>
          <a:p>
            <a:r>
              <a:rPr lang="de-DE" sz="1400" dirty="0"/>
              <a:t>Wiedervorlagefristen auf dem Umschlag vermerken</a:t>
            </a:r>
          </a:p>
          <a:p>
            <a:r>
              <a:rPr lang="de-DE" sz="1400" dirty="0"/>
              <a:t>Zweitakten (= Hilfsakten) </a:t>
            </a:r>
          </a:p>
          <a:p>
            <a:r>
              <a:rPr lang="de-DE" sz="1400" dirty="0"/>
              <a:t>Verfügungen nur mit Zusatz: „Eilt! Haft!“</a:t>
            </a:r>
          </a:p>
          <a:p>
            <a:r>
              <a:rPr lang="de-DE" sz="1400" dirty="0"/>
              <a:t>Aktenübergabe von Hand zu Hand</a:t>
            </a:r>
          </a:p>
          <a:p>
            <a:r>
              <a:rPr lang="de-DE" sz="1400" dirty="0"/>
              <a:t>Sofortige Protokollerstellung</a:t>
            </a:r>
          </a:p>
          <a:p>
            <a:r>
              <a:rPr lang="de-DE" sz="1400" dirty="0"/>
              <a:t>Rückfragen zwischen </a:t>
            </a:r>
            <a:r>
              <a:rPr lang="de-DE" sz="1400" dirty="0" err="1"/>
              <a:t>StA</a:t>
            </a:r>
            <a:r>
              <a:rPr lang="de-DE" sz="1400" dirty="0"/>
              <a:t> und Gericht telefonisch erledigen</a:t>
            </a:r>
          </a:p>
          <a:p>
            <a:r>
              <a:rPr lang="de-DE" sz="1400" dirty="0"/>
              <a:t>Akteneinsicht und –Versendung mittels Zweitakte</a:t>
            </a:r>
          </a:p>
          <a:p>
            <a:r>
              <a:rPr lang="de-DE" sz="1400" dirty="0" err="1"/>
              <a:t>Erstakte</a:t>
            </a:r>
            <a:r>
              <a:rPr lang="de-DE" sz="1400" dirty="0"/>
              <a:t> verbleibt grundsätzlich beim Gericht</a:t>
            </a:r>
          </a:p>
          <a:p>
            <a:r>
              <a:rPr lang="de-DE" sz="1400" dirty="0"/>
              <a:t>Frist zur Aktenrückgabe</a:t>
            </a:r>
          </a:p>
          <a:p>
            <a:r>
              <a:rPr lang="de-DE" sz="1400" dirty="0"/>
              <a:t>Rückkehr der Zweitakten: Kopien der Unterlagen in allen Aktenexemplaren</a:t>
            </a:r>
          </a:p>
          <a:p>
            <a:r>
              <a:rPr lang="de-DE" sz="1400" dirty="0"/>
              <a:t>Originale immer in die </a:t>
            </a:r>
            <a:r>
              <a:rPr lang="de-DE" sz="1400" dirty="0" err="1"/>
              <a:t>Erstakte</a:t>
            </a:r>
            <a:endParaRPr lang="de-DE" sz="1400" dirty="0"/>
          </a:p>
          <a:p>
            <a:r>
              <a:rPr lang="de-DE" sz="1400" dirty="0"/>
              <a:t>Ermittlungsmaßnahmen und deren Erfolg dokumentieren (Aktenwahrheit und –Vollständigkeit)</a:t>
            </a:r>
          </a:p>
          <a:p>
            <a:r>
              <a:rPr lang="de-DE" sz="1400" dirty="0"/>
              <a:t>Telefonate und Vorsprachen als Vermerk sofort dem Richter vorlegen</a:t>
            </a:r>
          </a:p>
          <a:p>
            <a:r>
              <a:rPr lang="de-DE" sz="1400" dirty="0"/>
              <a:t>Aktendeckel gewissenhaft und vollständig ausfüllen</a:t>
            </a:r>
          </a:p>
          <a:p>
            <a:r>
              <a:rPr lang="de-DE" sz="1400" dirty="0"/>
              <a:t>Gutachten- und Übersetzungsaufträge bei Fristüberschreitung sofort dem Richter vorlegen</a:t>
            </a:r>
          </a:p>
          <a:p>
            <a:r>
              <a:rPr lang="de-DE" sz="1400" dirty="0"/>
              <a:t>Kostenfestsetzung in der Zweitakte</a:t>
            </a:r>
          </a:p>
          <a:p>
            <a:r>
              <a:rPr lang="de-DE" sz="1400" dirty="0"/>
              <a:t>Briefübersetzer sind auf Eilbedürftigkeit hinzuweisen</a:t>
            </a:r>
          </a:p>
          <a:p>
            <a:endParaRPr lang="de-DE" dirty="0"/>
          </a:p>
        </p:txBody>
      </p:sp>
    </p:spTree>
    <p:extLst>
      <p:ext uri="{BB962C8B-B14F-4D97-AF65-F5344CB8AC3E}">
        <p14:creationId xmlns:p14="http://schemas.microsoft.com/office/powerpoint/2010/main" val="216896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1481070"/>
            <a:ext cx="10323490" cy="6924973"/>
          </a:xfrm>
          <a:prstGeom prst="rect">
            <a:avLst/>
          </a:prstGeom>
          <a:noFill/>
        </p:spPr>
        <p:txBody>
          <a:bodyPr wrap="square" rtlCol="0">
            <a:spAutoFit/>
          </a:bodyPr>
          <a:lstStyle/>
          <a:p>
            <a:endParaRPr lang="de-DE" b="1" dirty="0"/>
          </a:p>
          <a:p>
            <a:endParaRPr lang="de-DE" b="1" dirty="0"/>
          </a:p>
          <a:p>
            <a:r>
              <a:rPr lang="de-DE" sz="2000" b="1" dirty="0"/>
              <a:t>Einleitung von Amts wegen</a:t>
            </a:r>
          </a:p>
          <a:p>
            <a:endParaRPr lang="de-DE" sz="2000" b="1" dirty="0"/>
          </a:p>
          <a:p>
            <a:r>
              <a:rPr lang="de-DE" sz="2000" dirty="0"/>
              <a:t>Uneidliche Falschaussage</a:t>
            </a:r>
          </a:p>
          <a:p>
            <a:endParaRPr lang="de-DE" sz="2000" dirty="0"/>
          </a:p>
          <a:p>
            <a:r>
              <a:rPr lang="de-DE" sz="2000" dirty="0"/>
              <a:t>Weitere Beispiele?</a:t>
            </a:r>
          </a:p>
          <a:p>
            <a:endParaRPr lang="de-DE" sz="2000" dirty="0"/>
          </a:p>
          <a:p>
            <a:r>
              <a:rPr lang="de-DE" sz="2000" dirty="0"/>
              <a:t>Womit rechnet der Protokollführer, wenn der Staatsanwalt den Zeugen zur  Wahrheit ermahnt und ihm Gelegenheit gibt, seine Aussage in der Hauptverhandlung zu überdenken?</a:t>
            </a:r>
          </a:p>
          <a:p>
            <a:endParaRPr lang="de-DE" sz="2000" dirty="0"/>
          </a:p>
          <a:p>
            <a:r>
              <a:rPr lang="de-DE" sz="2000" dirty="0"/>
              <a:t>Der Staatsanwalt wird höchstwahrscheinlich die wörtliche Protokollierung beantragen, damit im Falle einer Verfahrenseinleitung das Protokoll als taugliches Beweismittel dienen kann.</a:t>
            </a:r>
          </a:p>
          <a:p>
            <a:endParaRPr lang="de-DE" sz="2000" dirty="0"/>
          </a:p>
          <a:p>
            <a:r>
              <a:rPr lang="de-DE" sz="2000" dirty="0"/>
              <a:t>Staatsanwalt erfährt von einer  Straftat  (z.B. in der Zeitung oder aus dem Internet etc.)</a:t>
            </a:r>
          </a:p>
          <a:p>
            <a:endParaRPr lang="de-DE" dirty="0"/>
          </a:p>
          <a:p>
            <a:endParaRPr lang="de-DE" dirty="0"/>
          </a:p>
          <a:p>
            <a:endParaRPr lang="de-DE" dirty="0"/>
          </a:p>
          <a:p>
            <a:r>
              <a:rPr lang="de-DE" dirty="0"/>
              <a:t> </a:t>
            </a:r>
          </a:p>
          <a:p>
            <a:endParaRPr lang="de-DE" b="1" dirty="0"/>
          </a:p>
          <a:p>
            <a:r>
              <a:rPr lang="de-DE" b="1" dirty="0"/>
              <a:t> </a:t>
            </a:r>
          </a:p>
        </p:txBody>
      </p:sp>
    </p:spTree>
    <p:extLst>
      <p:ext uri="{BB962C8B-B14F-4D97-AF65-F5344CB8AC3E}">
        <p14:creationId xmlns:p14="http://schemas.microsoft.com/office/powerpoint/2010/main" val="8576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1317780"/>
            <a:ext cx="11074400" cy="7417415"/>
          </a:xfrm>
          <a:prstGeom prst="rect">
            <a:avLst/>
          </a:prstGeom>
          <a:noFill/>
        </p:spPr>
        <p:txBody>
          <a:bodyPr wrap="square" rtlCol="0">
            <a:spAutoFit/>
          </a:bodyPr>
          <a:lstStyle/>
          <a:p>
            <a:endParaRPr lang="de-DE" b="1" dirty="0"/>
          </a:p>
          <a:p>
            <a:endParaRPr lang="de-DE" b="1" dirty="0"/>
          </a:p>
          <a:p>
            <a:r>
              <a:rPr lang="de-DE" sz="2000" b="1" dirty="0"/>
              <a:t>Vernehmung der Beschuldigten</a:t>
            </a:r>
          </a:p>
          <a:p>
            <a:endParaRPr lang="de-DE" sz="2000" b="1" dirty="0"/>
          </a:p>
          <a:p>
            <a:r>
              <a:rPr lang="de-DE" sz="2000" dirty="0"/>
              <a:t>Beschuldigtenvernehmung zu welchem Zeitpunkt?</a:t>
            </a:r>
          </a:p>
          <a:p>
            <a:r>
              <a:rPr lang="de-DE" sz="2000" dirty="0"/>
              <a:t>Spätestens vor Abschluss der Ermittlungen § 163 a I 1 StPO</a:t>
            </a:r>
          </a:p>
          <a:p>
            <a:r>
              <a:rPr lang="de-DE" sz="2000" dirty="0"/>
              <a:t>Warum?</a:t>
            </a:r>
          </a:p>
          <a:p>
            <a:r>
              <a:rPr lang="de-DE" sz="2000" dirty="0"/>
              <a:t>Anspruch auf rechtliches Gehör Art. 103 I GG, Art 6 EMRK</a:t>
            </a:r>
          </a:p>
          <a:p>
            <a:endParaRPr lang="de-DE" sz="2000" dirty="0"/>
          </a:p>
          <a:p>
            <a:r>
              <a:rPr lang="de-DE" sz="2000" dirty="0"/>
              <a:t>Vernehmung durch die Polizei § 163 a IV StPO </a:t>
            </a:r>
          </a:p>
          <a:p>
            <a:endParaRPr lang="de-DE" sz="2000" dirty="0"/>
          </a:p>
          <a:p>
            <a:r>
              <a:rPr lang="de-DE" sz="2000" dirty="0"/>
              <a:t>Keine Pflicht zum Erscheinen bei der Polizei, aber bei der </a:t>
            </a:r>
            <a:r>
              <a:rPr lang="de-DE" sz="2000" dirty="0" err="1"/>
              <a:t>StA</a:t>
            </a:r>
            <a:r>
              <a:rPr lang="de-DE" sz="2000" dirty="0"/>
              <a:t>; § 163 a III 1 (Umkehrschluss)</a:t>
            </a:r>
          </a:p>
          <a:p>
            <a:endParaRPr lang="de-DE" sz="2000" dirty="0"/>
          </a:p>
          <a:p>
            <a:r>
              <a:rPr lang="de-DE" sz="2000" dirty="0"/>
              <a:t>Vernehmung durch Staatsanwalt § 163 a StPO</a:t>
            </a:r>
          </a:p>
          <a:p>
            <a:endParaRPr lang="de-DE" sz="2000" dirty="0"/>
          </a:p>
          <a:p>
            <a:r>
              <a:rPr lang="de-DE" sz="2000" dirty="0"/>
              <a:t>Muss der Beschuldigte aussagen?</a:t>
            </a:r>
          </a:p>
          <a:p>
            <a:endParaRPr lang="de-DE" sz="2000" dirty="0"/>
          </a:p>
          <a:p>
            <a:r>
              <a:rPr lang="de-DE" sz="2000" dirty="0"/>
              <a:t>Nein, der Beschuldigte kann die Aussage verweigern nach § 136 I 2 StPO</a:t>
            </a:r>
          </a:p>
          <a:p>
            <a:endParaRPr lang="de-DE" sz="2000" dirty="0"/>
          </a:p>
          <a:p>
            <a:endParaRPr lang="de-DE" sz="2000" dirty="0"/>
          </a:p>
          <a:p>
            <a:endParaRPr lang="de-DE" sz="2000" dirty="0"/>
          </a:p>
          <a:p>
            <a:endParaRPr lang="de-DE" sz="2000" dirty="0"/>
          </a:p>
          <a:p>
            <a:endParaRPr lang="de-DE" sz="2000" b="1" dirty="0"/>
          </a:p>
          <a:p>
            <a:endParaRPr lang="de-DE" sz="2000" b="1" dirty="0"/>
          </a:p>
        </p:txBody>
      </p:sp>
    </p:spTree>
    <p:extLst>
      <p:ext uri="{BB962C8B-B14F-4D97-AF65-F5344CB8AC3E}">
        <p14:creationId xmlns:p14="http://schemas.microsoft.com/office/powerpoint/2010/main" val="18539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56359"/>
            <a:ext cx="11074400" cy="1143000"/>
          </a:xfrm>
        </p:spPr>
        <p:txBody>
          <a:bodyPr/>
          <a:lstStyle/>
          <a:p>
            <a:r>
              <a:rPr lang="de-DE" dirty="0"/>
              <a:t>Ermittlungsverfahren</a:t>
            </a:r>
          </a:p>
        </p:txBody>
      </p:sp>
      <p:sp>
        <p:nvSpPr>
          <p:cNvPr id="3" name="Textfeld 2"/>
          <p:cNvSpPr txBox="1"/>
          <p:nvPr/>
        </p:nvSpPr>
        <p:spPr>
          <a:xfrm>
            <a:off x="609600" y="1275588"/>
            <a:ext cx="10444766" cy="5940088"/>
          </a:xfrm>
          <a:prstGeom prst="rect">
            <a:avLst/>
          </a:prstGeom>
          <a:noFill/>
        </p:spPr>
        <p:txBody>
          <a:bodyPr wrap="square" rtlCol="0">
            <a:spAutoFit/>
          </a:bodyPr>
          <a:lstStyle/>
          <a:p>
            <a:endParaRPr lang="de-DE" b="1" dirty="0"/>
          </a:p>
          <a:p>
            <a:endParaRPr lang="de-DE" b="1" dirty="0"/>
          </a:p>
          <a:p>
            <a:r>
              <a:rPr lang="de-DE" sz="2800" b="1" dirty="0"/>
              <a:t>Beweismittel/Übersicht:</a:t>
            </a:r>
          </a:p>
          <a:p>
            <a:endParaRPr lang="de-DE" sz="2800" b="1" dirty="0"/>
          </a:p>
          <a:p>
            <a:r>
              <a:rPr lang="de-DE" sz="2800" dirty="0"/>
              <a:t>Einlassung und Geständnis des Angeklagten</a:t>
            </a:r>
          </a:p>
          <a:p>
            <a:endParaRPr lang="de-DE" sz="2800" dirty="0"/>
          </a:p>
          <a:p>
            <a:r>
              <a:rPr lang="de-DE" sz="2800" dirty="0"/>
              <a:t>Zeugen §§ 48 bis 66 StPO</a:t>
            </a:r>
          </a:p>
          <a:p>
            <a:endParaRPr lang="de-DE" sz="2800" dirty="0"/>
          </a:p>
          <a:p>
            <a:r>
              <a:rPr lang="de-DE" sz="2800" dirty="0"/>
              <a:t>Sachverständige §§ 72 bis 85 StPO</a:t>
            </a:r>
          </a:p>
          <a:p>
            <a:endParaRPr lang="de-DE" sz="2800" dirty="0"/>
          </a:p>
          <a:p>
            <a:r>
              <a:rPr lang="de-DE" sz="2800" dirty="0"/>
              <a:t>Urkunden §§ 249 bis 256 StPO</a:t>
            </a:r>
          </a:p>
          <a:p>
            <a:endParaRPr lang="de-DE" sz="2800" dirty="0"/>
          </a:p>
          <a:p>
            <a:r>
              <a:rPr lang="de-DE" sz="2800" dirty="0"/>
              <a:t>Augenschein §§ 86 bis 95 StPO</a:t>
            </a:r>
          </a:p>
          <a:p>
            <a:endParaRPr lang="de-DE" dirty="0"/>
          </a:p>
          <a:p>
            <a:endParaRPr lang="de-DE" dirty="0"/>
          </a:p>
        </p:txBody>
      </p:sp>
    </p:spTree>
    <p:extLst>
      <p:ext uri="{BB962C8B-B14F-4D97-AF65-F5344CB8AC3E}">
        <p14:creationId xmlns:p14="http://schemas.microsoft.com/office/powerpoint/2010/main" val="8679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4299" y="317094"/>
            <a:ext cx="11074400" cy="1143000"/>
          </a:xfrm>
        </p:spPr>
        <p:txBody>
          <a:bodyPr/>
          <a:lstStyle/>
          <a:p>
            <a:r>
              <a:rPr lang="de-DE" dirty="0"/>
              <a:t>Ermittlungsverfahren</a:t>
            </a:r>
          </a:p>
        </p:txBody>
      </p:sp>
      <p:sp>
        <p:nvSpPr>
          <p:cNvPr id="3" name="Rechteck 2"/>
          <p:cNvSpPr/>
          <p:nvPr/>
        </p:nvSpPr>
        <p:spPr>
          <a:xfrm>
            <a:off x="854299" y="1595021"/>
            <a:ext cx="9564709" cy="5262979"/>
          </a:xfrm>
          <a:prstGeom prst="rect">
            <a:avLst/>
          </a:prstGeom>
        </p:spPr>
        <p:txBody>
          <a:bodyPr wrap="square">
            <a:spAutoFit/>
          </a:bodyPr>
          <a:lstStyle/>
          <a:p>
            <a:r>
              <a:rPr lang="de-DE" sz="2400" b="1" dirty="0">
                <a:solidFill>
                  <a:prstClr val="black"/>
                </a:solidFill>
              </a:rPr>
              <a:t>Beweismittel: </a:t>
            </a:r>
            <a:r>
              <a:rPr lang="de-DE" sz="2400" dirty="0">
                <a:solidFill>
                  <a:prstClr val="black"/>
                </a:solidFill>
              </a:rPr>
              <a:t>Einlassung und Geständnis des Angeklagten</a:t>
            </a:r>
          </a:p>
          <a:p>
            <a:pPr lvl="0"/>
            <a:endParaRPr lang="de-DE" sz="2400" b="1" dirty="0">
              <a:solidFill>
                <a:prstClr val="black"/>
              </a:solidFill>
            </a:endParaRPr>
          </a:p>
          <a:p>
            <a:pPr lvl="0"/>
            <a:r>
              <a:rPr lang="de-DE" sz="2400" dirty="0">
                <a:solidFill>
                  <a:prstClr val="black"/>
                </a:solidFill>
              </a:rPr>
              <a:t>Einlassung</a:t>
            </a:r>
          </a:p>
          <a:p>
            <a:pPr lvl="0"/>
            <a:endParaRPr lang="de-DE" sz="2400" dirty="0">
              <a:solidFill>
                <a:prstClr val="black"/>
              </a:solidFill>
            </a:endParaRPr>
          </a:p>
          <a:p>
            <a:pPr lvl="0"/>
            <a:r>
              <a:rPr lang="de-DE" sz="2400" dirty="0">
                <a:solidFill>
                  <a:prstClr val="black"/>
                </a:solidFill>
              </a:rPr>
              <a:t>Die Einlassung des Angeklagten ist seine Stellungnahme bzw. Sachverhaltsdarstellung zum Tatvorwurf. </a:t>
            </a:r>
          </a:p>
          <a:p>
            <a:r>
              <a:rPr lang="de-DE" sz="2400" dirty="0">
                <a:solidFill>
                  <a:prstClr val="black"/>
                </a:solidFill>
              </a:rPr>
              <a:t>Die Einlassung kann ein Geständnis enthalten, muss dies aber nicht.</a:t>
            </a:r>
          </a:p>
          <a:p>
            <a:pPr lvl="0"/>
            <a:endParaRPr lang="de-DE" sz="2400" dirty="0">
              <a:solidFill>
                <a:prstClr val="black"/>
              </a:solidFill>
            </a:endParaRPr>
          </a:p>
          <a:p>
            <a:pPr lvl="0"/>
            <a:endParaRPr lang="de-DE" sz="2400" dirty="0">
              <a:solidFill>
                <a:prstClr val="black"/>
              </a:solidFill>
            </a:endParaRPr>
          </a:p>
          <a:p>
            <a:pPr lvl="0"/>
            <a:r>
              <a:rPr lang="de-DE" sz="2400" dirty="0">
                <a:solidFill>
                  <a:prstClr val="black"/>
                </a:solidFill>
              </a:rPr>
              <a:t>Geständnis</a:t>
            </a:r>
          </a:p>
          <a:p>
            <a:pPr lvl="0"/>
            <a:endParaRPr lang="de-DE" sz="2400" dirty="0">
              <a:solidFill>
                <a:prstClr val="black"/>
              </a:solidFill>
            </a:endParaRPr>
          </a:p>
          <a:p>
            <a:pPr lvl="0"/>
            <a:r>
              <a:rPr lang="de-DE" sz="2400" dirty="0">
                <a:solidFill>
                  <a:prstClr val="black"/>
                </a:solidFill>
              </a:rPr>
              <a:t>Geständnis ist die Erklärung des Angeklagten, dass er die ihm vorgeworfenen Taten begangen hat.</a:t>
            </a:r>
          </a:p>
          <a:p>
            <a:pPr lvl="0"/>
            <a:endParaRPr lang="de-DE" sz="2400" dirty="0">
              <a:solidFill>
                <a:prstClr val="black"/>
              </a:solidFill>
            </a:endParaRPr>
          </a:p>
        </p:txBody>
      </p:sp>
    </p:spTree>
    <p:extLst>
      <p:ext uri="{BB962C8B-B14F-4D97-AF65-F5344CB8AC3E}">
        <p14:creationId xmlns:p14="http://schemas.microsoft.com/office/powerpoint/2010/main" val="22247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509" y="0"/>
            <a:ext cx="10972800" cy="1143000"/>
          </a:xfrm>
        </p:spPr>
        <p:txBody>
          <a:bodyPr/>
          <a:lstStyle/>
          <a:p>
            <a:r>
              <a:rPr lang="de-DE" dirty="0"/>
              <a:t>Ermittlungsverfahren</a:t>
            </a:r>
          </a:p>
        </p:txBody>
      </p:sp>
      <p:sp>
        <p:nvSpPr>
          <p:cNvPr id="4" name="Inhaltsplatzhalter 3"/>
          <p:cNvSpPr>
            <a:spLocks noGrp="1"/>
          </p:cNvSpPr>
          <p:nvPr>
            <p:ph idx="1"/>
          </p:nvPr>
        </p:nvSpPr>
        <p:spPr>
          <a:xfrm>
            <a:off x="622478" y="1143000"/>
            <a:ext cx="11569521" cy="5715000"/>
          </a:xfrm>
        </p:spPr>
        <p:txBody>
          <a:bodyPr>
            <a:normAutofit/>
          </a:bodyPr>
          <a:lstStyle/>
          <a:p>
            <a:r>
              <a:rPr lang="de-DE" sz="2000" b="1" dirty="0"/>
              <a:t>Beweismittel: </a:t>
            </a:r>
            <a:r>
              <a:rPr lang="de-DE" sz="2000" dirty="0"/>
              <a:t>Zeugen §§ 48 bis 66 StPO</a:t>
            </a:r>
          </a:p>
          <a:p>
            <a:endParaRPr lang="de-DE" sz="2000" dirty="0"/>
          </a:p>
          <a:p>
            <a:r>
              <a:rPr lang="de-DE" sz="2000" dirty="0"/>
              <a:t>Der Zeuge ist ein persönliches Beweismittel im Strafprozess. </a:t>
            </a:r>
          </a:p>
          <a:p>
            <a:r>
              <a:rPr lang="de-DE" sz="2000" dirty="0"/>
              <a:t>Er gibt Auskunft über die Wahrnehmung von Tatsachen, die sich auf die Tat beziehen.</a:t>
            </a:r>
          </a:p>
          <a:p>
            <a:r>
              <a:rPr lang="de-DE" sz="2000" dirty="0"/>
              <a:t>Zeuge kann jeder Mensch sein. </a:t>
            </a:r>
          </a:p>
          <a:p>
            <a:r>
              <a:rPr lang="de-DE" sz="2000" dirty="0"/>
              <a:t>Er benötigt keine Geschäftsfähigkeit (keine Anwendung §§ 104 ff. BGB)</a:t>
            </a:r>
          </a:p>
          <a:p>
            <a:endParaRPr lang="de-DE" sz="2000" dirty="0"/>
          </a:p>
          <a:p>
            <a:r>
              <a:rPr lang="de-DE" sz="2000" dirty="0"/>
              <a:t>Als Zeuge </a:t>
            </a:r>
            <a:r>
              <a:rPr lang="de-DE" sz="2000" b="1" dirty="0"/>
              <a:t>ausgeschlossen</a:t>
            </a:r>
            <a:r>
              <a:rPr lang="de-DE" sz="2000" dirty="0"/>
              <a:t> sind:</a:t>
            </a:r>
          </a:p>
          <a:p>
            <a:r>
              <a:rPr lang="de-DE" sz="2000" dirty="0"/>
              <a:t>Der Beschuldigte und Mitbeschuldigte</a:t>
            </a:r>
          </a:p>
          <a:p>
            <a:r>
              <a:rPr lang="de-DE" sz="2000" dirty="0"/>
              <a:t>Der ermittelnde Staatsanwalt (BGH NStZ 83, 135; Wertung der eig. Aussage = Befangenheit)</a:t>
            </a:r>
          </a:p>
          <a:p>
            <a:r>
              <a:rPr lang="de-DE" sz="2000" dirty="0"/>
              <a:t>Der zuständige Richter § 22 Nr. 5 StPO</a:t>
            </a:r>
          </a:p>
          <a:p>
            <a:r>
              <a:rPr lang="de-DE" sz="2000" dirty="0"/>
              <a:t>Der Privatkläger</a:t>
            </a:r>
          </a:p>
          <a:p>
            <a:endParaRPr lang="de-DE" sz="2000" dirty="0"/>
          </a:p>
          <a:p>
            <a:r>
              <a:rPr lang="de-DE" sz="2000" dirty="0"/>
              <a:t>Der Nebenkläger?</a:t>
            </a:r>
          </a:p>
          <a:p>
            <a:r>
              <a:rPr lang="de-DE" sz="2000" dirty="0"/>
              <a:t>kann jedoch selbstverständlich Zeuge sein § 397 I 1 StPO</a:t>
            </a:r>
          </a:p>
          <a:p>
            <a:endParaRPr lang="de-DE" sz="1800" b="1" dirty="0"/>
          </a:p>
        </p:txBody>
      </p:sp>
    </p:spTree>
    <p:extLst>
      <p:ext uri="{BB962C8B-B14F-4D97-AF65-F5344CB8AC3E}">
        <p14:creationId xmlns:p14="http://schemas.microsoft.com/office/powerpoint/2010/main" val="19772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7026" y="-571500"/>
            <a:ext cx="11074400" cy="1143000"/>
          </a:xfrm>
        </p:spPr>
        <p:txBody>
          <a:bodyPr/>
          <a:lstStyle/>
          <a:p>
            <a:r>
              <a:rPr lang="de-DE" dirty="0"/>
              <a:t>Ermittlungsverfahren</a:t>
            </a:r>
          </a:p>
        </p:txBody>
      </p:sp>
      <p:sp>
        <p:nvSpPr>
          <p:cNvPr id="3" name="Textfeld 2"/>
          <p:cNvSpPr txBox="1"/>
          <p:nvPr/>
        </p:nvSpPr>
        <p:spPr>
          <a:xfrm>
            <a:off x="777026" y="679360"/>
            <a:ext cx="9671222" cy="8402300"/>
          </a:xfrm>
          <a:prstGeom prst="rect">
            <a:avLst/>
          </a:prstGeom>
          <a:noFill/>
        </p:spPr>
        <p:txBody>
          <a:bodyPr wrap="square" rtlCol="0">
            <a:spAutoFit/>
          </a:bodyPr>
          <a:lstStyle/>
          <a:p>
            <a:r>
              <a:rPr lang="de-DE" sz="2000" b="1" dirty="0"/>
              <a:t>Beweismittel: </a:t>
            </a:r>
            <a:r>
              <a:rPr lang="de-DE" sz="2000" dirty="0"/>
              <a:t>Zeugen §§ 48 bis 66 StPO</a:t>
            </a:r>
          </a:p>
          <a:p>
            <a:r>
              <a:rPr lang="de-DE" sz="2000" dirty="0"/>
              <a:t>Zeugenpflichten</a:t>
            </a:r>
          </a:p>
          <a:p>
            <a:r>
              <a:rPr lang="de-DE" sz="2000" b="1" dirty="0"/>
              <a:t>Erscheinen</a:t>
            </a:r>
            <a:r>
              <a:rPr lang="de-DE" sz="2000" dirty="0"/>
              <a:t> §§ 48-51 StPO</a:t>
            </a:r>
          </a:p>
          <a:p>
            <a:r>
              <a:rPr lang="de-DE" sz="2000" dirty="0"/>
              <a:t>Bei Ladung durch Richter oder </a:t>
            </a:r>
            <a:r>
              <a:rPr lang="de-DE" sz="2000" dirty="0" err="1"/>
              <a:t>StA</a:t>
            </a:r>
            <a:r>
              <a:rPr lang="de-DE" sz="2000" dirty="0"/>
              <a:t> bzw. Polizei, sofern </a:t>
            </a:r>
            <a:r>
              <a:rPr lang="de-DE" sz="2000" dirty="0" err="1"/>
              <a:t>StA</a:t>
            </a:r>
            <a:r>
              <a:rPr lang="de-DE" sz="2000" dirty="0"/>
              <a:t> dies angeordnet hat (§ 163 III 1 StPO)</a:t>
            </a:r>
          </a:p>
          <a:p>
            <a:r>
              <a:rPr lang="de-DE" sz="2000" dirty="0"/>
              <a:t>Bei Weigerung </a:t>
            </a:r>
          </a:p>
          <a:p>
            <a:r>
              <a:rPr lang="de-DE" sz="2000" dirty="0"/>
              <a:t>- Ordnungsgeld bis 1000.-Euro, Ordnungshaft bis 6 Wochen § 51 StPO Art 6 EGStGB (Haftanordnung nur durch Richter, §§ 51, 161 a II StPO)</a:t>
            </a:r>
          </a:p>
          <a:p>
            <a:r>
              <a:rPr lang="de-DE" sz="2000" dirty="0"/>
              <a:t>Zwangsweise Vorführung § 51 I 3 StPO</a:t>
            </a:r>
          </a:p>
          <a:p>
            <a:r>
              <a:rPr lang="de-DE" sz="2000" b="1" dirty="0"/>
              <a:t>Wahrheitsgemäße Aussage </a:t>
            </a:r>
            <a:r>
              <a:rPr lang="de-DE" sz="2000" dirty="0"/>
              <a:t>§§ 52-56 StPO</a:t>
            </a:r>
          </a:p>
          <a:p>
            <a:r>
              <a:rPr lang="de-DE" sz="2000" dirty="0"/>
              <a:t>Der Zeuge muss wahrheitsgemäß aussagen, ansonsten macht er sich strafbar </a:t>
            </a:r>
          </a:p>
          <a:p>
            <a:r>
              <a:rPr lang="de-DE" sz="2000" dirty="0"/>
              <a:t>§ 153 StGB  Falsche uneidliche Aussage (Freiheitsstrafe von 3 Monaten bis zu 5 Jahren)</a:t>
            </a:r>
          </a:p>
          <a:p>
            <a:r>
              <a:rPr lang="de-DE" sz="2000" dirty="0"/>
              <a:t>Die (wahrheitsgemäße) Aussage kann erzwungen werden durch</a:t>
            </a:r>
          </a:p>
          <a:p>
            <a:r>
              <a:rPr lang="de-DE" sz="2000" dirty="0"/>
              <a:t>Auferlegung der Kosten, Ordnungsgeld, Beugehaft bis zu 6 Monate § 70 II StPO</a:t>
            </a:r>
          </a:p>
          <a:p>
            <a:r>
              <a:rPr lang="de-DE" sz="2000" b="1" dirty="0"/>
              <a:t>Ausnahmen von der Aussagepflicht</a:t>
            </a:r>
          </a:p>
          <a:p>
            <a:r>
              <a:rPr lang="de-DE" sz="2000" dirty="0"/>
              <a:t>Zeugnisverweigerungsrecht </a:t>
            </a:r>
          </a:p>
          <a:p>
            <a:r>
              <a:rPr lang="de-DE" sz="2000" dirty="0"/>
              <a:t>Angehörige § 52 StPO, Berufsgeheimnisträger § 53 StPO, Angehörige des öfftl. Dienstes § 54 StPO</a:t>
            </a:r>
          </a:p>
          <a:p>
            <a:r>
              <a:rPr lang="de-DE" sz="2000" dirty="0"/>
              <a:t>Auskunftsverweigerungsrecht § 55 StPO</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p:txBody>
      </p:sp>
    </p:spTree>
    <p:extLst>
      <p:ext uri="{BB962C8B-B14F-4D97-AF65-F5344CB8AC3E}">
        <p14:creationId xmlns:p14="http://schemas.microsoft.com/office/powerpoint/2010/main" val="36364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692" y="-236070"/>
            <a:ext cx="11074400" cy="1143000"/>
          </a:xfrm>
        </p:spPr>
        <p:txBody>
          <a:bodyPr/>
          <a:lstStyle/>
          <a:p>
            <a:r>
              <a:rPr lang="de-DE" dirty="0"/>
              <a:t>Ermittlungsverfahren</a:t>
            </a:r>
          </a:p>
        </p:txBody>
      </p:sp>
      <p:sp>
        <p:nvSpPr>
          <p:cNvPr id="4" name="Textfeld 3"/>
          <p:cNvSpPr txBox="1"/>
          <p:nvPr/>
        </p:nvSpPr>
        <p:spPr>
          <a:xfrm>
            <a:off x="672815" y="1018825"/>
            <a:ext cx="9922476" cy="7355860"/>
          </a:xfrm>
          <a:prstGeom prst="rect">
            <a:avLst/>
          </a:prstGeom>
          <a:noFill/>
        </p:spPr>
        <p:txBody>
          <a:bodyPr wrap="square" rtlCol="0">
            <a:spAutoFit/>
          </a:bodyPr>
          <a:lstStyle/>
          <a:p>
            <a:r>
              <a:rPr lang="de-DE" sz="2000" b="1" dirty="0"/>
              <a:t>Beweismittel: </a:t>
            </a:r>
            <a:r>
              <a:rPr lang="de-DE" sz="2000" dirty="0"/>
              <a:t>Zeugen §§ 48 bis 66 StPO</a:t>
            </a:r>
          </a:p>
          <a:p>
            <a:endParaRPr lang="de-DE" sz="2000" dirty="0"/>
          </a:p>
          <a:p>
            <a:r>
              <a:rPr lang="de-DE" sz="2000" dirty="0"/>
              <a:t>Vereidigung §§ 59-67 StPO</a:t>
            </a:r>
          </a:p>
          <a:p>
            <a:r>
              <a:rPr lang="de-DE" sz="2000" dirty="0"/>
              <a:t>Vereidigung ist die Ausnahme  und steht im Ermessen des Gerichts § 59 I 1 StPO</a:t>
            </a:r>
          </a:p>
          <a:p>
            <a:r>
              <a:rPr lang="de-DE" sz="2000" dirty="0"/>
              <a:t>Sie wird angeordnet bei ausschlaggebender Bedeutung der Aussage oder zur Herbeiführung einer wahren Aussage</a:t>
            </a:r>
          </a:p>
          <a:p>
            <a:r>
              <a:rPr lang="de-DE" sz="2000" dirty="0"/>
              <a:t>Vereidigungsverbot bei Minderjährigen, geistig Kranken, Mittätern im weiteren Sinne § 60 StPO</a:t>
            </a:r>
          </a:p>
          <a:p>
            <a:r>
              <a:rPr lang="de-DE" sz="2000" dirty="0"/>
              <a:t>Angehörige dürfen den Eid verweigern §§ 61 StPO</a:t>
            </a:r>
          </a:p>
          <a:p>
            <a:endParaRPr lang="de-DE" sz="2000" dirty="0"/>
          </a:p>
          <a:p>
            <a:r>
              <a:rPr lang="de-DE" sz="2000" dirty="0"/>
              <a:t>Zeugenrechte</a:t>
            </a:r>
          </a:p>
          <a:p>
            <a:r>
              <a:rPr lang="de-DE" sz="2000" dirty="0"/>
              <a:t>Schilderung im Zusammenhang § 69 I 1 StPO</a:t>
            </a:r>
          </a:p>
          <a:p>
            <a:r>
              <a:rPr lang="de-DE" sz="2000" dirty="0"/>
              <a:t>Faire Behandlung und Schutz der Ehre § 68 a StPO</a:t>
            </a:r>
          </a:p>
          <a:p>
            <a:r>
              <a:rPr lang="de-DE" sz="2000" dirty="0"/>
              <a:t>Zeugenschutz (Zeugenschutzgesetz vom 30.4.1998)</a:t>
            </a:r>
          </a:p>
          <a:p>
            <a:r>
              <a:rPr lang="de-DE" sz="2000" dirty="0"/>
              <a:t>Ausschluss der Öffentlichkeit §§ 171b, 172 Nr. 1a GVG</a:t>
            </a:r>
          </a:p>
          <a:p>
            <a:r>
              <a:rPr lang="de-DE" sz="2000" dirty="0"/>
              <a:t>Audiovisuelle Vernehmung §§ 58 a, 247 a StPO, Nr. 130a RiStBV </a:t>
            </a:r>
          </a:p>
          <a:p>
            <a:r>
              <a:rPr lang="de-DE" sz="2000" dirty="0"/>
              <a:t>Zeugenbeistand 68 b StPO</a:t>
            </a:r>
          </a:p>
          <a:p>
            <a:r>
              <a:rPr lang="de-DE" sz="2000" dirty="0"/>
              <a:t>Vernehmung getrennt von Anwesenheitsberechtigten 168 e StPO</a:t>
            </a:r>
          </a:p>
          <a:p>
            <a:endParaRPr lang="de-DE" sz="2000" dirty="0"/>
          </a:p>
          <a:p>
            <a:endParaRPr lang="de-DE" sz="2000"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960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3416320"/>
          </a:xfrm>
          <a:prstGeom prst="rect">
            <a:avLst/>
          </a:prstGeom>
          <a:noFill/>
        </p:spPr>
        <p:txBody>
          <a:bodyPr wrap="square" rtlCol="0">
            <a:spAutoFit/>
          </a:bodyPr>
          <a:lstStyle/>
          <a:p>
            <a:r>
              <a:rPr lang="de-DE" sz="2400" b="1" dirty="0"/>
              <a:t>Überblick über die Aufgaben der Beamten des 2. Einstiegsamts als </a:t>
            </a:r>
            <a:r>
              <a:rPr lang="de-DE" sz="2400" b="1" dirty="0" err="1"/>
              <a:t>UdG</a:t>
            </a:r>
            <a:endParaRPr lang="de-DE" sz="2400" b="1" dirty="0"/>
          </a:p>
          <a:p>
            <a:endParaRPr lang="de-DE" sz="2400" b="1" dirty="0"/>
          </a:p>
          <a:p>
            <a:r>
              <a:rPr lang="de-DE" sz="2400" dirty="0"/>
              <a:t>Aufgabenverteilung zwischen Justizfachwirt und Rechtspfleger</a:t>
            </a:r>
          </a:p>
          <a:p>
            <a:r>
              <a:rPr lang="de-DE" sz="2400" dirty="0" err="1"/>
              <a:t>UdG</a:t>
            </a:r>
            <a:endParaRPr lang="de-DE" sz="2400" dirty="0"/>
          </a:p>
          <a:p>
            <a:r>
              <a:rPr lang="de-DE" sz="2400" dirty="0" err="1"/>
              <a:t>UdG</a:t>
            </a:r>
            <a:r>
              <a:rPr lang="de-DE" sz="2400" dirty="0"/>
              <a:t> in Justizverwaltungsaufgaben</a:t>
            </a:r>
          </a:p>
          <a:p>
            <a:endParaRPr lang="de-DE" sz="2400" dirty="0"/>
          </a:p>
          <a:p>
            <a:endParaRPr lang="de-DE" sz="2400" dirty="0"/>
          </a:p>
        </p:txBody>
      </p:sp>
    </p:spTree>
    <p:extLst>
      <p:ext uri="{BB962C8B-B14F-4D97-AF65-F5344CB8AC3E}">
        <p14:creationId xmlns:p14="http://schemas.microsoft.com/office/powerpoint/2010/main" val="8969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609600" y="2112135"/>
            <a:ext cx="11074400" cy="4401205"/>
          </a:xfrm>
          <a:prstGeom prst="rect">
            <a:avLst/>
          </a:prstGeom>
          <a:noFill/>
        </p:spPr>
        <p:txBody>
          <a:bodyPr wrap="square" rtlCol="0">
            <a:spAutoFit/>
          </a:bodyPr>
          <a:lstStyle/>
          <a:p>
            <a:r>
              <a:rPr lang="de-DE" sz="2800" b="1" dirty="0"/>
              <a:t>Beweismittel: </a:t>
            </a:r>
            <a:r>
              <a:rPr lang="de-DE" sz="2800" dirty="0"/>
              <a:t>Zeugen §§ 48 bis 66 StPO</a:t>
            </a:r>
          </a:p>
          <a:p>
            <a:r>
              <a:rPr lang="de-DE" sz="2800" dirty="0"/>
              <a:t>Zeugenschutz</a:t>
            </a:r>
          </a:p>
          <a:p>
            <a:r>
              <a:rPr lang="de-DE" sz="2800" dirty="0"/>
              <a:t>Vorführung einer aufgezeichneten Zeugenvernehmung § 255 a StPO</a:t>
            </a:r>
          </a:p>
          <a:p>
            <a:r>
              <a:rPr lang="de-DE" sz="2800" dirty="0"/>
              <a:t>Bestellung eines Beistands und Prozesskostenhilfe § 397 a StPO</a:t>
            </a:r>
          </a:p>
          <a:p>
            <a:r>
              <a:rPr lang="de-DE" sz="2800" dirty="0"/>
              <a:t>Psychosoziale Prozessbegleitung § 406 g StPO</a:t>
            </a:r>
          </a:p>
          <a:p>
            <a:endParaRPr lang="de-DE" sz="2800" dirty="0"/>
          </a:p>
          <a:p>
            <a:r>
              <a:rPr lang="de-DE" sz="2800" dirty="0"/>
              <a:t>Entschädigungsanspruch des Zeugen</a:t>
            </a:r>
          </a:p>
          <a:p>
            <a:r>
              <a:rPr lang="de-DE" sz="2800" dirty="0"/>
              <a:t>§ 71 StPO verweist auf JVEG</a:t>
            </a:r>
          </a:p>
          <a:p>
            <a:endParaRPr lang="de-DE" sz="2800" dirty="0"/>
          </a:p>
          <a:p>
            <a:endParaRPr lang="de-DE" sz="2800" dirty="0"/>
          </a:p>
        </p:txBody>
      </p:sp>
    </p:spTree>
    <p:extLst>
      <p:ext uri="{BB962C8B-B14F-4D97-AF65-F5344CB8AC3E}">
        <p14:creationId xmlns:p14="http://schemas.microsoft.com/office/powerpoint/2010/main" val="42228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217" y="-351980"/>
            <a:ext cx="11074400" cy="1143000"/>
          </a:xfrm>
        </p:spPr>
        <p:txBody>
          <a:bodyPr/>
          <a:lstStyle/>
          <a:p>
            <a:r>
              <a:rPr lang="de-DE" dirty="0"/>
              <a:t>Ermittlungsverfahren</a:t>
            </a:r>
          </a:p>
        </p:txBody>
      </p:sp>
      <p:sp>
        <p:nvSpPr>
          <p:cNvPr id="3" name="Textfeld 2"/>
          <p:cNvSpPr txBox="1"/>
          <p:nvPr/>
        </p:nvSpPr>
        <p:spPr>
          <a:xfrm>
            <a:off x="618186" y="1017431"/>
            <a:ext cx="10251583" cy="5324535"/>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Der Sachverständige ist wie der Zeuge ein persönliches Beweismittel</a:t>
            </a:r>
          </a:p>
          <a:p>
            <a:r>
              <a:rPr lang="de-DE" sz="2000" dirty="0"/>
              <a:t>Er unterstützt durch Sachverstand das Gericht bei der Wahrheitsfindung</a:t>
            </a:r>
          </a:p>
          <a:p>
            <a:r>
              <a:rPr lang="de-DE" sz="2000" dirty="0"/>
              <a:t>Als SV kann jede natürliche Person oder auch eine Behörde eingesetzt werden</a:t>
            </a:r>
          </a:p>
          <a:p>
            <a:r>
              <a:rPr lang="de-DE" sz="2000" dirty="0"/>
              <a:t>Die Zuziehung des SV erfolgt durch Polizei, </a:t>
            </a:r>
            <a:r>
              <a:rPr lang="de-DE" sz="2000" dirty="0" err="1"/>
              <a:t>StA</a:t>
            </a:r>
            <a:r>
              <a:rPr lang="de-DE" sz="2000" dirty="0"/>
              <a:t> oder Gericht §§ 73 I, 161 a I 1 StPO</a:t>
            </a:r>
          </a:p>
          <a:p>
            <a:endParaRPr lang="de-DE" sz="2000" dirty="0"/>
          </a:p>
          <a:p>
            <a:r>
              <a:rPr lang="de-DE" sz="2000" dirty="0"/>
              <a:t>Bei Sachkunde des Gerichts ist kein SV erforderlich § 244 IV 1 StPO</a:t>
            </a:r>
          </a:p>
          <a:p>
            <a:r>
              <a:rPr lang="de-DE" sz="2000" dirty="0"/>
              <a:t>Das Gericht entscheidet über das Erfordernis, einen SV einzuschalten</a:t>
            </a:r>
          </a:p>
          <a:p>
            <a:endParaRPr lang="de-DE" sz="2000" dirty="0"/>
          </a:p>
          <a:p>
            <a:r>
              <a:rPr lang="de-DE" sz="2000" dirty="0"/>
              <a:t>Gesetzliche Verpflichtung zur Zuziehung eines SV besteht bei</a:t>
            </a:r>
          </a:p>
          <a:p>
            <a:r>
              <a:rPr lang="de-DE" sz="2000" dirty="0"/>
              <a:t>Unterbringung des Beschuldigten in der Psychiatrie § 81 StPO, Nr. 62 RiStBV</a:t>
            </a:r>
          </a:p>
          <a:p>
            <a:r>
              <a:rPr lang="de-DE" sz="2000" dirty="0"/>
              <a:t>Erwartung freiheitsentziehender Maßregeln (</a:t>
            </a:r>
            <a:r>
              <a:rPr lang="de-DE" sz="2000" dirty="0" err="1"/>
              <a:t>SichVerwahrung</a:t>
            </a:r>
            <a:r>
              <a:rPr lang="de-DE" sz="2000" dirty="0"/>
              <a:t>, </a:t>
            </a:r>
            <a:r>
              <a:rPr lang="de-DE" sz="2000" dirty="0" err="1"/>
              <a:t>EntziehungsAnstalt</a:t>
            </a:r>
            <a:r>
              <a:rPr lang="de-DE" sz="2000" dirty="0"/>
              <a:t> ) §§ 80 a, 246 a, 414 StPO</a:t>
            </a:r>
          </a:p>
          <a:p>
            <a:r>
              <a:rPr lang="de-DE" sz="2000" dirty="0"/>
              <a:t>Leichenschau, Leichenöffnung, Leichenausgrabung § 87 StPO </a:t>
            </a:r>
          </a:p>
          <a:p>
            <a:endParaRPr lang="de-DE" sz="2000" dirty="0"/>
          </a:p>
          <a:p>
            <a:endParaRPr lang="de-DE" sz="2000" dirty="0"/>
          </a:p>
        </p:txBody>
      </p:sp>
    </p:spTree>
    <p:extLst>
      <p:ext uri="{BB962C8B-B14F-4D97-AF65-F5344CB8AC3E}">
        <p14:creationId xmlns:p14="http://schemas.microsoft.com/office/powerpoint/2010/main" val="5577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60609"/>
            <a:ext cx="11074400" cy="1143000"/>
          </a:xfrm>
        </p:spPr>
        <p:txBody>
          <a:bodyPr/>
          <a:lstStyle/>
          <a:p>
            <a:r>
              <a:rPr lang="de-DE" dirty="0"/>
              <a:t>Ermittlungsverfahren</a:t>
            </a:r>
          </a:p>
        </p:txBody>
      </p:sp>
      <p:sp>
        <p:nvSpPr>
          <p:cNvPr id="3" name="Textfeld 2"/>
          <p:cNvSpPr txBox="1"/>
          <p:nvPr/>
        </p:nvSpPr>
        <p:spPr>
          <a:xfrm>
            <a:off x="506569" y="991673"/>
            <a:ext cx="10646535" cy="6463308"/>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Pflichten des Sachverständigen</a:t>
            </a:r>
          </a:p>
          <a:p>
            <a:r>
              <a:rPr lang="de-DE" sz="2000" dirty="0"/>
              <a:t>Der SV hat die gleichen Pflichten wie ein Zeuge §§ 72, 48-71 StPO</a:t>
            </a:r>
          </a:p>
          <a:p>
            <a:endParaRPr lang="de-DE" sz="2000" dirty="0"/>
          </a:p>
          <a:p>
            <a:r>
              <a:rPr lang="de-DE" sz="2000" dirty="0" err="1"/>
              <a:t>Erscheinenspflicht</a:t>
            </a:r>
            <a:endParaRPr lang="de-DE" sz="2000" dirty="0"/>
          </a:p>
          <a:p>
            <a:r>
              <a:rPr lang="de-DE" sz="2000" dirty="0"/>
              <a:t>Bei Versäumnis ist keine Ordnungshaft möglich § 77 StPO (Spezialität)</a:t>
            </a:r>
          </a:p>
          <a:p>
            <a:endParaRPr lang="de-DE" sz="2000" dirty="0"/>
          </a:p>
          <a:p>
            <a:r>
              <a:rPr lang="de-DE" sz="2000" dirty="0"/>
              <a:t>Wahrheitsgemäße Aussage</a:t>
            </a:r>
          </a:p>
          <a:p>
            <a:r>
              <a:rPr lang="de-DE" sz="2000" dirty="0"/>
              <a:t>Der Sachverständige stellt sachkundig Tatsachen fest</a:t>
            </a:r>
          </a:p>
          <a:p>
            <a:r>
              <a:rPr lang="de-DE" sz="2000" dirty="0"/>
              <a:t>Er teilt dem Gericht wissenschaftliche Erkenntnisse mit </a:t>
            </a:r>
          </a:p>
          <a:p>
            <a:r>
              <a:rPr lang="de-DE" sz="2000" dirty="0"/>
              <a:t>Er zieht Schlussfolgerungen</a:t>
            </a:r>
          </a:p>
          <a:p>
            <a:endParaRPr lang="de-DE" sz="2000" dirty="0"/>
          </a:p>
          <a:p>
            <a:r>
              <a:rPr lang="de-DE" sz="2000" dirty="0"/>
              <a:t>Das Gericht muss sich mit dem Sachverständigengutachten auseinandersetzen, sich dessen Feststellungen zu eigen machen und begründen, warum es den Angaben des Sachverständigen folgt! Das Gericht darf im Urteil nicht einfach  das Sachverständigengutachten übernehmen!!</a:t>
            </a:r>
          </a:p>
          <a:p>
            <a:endParaRPr lang="de-DE" sz="2000" dirty="0"/>
          </a:p>
          <a:p>
            <a:endParaRPr lang="de-DE" dirty="0"/>
          </a:p>
          <a:p>
            <a:endParaRPr lang="de-DE" dirty="0"/>
          </a:p>
          <a:p>
            <a:endParaRPr lang="de-DE" dirty="0"/>
          </a:p>
        </p:txBody>
      </p:sp>
    </p:spTree>
    <p:extLst>
      <p:ext uri="{BB962C8B-B14F-4D97-AF65-F5344CB8AC3E}">
        <p14:creationId xmlns:p14="http://schemas.microsoft.com/office/powerpoint/2010/main" val="2994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479" y="-425003"/>
            <a:ext cx="11074400" cy="1143000"/>
          </a:xfrm>
        </p:spPr>
        <p:txBody>
          <a:bodyPr/>
          <a:lstStyle/>
          <a:p>
            <a:r>
              <a:rPr lang="de-DE" dirty="0"/>
              <a:t>Ermittlungsverfahren</a:t>
            </a:r>
          </a:p>
        </p:txBody>
      </p:sp>
      <p:sp>
        <p:nvSpPr>
          <p:cNvPr id="3" name="Textfeld 2"/>
          <p:cNvSpPr txBox="1"/>
          <p:nvPr/>
        </p:nvSpPr>
        <p:spPr>
          <a:xfrm>
            <a:off x="622479" y="948690"/>
            <a:ext cx="9951076" cy="6555641"/>
          </a:xfrm>
          <a:prstGeom prst="rect">
            <a:avLst/>
          </a:prstGeom>
          <a:noFill/>
        </p:spPr>
        <p:txBody>
          <a:bodyPr wrap="square" rtlCol="0">
            <a:spAutoFit/>
          </a:bodyPr>
          <a:lstStyle/>
          <a:p>
            <a:r>
              <a:rPr lang="de-DE" sz="2000" b="1" dirty="0"/>
              <a:t>Beweismittel: </a:t>
            </a:r>
            <a:r>
              <a:rPr lang="de-DE" sz="2000" dirty="0"/>
              <a:t>Sachverständige §§ 72 bis 85 StPO</a:t>
            </a:r>
          </a:p>
          <a:p>
            <a:endParaRPr lang="de-DE" sz="2000" dirty="0"/>
          </a:p>
          <a:p>
            <a:r>
              <a:rPr lang="de-DE" sz="2000" dirty="0"/>
              <a:t>Verweigerung des Gutachtens § 76 StPO</a:t>
            </a:r>
          </a:p>
          <a:p>
            <a:r>
              <a:rPr lang="de-DE" sz="2000" dirty="0"/>
              <a:t>Bei Angehörigenverhältnis § 52 StPO etc.</a:t>
            </a:r>
          </a:p>
          <a:p>
            <a:endParaRPr lang="de-DE" sz="2000" dirty="0"/>
          </a:p>
          <a:p>
            <a:r>
              <a:rPr lang="de-DE" sz="2000" dirty="0"/>
              <a:t>Vereidigung des Sachverständigen</a:t>
            </a:r>
          </a:p>
          <a:p>
            <a:r>
              <a:rPr lang="de-DE" sz="2000" dirty="0"/>
              <a:t>Nichtvereidigung ist die Regel § 79 StPO</a:t>
            </a:r>
          </a:p>
          <a:p>
            <a:endParaRPr lang="de-DE" sz="2000" dirty="0"/>
          </a:p>
          <a:p>
            <a:r>
              <a:rPr lang="de-DE" sz="2000" dirty="0"/>
              <a:t>Rechte des Sachverständigen</a:t>
            </a:r>
          </a:p>
          <a:p>
            <a:r>
              <a:rPr lang="de-DE" sz="2000" dirty="0"/>
              <a:t>Akteneinsicht</a:t>
            </a:r>
          </a:p>
          <a:p>
            <a:r>
              <a:rPr lang="de-DE" sz="2000" dirty="0"/>
              <a:t>Anwesenheit bei Vernehmungen</a:t>
            </a:r>
          </a:p>
          <a:p>
            <a:r>
              <a:rPr lang="de-DE" sz="2000" dirty="0"/>
              <a:t>Anwesenheit in der HV</a:t>
            </a:r>
          </a:p>
          <a:p>
            <a:r>
              <a:rPr lang="de-DE" sz="2000" dirty="0"/>
              <a:t>Fragerecht</a:t>
            </a:r>
          </a:p>
          <a:p>
            <a:endParaRPr lang="de-DE" sz="2000" dirty="0"/>
          </a:p>
          <a:p>
            <a:r>
              <a:rPr lang="de-DE" sz="2000" dirty="0"/>
              <a:t>Entschädigung des Sachverständigen</a:t>
            </a:r>
          </a:p>
          <a:p>
            <a:r>
              <a:rPr lang="de-DE" sz="2000" dirty="0"/>
              <a:t>Erfolgt nach dem JVEG § 84 StPO</a:t>
            </a:r>
          </a:p>
          <a:p>
            <a:endParaRPr lang="de-DE" sz="2000" dirty="0"/>
          </a:p>
          <a:p>
            <a:r>
              <a:rPr lang="de-DE" sz="2000" dirty="0"/>
              <a:t>Sachverständiger Zeuge</a:t>
            </a:r>
          </a:p>
          <a:p>
            <a:r>
              <a:rPr lang="de-DE" sz="2000" dirty="0"/>
              <a:t>Ist ein </a:t>
            </a:r>
            <a:r>
              <a:rPr lang="de-DE" sz="2000" b="1" dirty="0"/>
              <a:t>Zeuge</a:t>
            </a:r>
            <a:r>
              <a:rPr lang="de-DE" sz="2000" dirty="0"/>
              <a:t> mit Sachkunde § 85 StPO</a:t>
            </a:r>
          </a:p>
          <a:p>
            <a:endParaRPr lang="de-DE" sz="2000" dirty="0"/>
          </a:p>
          <a:p>
            <a:endParaRPr lang="de-DE" sz="2000" dirty="0"/>
          </a:p>
        </p:txBody>
      </p:sp>
    </p:spTree>
    <p:extLst>
      <p:ext uri="{BB962C8B-B14F-4D97-AF65-F5344CB8AC3E}">
        <p14:creationId xmlns:p14="http://schemas.microsoft.com/office/powerpoint/2010/main" val="20864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479" y="330601"/>
            <a:ext cx="11074400" cy="1143000"/>
          </a:xfrm>
        </p:spPr>
        <p:txBody>
          <a:bodyPr/>
          <a:lstStyle/>
          <a:p>
            <a:r>
              <a:rPr lang="de-DE" dirty="0"/>
              <a:t>Ermittlungsverfahren</a:t>
            </a:r>
          </a:p>
        </p:txBody>
      </p:sp>
      <p:sp>
        <p:nvSpPr>
          <p:cNvPr id="3" name="Textfeld 2"/>
          <p:cNvSpPr txBox="1"/>
          <p:nvPr/>
        </p:nvSpPr>
        <p:spPr>
          <a:xfrm>
            <a:off x="528034" y="1635617"/>
            <a:ext cx="8628845" cy="5324535"/>
          </a:xfrm>
          <a:prstGeom prst="rect">
            <a:avLst/>
          </a:prstGeom>
          <a:noFill/>
        </p:spPr>
        <p:txBody>
          <a:bodyPr wrap="square" rtlCol="0">
            <a:spAutoFit/>
          </a:bodyPr>
          <a:lstStyle/>
          <a:p>
            <a:r>
              <a:rPr lang="de-DE" sz="2000" b="1" dirty="0"/>
              <a:t>Beweismittel: </a:t>
            </a:r>
            <a:r>
              <a:rPr lang="de-DE" sz="2000" dirty="0"/>
              <a:t>Urkunden §§ 249 bis 256 StPO</a:t>
            </a:r>
          </a:p>
          <a:p>
            <a:endParaRPr lang="de-DE" sz="2000" dirty="0"/>
          </a:p>
          <a:p>
            <a:r>
              <a:rPr lang="de-DE" sz="2000" dirty="0"/>
              <a:t>Urkunden sind Schriftstücke oder elektronische Dokumente jeder Art, die einen beliebigen Gedankeninhalt haben und geeignet sind, mit ihnen Beweis zu erheben.</a:t>
            </a:r>
          </a:p>
          <a:p>
            <a:endParaRPr lang="de-DE" sz="2000" dirty="0"/>
          </a:p>
          <a:p>
            <a:r>
              <a:rPr lang="de-DE" sz="2000" dirty="0"/>
              <a:t>Verlesung der Urkunden (auch elektronische Dokumente) § 249 I StPO</a:t>
            </a:r>
          </a:p>
          <a:p>
            <a:r>
              <a:rPr lang="de-DE" sz="2000" dirty="0"/>
              <a:t>Absehen von der Verlesung § 249 II StPO</a:t>
            </a:r>
          </a:p>
          <a:p>
            <a:endParaRPr lang="de-DE" sz="2000" dirty="0"/>
          </a:p>
          <a:p>
            <a:r>
              <a:rPr lang="de-DE" sz="2000" dirty="0"/>
              <a:t>Urkundenbeweis – Es kommt auf den Inhalt der Urkunde an</a:t>
            </a:r>
          </a:p>
          <a:p>
            <a:r>
              <a:rPr lang="de-DE" sz="2000" dirty="0" err="1"/>
              <a:t>Augenscheinsbeweis</a:t>
            </a:r>
            <a:r>
              <a:rPr lang="de-DE" sz="2000" dirty="0"/>
              <a:t> – Es kommt auf die äußere Beschaffenheit der Urkunde an</a:t>
            </a:r>
          </a:p>
          <a:p>
            <a:endParaRPr lang="de-DE" sz="2000" dirty="0"/>
          </a:p>
          <a:p>
            <a:r>
              <a:rPr lang="de-DE" sz="2000" dirty="0"/>
              <a:t>Personenbeweis durch Vernehmung geht dem Urkundenbeweis vor § 250 StPO</a:t>
            </a:r>
          </a:p>
          <a:p>
            <a:endParaRPr lang="de-DE" sz="2000" dirty="0"/>
          </a:p>
          <a:p>
            <a:endParaRPr lang="de-DE" sz="2000" dirty="0"/>
          </a:p>
        </p:txBody>
      </p:sp>
    </p:spTree>
    <p:extLst>
      <p:ext uri="{BB962C8B-B14F-4D97-AF65-F5344CB8AC3E}">
        <p14:creationId xmlns:p14="http://schemas.microsoft.com/office/powerpoint/2010/main" val="3949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746975" y="2202287"/>
            <a:ext cx="8628845" cy="4893647"/>
          </a:xfrm>
          <a:prstGeom prst="rect">
            <a:avLst/>
          </a:prstGeom>
          <a:noFill/>
        </p:spPr>
        <p:txBody>
          <a:bodyPr wrap="square" rtlCol="0">
            <a:spAutoFit/>
          </a:bodyPr>
          <a:lstStyle/>
          <a:p>
            <a:r>
              <a:rPr lang="de-DE" sz="2400" b="1" dirty="0"/>
              <a:t>Beweismittel: </a:t>
            </a:r>
            <a:r>
              <a:rPr lang="de-DE" sz="2400" dirty="0"/>
              <a:t>Urkunden §§ 249 bis 256 StPO</a:t>
            </a:r>
          </a:p>
          <a:p>
            <a:endParaRPr lang="de-DE" sz="2400" dirty="0"/>
          </a:p>
          <a:p>
            <a:r>
              <a:rPr lang="de-DE" sz="2400" dirty="0"/>
              <a:t>Ausnahmen vom Personenbeweis</a:t>
            </a:r>
          </a:p>
          <a:p>
            <a:r>
              <a:rPr lang="de-DE" sz="2400" dirty="0"/>
              <a:t>Ausnahmsweise genügt die Verlesung schriftlicher Erklärungen</a:t>
            </a:r>
          </a:p>
          <a:p>
            <a:endParaRPr lang="de-DE" sz="2400" dirty="0"/>
          </a:p>
          <a:p>
            <a:r>
              <a:rPr lang="de-DE" sz="2400" dirty="0"/>
              <a:t>Bei länger dauernder Unerreichbarkeit des Zeugen, sofern alle Verfahrensbeteiligten einverstanden sind § 251 StPO</a:t>
            </a:r>
          </a:p>
          <a:p>
            <a:r>
              <a:rPr lang="de-DE" sz="2400" dirty="0"/>
              <a:t>Zur Gedächtnisunterstützung § 253 StPO </a:t>
            </a:r>
          </a:p>
          <a:p>
            <a:r>
              <a:rPr lang="de-DE" sz="2400" dirty="0"/>
              <a:t>Richterliche Geständnisprotokolle § 254 StPO</a:t>
            </a:r>
          </a:p>
          <a:p>
            <a:r>
              <a:rPr lang="de-DE" sz="2400" dirty="0"/>
              <a:t>Behördliche Zeugnisse und Gutachten </a:t>
            </a:r>
            <a:r>
              <a:rPr lang="de-DE" sz="2400" b="1" dirty="0"/>
              <a:t>§ 256 StPO</a:t>
            </a:r>
          </a:p>
          <a:p>
            <a:r>
              <a:rPr lang="de-DE" sz="2400" dirty="0"/>
              <a:t>Beschleunigtes Verfahren § 420 StPO </a:t>
            </a:r>
          </a:p>
          <a:p>
            <a:endParaRPr lang="de-DE" sz="2400" dirty="0"/>
          </a:p>
        </p:txBody>
      </p:sp>
    </p:spTree>
    <p:extLst>
      <p:ext uri="{BB962C8B-B14F-4D97-AF65-F5344CB8AC3E}">
        <p14:creationId xmlns:p14="http://schemas.microsoft.com/office/powerpoint/2010/main" val="42698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7B864-1608-2965-D0DE-C318580F867E}"/>
              </a:ext>
            </a:extLst>
          </p:cNvPr>
          <p:cNvSpPr>
            <a:spLocks noGrp="1"/>
          </p:cNvSpPr>
          <p:nvPr>
            <p:ph type="title"/>
          </p:nvPr>
        </p:nvSpPr>
        <p:spPr>
          <a:xfrm>
            <a:off x="609600" y="385111"/>
            <a:ext cx="10972800" cy="1143000"/>
          </a:xfrm>
        </p:spPr>
        <p:txBody>
          <a:bodyPr/>
          <a:lstStyle/>
          <a:p>
            <a:r>
              <a:rPr lang="de-DE" dirty="0"/>
              <a:t>Beschränkte Akteneinsicht</a:t>
            </a:r>
          </a:p>
        </p:txBody>
      </p:sp>
      <p:sp>
        <p:nvSpPr>
          <p:cNvPr id="3" name="Inhaltsplatzhalter 2">
            <a:extLst>
              <a:ext uri="{FF2B5EF4-FFF2-40B4-BE49-F238E27FC236}">
                <a16:creationId xmlns:a16="http://schemas.microsoft.com/office/drawing/2014/main" id="{58556288-F50B-8C62-1B76-F2E397FFB7C0}"/>
              </a:ext>
            </a:extLst>
          </p:cNvPr>
          <p:cNvSpPr>
            <a:spLocks noGrp="1"/>
          </p:cNvSpPr>
          <p:nvPr>
            <p:ph idx="1"/>
          </p:nvPr>
        </p:nvSpPr>
        <p:spPr>
          <a:xfrm>
            <a:off x="609600" y="2083769"/>
            <a:ext cx="10972800" cy="4389120"/>
          </a:xfrm>
        </p:spPr>
        <p:txBody>
          <a:bodyPr>
            <a:normAutofit fontScale="85000" lnSpcReduction="20000"/>
          </a:bodyPr>
          <a:lstStyle/>
          <a:p>
            <a:r>
              <a:rPr lang="de-DE" dirty="0"/>
              <a:t>Enthält das Dokument (Schriftstück, Bild, Datei usw.) </a:t>
            </a:r>
          </a:p>
          <a:p>
            <a:r>
              <a:rPr lang="de-DE" b="1" dirty="0"/>
              <a:t>sensible persönliche Daten</a:t>
            </a:r>
            <a:r>
              <a:rPr lang="de-DE" dirty="0"/>
              <a:t>,</a:t>
            </a:r>
          </a:p>
          <a:p>
            <a:r>
              <a:rPr lang="de-DE" dirty="0"/>
              <a:t>dann ist es vorzuheften oder in ein Sonderheft zu nehmen.</a:t>
            </a:r>
          </a:p>
          <a:p>
            <a:endParaRPr lang="de-DE" dirty="0"/>
          </a:p>
          <a:p>
            <a:r>
              <a:rPr lang="de-DE" dirty="0"/>
              <a:t>Vorschriften:</a:t>
            </a:r>
          </a:p>
          <a:p>
            <a:r>
              <a:rPr lang="de-DE" dirty="0"/>
              <a:t>§ 3 VIII </a:t>
            </a:r>
            <a:r>
              <a:rPr lang="de-DE" dirty="0" err="1"/>
              <a:t>AktO</a:t>
            </a:r>
            <a:endParaRPr lang="de-DE" dirty="0"/>
          </a:p>
          <a:p>
            <a:r>
              <a:rPr lang="de-DE" dirty="0"/>
              <a:t>§ 38 III </a:t>
            </a:r>
            <a:r>
              <a:rPr lang="de-DE" dirty="0" err="1"/>
              <a:t>AktO</a:t>
            </a:r>
            <a:endParaRPr lang="de-DE" dirty="0"/>
          </a:p>
          <a:p>
            <a:r>
              <a:rPr lang="de-DE" dirty="0"/>
              <a:t>Nr. 186 RiStBV</a:t>
            </a:r>
          </a:p>
          <a:p>
            <a:r>
              <a:rPr lang="de-DE" dirty="0"/>
              <a:t>§ 256 StPO</a:t>
            </a:r>
          </a:p>
        </p:txBody>
      </p:sp>
    </p:spTree>
    <p:extLst>
      <p:ext uri="{BB962C8B-B14F-4D97-AF65-F5344CB8AC3E}">
        <p14:creationId xmlns:p14="http://schemas.microsoft.com/office/powerpoint/2010/main" val="107095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07D2F-E40C-149B-1FDA-72CE9820BD76}"/>
              </a:ext>
            </a:extLst>
          </p:cNvPr>
          <p:cNvSpPr>
            <a:spLocks noGrp="1"/>
          </p:cNvSpPr>
          <p:nvPr>
            <p:ph type="title"/>
          </p:nvPr>
        </p:nvSpPr>
        <p:spPr/>
        <p:txBody>
          <a:bodyPr/>
          <a:lstStyle/>
          <a:p>
            <a:r>
              <a:rPr lang="de-DE" dirty="0"/>
              <a:t>Beschränkte Akteneinsicht</a:t>
            </a:r>
          </a:p>
        </p:txBody>
      </p:sp>
      <p:sp>
        <p:nvSpPr>
          <p:cNvPr id="3" name="Inhaltsplatzhalter 2">
            <a:extLst>
              <a:ext uri="{FF2B5EF4-FFF2-40B4-BE49-F238E27FC236}">
                <a16:creationId xmlns:a16="http://schemas.microsoft.com/office/drawing/2014/main" id="{2FC049EE-13B8-6AF3-31C6-47BBCC7BCF13}"/>
              </a:ext>
            </a:extLst>
          </p:cNvPr>
          <p:cNvSpPr>
            <a:spLocks noGrp="1"/>
          </p:cNvSpPr>
          <p:nvPr>
            <p:ph idx="1"/>
          </p:nvPr>
        </p:nvSpPr>
        <p:spPr/>
        <p:txBody>
          <a:bodyPr/>
          <a:lstStyle/>
          <a:p>
            <a:r>
              <a:rPr lang="de-DE" dirty="0"/>
              <a:t>§ 3 VIII </a:t>
            </a:r>
            <a:r>
              <a:rPr lang="de-DE" dirty="0" err="1"/>
              <a:t>AktO</a:t>
            </a:r>
            <a:endParaRPr lang="de-DE" dirty="0"/>
          </a:p>
          <a:p>
            <a:r>
              <a:rPr lang="de-DE" sz="1800" b="0" i="0" u="none" strike="noStrike" baseline="0" dirty="0">
                <a:solidFill>
                  <a:srgbClr val="000000"/>
                </a:solidFill>
                <a:latin typeface="Arial" panose="020B0604020202020204" pitchFamily="34" charset="0"/>
              </a:rPr>
              <a:t>Bei Dokumenten und sonstigen Unterlagen, die nicht der unbeschränkten Akteneinsicht unterliegen, ist von Beginn an zu gewährleisten, dass sie bei Gewährung der Akteneinsicht ohne weiteres vom übrigen Aktenbestand trennbar sind. 2Dies kann durch das Anlegen eines zusätzlichen Hefts erfolgen. </a:t>
            </a:r>
          </a:p>
          <a:p>
            <a:r>
              <a:rPr lang="de-DE" dirty="0"/>
              <a:t>§ 38 III </a:t>
            </a:r>
            <a:r>
              <a:rPr lang="de-DE" dirty="0" err="1"/>
              <a:t>AktO</a:t>
            </a:r>
            <a:endParaRPr lang="de-DE" dirty="0"/>
          </a:p>
          <a:p>
            <a:r>
              <a:rPr lang="de-DE" sz="1800" b="0" i="0" u="none" strike="noStrike" baseline="0" dirty="0">
                <a:solidFill>
                  <a:srgbClr val="000000"/>
                </a:solidFill>
                <a:latin typeface="Arial" panose="020B0604020202020204" pitchFamily="34" charset="0"/>
              </a:rPr>
              <a:t>Zu den Dokumenten sowie sonstigen Dateien und Unterlagen nach § 3 Absatz 8, die nicht der unbeschränkten Akteneinsicht unterliegen, gehören insbesondere Registerauskünfte und Unterlagen nach Nummer 186 RiStBV. </a:t>
            </a:r>
          </a:p>
          <a:p>
            <a:endParaRPr lang="de-DE" dirty="0"/>
          </a:p>
        </p:txBody>
      </p:sp>
    </p:spTree>
    <p:extLst>
      <p:ext uri="{BB962C8B-B14F-4D97-AF65-F5344CB8AC3E}">
        <p14:creationId xmlns:p14="http://schemas.microsoft.com/office/powerpoint/2010/main" val="12783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C70FC0F-71E8-B3A7-577E-629516A66889}"/>
              </a:ext>
            </a:extLst>
          </p:cNvPr>
          <p:cNvSpPr>
            <a:spLocks noGrp="1"/>
          </p:cNvSpPr>
          <p:nvPr>
            <p:ph idx="1"/>
          </p:nvPr>
        </p:nvSpPr>
        <p:spPr>
          <a:xfrm>
            <a:off x="609600" y="850605"/>
            <a:ext cx="10972800" cy="5922335"/>
          </a:xfrm>
        </p:spPr>
        <p:txBody>
          <a:bodyPr>
            <a:normAutofit lnSpcReduction="10000"/>
          </a:bodyPr>
          <a:lstStyle/>
          <a:p>
            <a:r>
              <a:rPr lang="de-DE" sz="1800" b="0" i="0" u="none" strike="noStrike" baseline="0" dirty="0">
                <a:solidFill>
                  <a:srgbClr val="000000"/>
                </a:solidFill>
                <a:latin typeface="Arial" panose="020B0604020202020204" pitchFamily="34" charset="0"/>
              </a:rPr>
              <a:t>186 RiStBV</a:t>
            </a:r>
          </a:p>
          <a:p>
            <a:r>
              <a:rPr lang="de-DE" sz="1800" b="0" i="0" u="none" strike="noStrike" baseline="0" dirty="0">
                <a:solidFill>
                  <a:srgbClr val="000000"/>
                </a:solidFill>
                <a:latin typeface="Arial" panose="020B0604020202020204" pitchFamily="34" charset="0"/>
              </a:rPr>
              <a:t>Umfang der Akteneinsicht </a:t>
            </a:r>
          </a:p>
          <a:p>
            <a:r>
              <a:rPr lang="de-DE" sz="1800" b="0" i="0" u="none" strike="noStrike" baseline="0" dirty="0">
                <a:solidFill>
                  <a:srgbClr val="000000"/>
                </a:solidFill>
                <a:latin typeface="Arial" panose="020B0604020202020204" pitchFamily="34" charset="0"/>
              </a:rPr>
              <a:t>(2) Da die Frage der Einsichtsgewährung nicht immer für die Gesamtheit der Verfahrensakte einheitlich beantwortet werden kann, erscheint es angebracht, Aktenteile, die erkennbar sensible personenbezogene Daten enthalten, gesondert zu führen und hinsichtlich der Einsichtsgewährung einer besonderen Prüfung zu unterziehen. Damit wird zugleich der Aufwand für eine beschränkte Akteneinsicht gering gehalten und bei verdeckten und technischen Maßnahmen (§§ 101, 101a StPO) die Erkennbarkeit erhöht, wodurch im Interesse des Schutzes </a:t>
            </a:r>
            <a:r>
              <a:rPr lang="de-DE" sz="1800" b="1" i="0" u="none" strike="noStrike" baseline="0" dirty="0">
                <a:solidFill>
                  <a:srgbClr val="000000"/>
                </a:solidFill>
                <a:latin typeface="Arial" panose="020B0604020202020204" pitchFamily="34" charset="0"/>
              </a:rPr>
              <a:t>sensibler personenbezogener Daten </a:t>
            </a:r>
            <a:r>
              <a:rPr lang="de-DE" sz="1800" b="0" i="0" u="none" strike="noStrike" baseline="0" dirty="0">
                <a:solidFill>
                  <a:srgbClr val="000000"/>
                </a:solidFill>
                <a:latin typeface="Arial" panose="020B0604020202020204" pitchFamily="34" charset="0"/>
              </a:rPr>
              <a:t>eine beschränkte Akteneinsicht häufiger ermöglicht wird. </a:t>
            </a:r>
          </a:p>
          <a:p>
            <a:r>
              <a:rPr lang="de-DE" sz="1800" b="0" i="0" u="none" strike="noStrike" baseline="0" dirty="0">
                <a:solidFill>
                  <a:srgbClr val="000000"/>
                </a:solidFill>
                <a:latin typeface="Arial" panose="020B0604020202020204" pitchFamily="34" charset="0"/>
              </a:rPr>
              <a:t>Zu den </a:t>
            </a:r>
            <a:r>
              <a:rPr lang="de-DE" sz="1800" b="1" i="0" u="none" strike="noStrike" baseline="0" dirty="0">
                <a:solidFill>
                  <a:srgbClr val="000000"/>
                </a:solidFill>
                <a:latin typeface="Arial" panose="020B0604020202020204" pitchFamily="34" charset="0"/>
              </a:rPr>
              <a:t>gesondert zu führenden Aktenteilen </a:t>
            </a:r>
            <a:r>
              <a:rPr lang="de-DE" sz="1800" b="0" i="0" u="none" strike="noStrike" baseline="0" dirty="0">
                <a:solidFill>
                  <a:srgbClr val="000000"/>
                </a:solidFill>
                <a:latin typeface="Arial" panose="020B0604020202020204" pitchFamily="34" charset="0"/>
              </a:rPr>
              <a:t>zählen regelmäßig: </a:t>
            </a:r>
          </a:p>
          <a:p>
            <a:r>
              <a:rPr lang="de-DE" sz="1800" b="0" i="0" u="none" strike="noStrike" baseline="0" dirty="0">
                <a:solidFill>
                  <a:srgbClr val="000000"/>
                </a:solidFill>
                <a:latin typeface="Arial" panose="020B0604020202020204" pitchFamily="34" charset="0"/>
              </a:rPr>
              <a:t>- medizinische und psychologische Gutachten, mit Ausnahme solcher im Sinne des § 256 Absatz 1 Nummer 2, 3 und 4 StPO, </a:t>
            </a:r>
          </a:p>
          <a:p>
            <a:r>
              <a:rPr lang="de-DE" sz="1800" b="0" i="0" u="none" strike="noStrike" baseline="0" dirty="0">
                <a:solidFill>
                  <a:srgbClr val="000000"/>
                </a:solidFill>
                <a:latin typeface="Arial" panose="020B0604020202020204" pitchFamily="34" charset="0"/>
              </a:rPr>
              <a:t>- Berichte der Gerichts- und Bewährungshilfe sowie anderer sozialer Dienste, </a:t>
            </a:r>
          </a:p>
          <a:p>
            <a:r>
              <a:rPr lang="de-DE" sz="1800" b="0" i="0" u="none" strike="noStrike" baseline="0" dirty="0">
                <a:solidFill>
                  <a:srgbClr val="000000"/>
                </a:solidFill>
                <a:latin typeface="Arial" panose="020B0604020202020204" pitchFamily="34" charset="0"/>
              </a:rPr>
              <a:t>- personenbezogene Daten aus verdeckten und technischen Ermittlungsmaßnahmen (§§ 101, 101a StPO), </a:t>
            </a:r>
          </a:p>
          <a:p>
            <a:r>
              <a:rPr lang="de-DE" sz="1800" b="0" i="0" u="none" strike="noStrike" baseline="0" dirty="0">
                <a:solidFill>
                  <a:srgbClr val="000000"/>
                </a:solidFill>
                <a:latin typeface="Arial" panose="020B0604020202020204" pitchFamily="34" charset="0"/>
              </a:rPr>
              <a:t>- Konto- und Bankunterlagen. </a:t>
            </a:r>
          </a:p>
          <a:p>
            <a:r>
              <a:rPr lang="de-DE" sz="1800" b="0" i="0" u="none" strike="noStrike" baseline="0" dirty="0">
                <a:solidFill>
                  <a:srgbClr val="000000"/>
                </a:solidFill>
                <a:latin typeface="Arial" panose="020B0604020202020204" pitchFamily="34" charset="0"/>
              </a:rPr>
              <a:t>Nummer 16 Absatz 2 Satz 2 und Nummer 220 Absatz 2 Satz 1 sind zu beachten. </a:t>
            </a:r>
          </a:p>
          <a:p>
            <a:r>
              <a:rPr lang="de-DE" sz="1800" b="0" i="0" u="none" strike="noStrike" baseline="0" dirty="0">
                <a:solidFill>
                  <a:srgbClr val="000000"/>
                </a:solidFill>
                <a:latin typeface="Arial" panose="020B0604020202020204" pitchFamily="34" charset="0"/>
              </a:rPr>
              <a:t>(3) Von der Einsicht sind die Handakten der Staatsanwaltschaft und andere innerdienstliche Vorgänge auszuschließen. In Akten einer anderen Verwaltung darf nur mit deren ausdrücklicher Zustimmung Einsicht gewährt werden, deren Nachweis dem Antragsteller obliegt. </a:t>
            </a:r>
          </a:p>
          <a:p>
            <a:r>
              <a:rPr lang="de-DE" sz="1800" b="0" i="0" u="none" strike="noStrike" baseline="0" dirty="0">
                <a:solidFill>
                  <a:srgbClr val="000000"/>
                </a:solidFill>
                <a:latin typeface="Arial" panose="020B0604020202020204" pitchFamily="34" charset="0"/>
              </a:rPr>
              <a:t>(4) Bei Verschlusssachen ist Nummer 213 zu beachten. </a:t>
            </a:r>
            <a:endParaRPr lang="de-DE" dirty="0"/>
          </a:p>
        </p:txBody>
      </p:sp>
    </p:spTree>
    <p:extLst>
      <p:ext uri="{BB962C8B-B14F-4D97-AF65-F5344CB8AC3E}">
        <p14:creationId xmlns:p14="http://schemas.microsoft.com/office/powerpoint/2010/main" val="17686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DDFD2-2AA6-47F7-5852-059D190BFDDC}"/>
              </a:ext>
            </a:extLst>
          </p:cNvPr>
          <p:cNvSpPr>
            <a:spLocks noGrp="1"/>
          </p:cNvSpPr>
          <p:nvPr>
            <p:ph type="title"/>
          </p:nvPr>
        </p:nvSpPr>
        <p:spPr>
          <a:xfrm>
            <a:off x="684028" y="172460"/>
            <a:ext cx="10972800" cy="1143000"/>
          </a:xfrm>
        </p:spPr>
        <p:txBody>
          <a:bodyPr/>
          <a:lstStyle/>
          <a:p>
            <a:r>
              <a:rPr lang="de-DE" dirty="0"/>
              <a:t>Beschränkte Akteneinsicht</a:t>
            </a:r>
          </a:p>
        </p:txBody>
      </p:sp>
      <p:sp>
        <p:nvSpPr>
          <p:cNvPr id="11" name="Textfeld 10">
            <a:extLst>
              <a:ext uri="{FF2B5EF4-FFF2-40B4-BE49-F238E27FC236}">
                <a16:creationId xmlns:a16="http://schemas.microsoft.com/office/drawing/2014/main" id="{73C27E1E-B2EC-D070-DAA2-207F5C9F9BDC}"/>
              </a:ext>
            </a:extLst>
          </p:cNvPr>
          <p:cNvSpPr txBox="1"/>
          <p:nvPr/>
        </p:nvSpPr>
        <p:spPr>
          <a:xfrm>
            <a:off x="18567105" y="73070"/>
            <a:ext cx="40153854" cy="3139321"/>
          </a:xfrm>
          <a:prstGeom prst="rect">
            <a:avLst/>
          </a:prstGeom>
          <a:noFill/>
        </p:spPr>
        <p:txBody>
          <a:bodyPr wrap="square">
            <a:spAutoFit/>
          </a:bodyPr>
          <a:lstStyle/>
          <a:p>
            <a:r>
              <a:rPr lang="de-DE" dirty="0"/>
              <a:t>§ 256</a:t>
            </a:r>
          </a:p>
          <a:p>
            <a:r>
              <a:rPr lang="de-DE" dirty="0"/>
              <a:t>Verlesung der Erklärungen von Behörden und Sachverständigen</a:t>
            </a:r>
          </a:p>
          <a:p>
            <a:r>
              <a:rPr lang="de-DE" dirty="0"/>
              <a:t>(1) Verlesen werden können</a:t>
            </a:r>
          </a:p>
          <a:p>
            <a:endParaRPr lang="de-DE" dirty="0"/>
          </a:p>
          <a:p>
            <a:r>
              <a:rPr lang="de-DE" dirty="0"/>
              <a:t>1.	die ein Zeugnis oder ein Gutachten enthaltenden Erklärungen</a:t>
            </a:r>
          </a:p>
          <a:p>
            <a:r>
              <a:rPr lang="de-DE" dirty="0"/>
              <a:t>a)	öffentlicher Behörden,</a:t>
            </a:r>
          </a:p>
          <a:p>
            <a:r>
              <a:rPr lang="de-DE" dirty="0"/>
              <a:t>b)	der Sachverständigen, die für die Erstellung von Gutachten der betreffenden Art allgemein vereidigt sind, sowie</a:t>
            </a:r>
          </a:p>
          <a:p>
            <a:r>
              <a:rPr lang="de-DE" dirty="0"/>
              <a:t>c)	der Ärzte eines gerichtsärztlichen Dienstes mit Ausschluss von Leumundszeugnissen,</a:t>
            </a:r>
          </a:p>
          <a:p>
            <a:r>
              <a:rPr lang="de-DE" dirty="0"/>
              <a:t>2.	unabhängig vom Tatvorwurf ärztliche Atteste über Körperverletzungen,</a:t>
            </a:r>
          </a:p>
          <a:p>
            <a:r>
              <a:rPr lang="de-DE" dirty="0"/>
              <a:t>3.	ärztliche Berichte zur Entnahme von Blutproben,</a:t>
            </a:r>
          </a:p>
          <a:p>
            <a:r>
              <a:rPr lang="de-DE" dirty="0"/>
              <a:t>4.	Gutachten über die Auswertung eines Fahrtschreibers, die Bestimmung der Blutgruppe oder des Blutalkoholgehalts einschließlich seiner Rückrechnung,</a:t>
            </a:r>
          </a:p>
        </p:txBody>
      </p:sp>
      <p:sp>
        <p:nvSpPr>
          <p:cNvPr id="16" name="Rectangle 6">
            <a:extLst>
              <a:ext uri="{FF2B5EF4-FFF2-40B4-BE49-F238E27FC236}">
                <a16:creationId xmlns:a16="http://schemas.microsoft.com/office/drawing/2014/main" id="{C0B4FACC-38F5-D1B8-9159-40B7184CE0B1}"/>
              </a:ext>
            </a:extLst>
          </p:cNvPr>
          <p:cNvSpPr>
            <a:spLocks noGrp="1" noChangeArrowheads="1"/>
          </p:cNvSpPr>
          <p:nvPr>
            <p:ph idx="1"/>
          </p:nvPr>
        </p:nvSpPr>
        <p:spPr bwMode="auto">
          <a:xfrm>
            <a:off x="609600" y="2029464"/>
            <a:ext cx="11796434" cy="4201150"/>
          </a:xfrm>
          <a:prstGeom prst="rect">
            <a:avLst/>
          </a:prstGeom>
          <a:solidFill>
            <a:srgbClr val="EEF1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de-DE" altLang="de-DE"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256 StPO</a:t>
            </a:r>
          </a:p>
          <a:p>
            <a:pPr marL="0" marR="0" lvl="0" indent="0" algn="l" defTabSz="914400" rtl="0" eaLnBrk="0" fontAlgn="base" latinLnBrk="0" hangingPunct="0">
              <a:lnSpc>
                <a:spcPct val="100000"/>
              </a:lnSpc>
              <a:spcBef>
                <a:spcPct val="0"/>
              </a:spcBef>
              <a:spcAft>
                <a:spcPct val="0"/>
              </a:spcAft>
              <a:buClrTx/>
              <a:buSzTx/>
              <a:buNone/>
              <a:tabLst/>
            </a:pPr>
            <a:endParaRPr lang="de-DE" altLang="de-DE" sz="28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(Verlesen werden können) </a:t>
            </a:r>
            <a:r>
              <a:rPr kumimoji="0" lang="de-DE" altLang="de-DE" sz="2800" b="1" i="0" u="sng" strike="noStrike" cap="none" normalizeH="0" baseline="0" dirty="0">
                <a:ln>
                  <a:noFill/>
                </a:ln>
                <a:solidFill>
                  <a:srgbClr val="000000"/>
                </a:solidFill>
                <a:effectLst/>
                <a:latin typeface="Arial" panose="020B0604020202020204" pitchFamily="34" charset="0"/>
                <a:cs typeface="Arial" panose="020B0604020202020204" pitchFamily="34" charset="0"/>
              </a:rPr>
              <a:t>Nicht</a:t>
            </a:r>
            <a:r>
              <a:rPr kumimoji="0" lang="de-DE" altLang="de-DE"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gesondert</a:t>
            </a:r>
            <a:r>
              <a:rPr kumimoji="0" lang="de-DE" altLang="de-DE" sz="2800" b="1" i="0" u="none" strike="noStrike" cap="none" normalizeH="0" dirty="0">
                <a:ln>
                  <a:noFill/>
                </a:ln>
                <a:solidFill>
                  <a:srgbClr val="000000"/>
                </a:solidFill>
                <a:effectLst/>
                <a:latin typeface="Arial" panose="020B0604020202020204" pitchFamily="34" charset="0"/>
                <a:cs typeface="Arial" panose="020B0604020202020204" pitchFamily="34" charset="0"/>
              </a:rPr>
              <a:t> zu verwahren sind:</a:t>
            </a:r>
            <a:endParaRPr kumimoji="0" lang="de-DE" altLang="de-DE"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de-DE" altLang="de-DE"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 </a:t>
            </a:r>
            <a:r>
              <a:rPr kumimoji="0" lang="de-DE" altLang="de-DE"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unabhängig vom Tatvorwurf ärztliche Atteste über Körperverletzungen,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3. ärztliche Berichte zur Entnahme von Blutproben,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4. Gutachten über (die Auswertung eines Fahrtschreibers), die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Bestimmung der Blutgruppe oder des Blutalkoholgehalts einschließlich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seiner Rückrechnung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3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09600" y="2592217"/>
            <a:ext cx="8603087" cy="4154984"/>
          </a:xfrm>
          <a:prstGeom prst="rect">
            <a:avLst/>
          </a:prstGeom>
          <a:noFill/>
        </p:spPr>
        <p:txBody>
          <a:bodyPr wrap="square" rtlCol="0">
            <a:spAutoFit/>
          </a:bodyPr>
          <a:lstStyle/>
          <a:p>
            <a:r>
              <a:rPr lang="de-DE" sz="2400" dirty="0"/>
              <a:t>Aufgaben </a:t>
            </a:r>
            <a:r>
              <a:rPr lang="de-DE" sz="2400" dirty="0" err="1"/>
              <a:t>UdG</a:t>
            </a:r>
            <a:r>
              <a:rPr lang="de-DE" sz="2400" dirty="0"/>
              <a:t> (Rechtspfleger):</a:t>
            </a:r>
          </a:p>
          <a:p>
            <a:r>
              <a:rPr lang="de-DE" sz="2400" dirty="0"/>
              <a:t>Kostenfestsetzung:</a:t>
            </a:r>
          </a:p>
          <a:p>
            <a:r>
              <a:rPr lang="de-DE" sz="2400" dirty="0"/>
              <a:t>§ 55 RVG Festsetzung der aus der Staatskasse zu zahlenden Vergütungen und Vorschüsse:</a:t>
            </a:r>
          </a:p>
          <a:p>
            <a:r>
              <a:rPr lang="de-DE" sz="2400" dirty="0"/>
              <a:t>(1) 1Die aus der Staatskasse zu gewährende Vergütung und der Vorschuss hierauf werden auf Antrag des Rechtsanwalts von dem </a:t>
            </a:r>
            <a:r>
              <a:rPr lang="de-DE" sz="2400" b="1" dirty="0"/>
              <a:t>Urkundsbeamten der Geschäftsstelle </a:t>
            </a:r>
            <a:r>
              <a:rPr lang="de-DE" sz="2400" dirty="0"/>
              <a:t>des Gerichts des ersten Rechtszugs festgesetzt. 2Ist das Verfahren nicht gerichtlich anhängig geworden, erfolgt die Festsetzung durch den Urkundsbeamten der Geschäftsstelle des Gerichts, das den Verteidiger bestellt hat. </a:t>
            </a:r>
          </a:p>
        </p:txBody>
      </p:sp>
    </p:spTree>
    <p:extLst>
      <p:ext uri="{BB962C8B-B14F-4D97-AF65-F5344CB8AC3E}">
        <p14:creationId xmlns:p14="http://schemas.microsoft.com/office/powerpoint/2010/main" val="33401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AB47A-B51F-8A4E-0AA4-E10FCFCA2E7F}"/>
              </a:ext>
            </a:extLst>
          </p:cNvPr>
          <p:cNvSpPr>
            <a:spLocks noGrp="1"/>
          </p:cNvSpPr>
          <p:nvPr>
            <p:ph type="title"/>
          </p:nvPr>
        </p:nvSpPr>
        <p:spPr>
          <a:xfrm>
            <a:off x="502596" y="-115921"/>
            <a:ext cx="10972800" cy="1143000"/>
          </a:xfrm>
        </p:spPr>
        <p:txBody>
          <a:bodyPr/>
          <a:lstStyle/>
          <a:p>
            <a:r>
              <a:rPr lang="de-DE" dirty="0"/>
              <a:t>Beschränkte Akteneinsicht</a:t>
            </a:r>
          </a:p>
        </p:txBody>
      </p:sp>
      <p:sp>
        <p:nvSpPr>
          <p:cNvPr id="3" name="Inhaltsplatzhalter 2">
            <a:extLst>
              <a:ext uri="{FF2B5EF4-FFF2-40B4-BE49-F238E27FC236}">
                <a16:creationId xmlns:a16="http://schemas.microsoft.com/office/drawing/2014/main" id="{70097A85-D09D-CA9F-9300-3169F19C873C}"/>
              </a:ext>
            </a:extLst>
          </p:cNvPr>
          <p:cNvSpPr>
            <a:spLocks noGrp="1"/>
          </p:cNvSpPr>
          <p:nvPr>
            <p:ph idx="1"/>
          </p:nvPr>
        </p:nvSpPr>
        <p:spPr>
          <a:xfrm>
            <a:off x="502596" y="1027078"/>
            <a:ext cx="10972800" cy="5655823"/>
          </a:xfrm>
        </p:spPr>
        <p:txBody>
          <a:bodyPr>
            <a:normAutofit fontScale="25000" lnSpcReduction="20000"/>
          </a:bodyPr>
          <a:lstStyle/>
          <a:p>
            <a:pPr>
              <a:lnSpc>
                <a:spcPct val="107000"/>
              </a:lnSpc>
              <a:spcAft>
                <a:spcPts val="800"/>
              </a:spcAft>
            </a:pPr>
            <a:r>
              <a:rPr lang="de-DE" sz="6400" b="1" kern="100" dirty="0">
                <a:effectLst/>
                <a:latin typeface="Arial" panose="020B0604020202020204" pitchFamily="34" charset="0"/>
                <a:ea typeface="Calibri" panose="020F0502020204030204" pitchFamily="34" charset="0"/>
              </a:rPr>
              <a:t>Beschränkte Akteneinsicht:</a:t>
            </a:r>
          </a:p>
          <a:p>
            <a:pPr>
              <a:lnSpc>
                <a:spcPct val="107000"/>
              </a:lnSpc>
              <a:spcAft>
                <a:spcPts val="800"/>
              </a:spcAft>
            </a:pPr>
            <a:r>
              <a:rPr lang="de-DE" sz="6400" b="1" kern="100" dirty="0">
                <a:effectLst/>
                <a:latin typeface="Arial" panose="020B0604020202020204" pitchFamily="34" charset="0"/>
                <a:ea typeface="Calibri" panose="020F0502020204030204" pitchFamily="34" charset="0"/>
              </a:rPr>
              <a:t>Gesondert zu heften sind regelmäßig:</a:t>
            </a:r>
            <a:r>
              <a:rPr lang="de-DE" sz="6400" kern="100" dirty="0">
                <a:effectLst/>
                <a:latin typeface="Arial" panose="020B0604020202020204" pitchFamily="34" charset="0"/>
                <a:ea typeface="Calibri" panose="020F0502020204030204" pitchFamily="34" charset="0"/>
              </a:rPr>
              <a:t>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Registerauskünfte §§ 3 VIII (Sonderheft), 38 III </a:t>
            </a:r>
            <a:r>
              <a:rPr lang="de-DE" sz="6400" kern="100" dirty="0" err="1">
                <a:effectLst/>
                <a:latin typeface="Arial" panose="020B0604020202020204" pitchFamily="34" charset="0"/>
                <a:ea typeface="Calibri" panose="020F0502020204030204" pitchFamily="34" charset="0"/>
              </a:rPr>
              <a:t>AktO</a:t>
            </a:r>
            <a:r>
              <a:rPr lang="de-DE" sz="6400" kern="100" dirty="0">
                <a:effectLst/>
                <a:latin typeface="Arial" panose="020B0604020202020204" pitchFamily="34" charset="0"/>
                <a:ea typeface="Calibri" panose="020F0502020204030204" pitchFamily="34" charset="0"/>
              </a:rPr>
              <a:t>  und Nummer 186 RiStBV = BZR, FAER, Gewerberegister…</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medizinische und psychologische Gutachten</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Berichte der Gerichts- und Bewährungshilfe (Jugendgerichtshilfe?)</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Berichte anderer sozialer Dienste (Pflegedienst, Psychiatrischer Dienst der Gemeinde…)</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Niederschriften über: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 98a (Rasterfahndung)</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100a (Telekommunikationsüberwachung)</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110a (Verdeckte Ermittler)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163f StPO (Längerfristige Observationen)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personenbezogene Informationen aus Maßnahmen nach den §§ 100c (Akustische Wohnraumüberwachung) </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100f Abs. 1 (Akustische Überwachung außerhalb von Wohnraum) StPO</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Registerauskünfte (Werden die Akten an andere mit dem Strafverfahren nicht unmittelbar befasste Stellen versandt, so ist die Registerauskunft zurückzubehalten; wird ihnen Akteneinsicht gewährt, so ist sie aus den Akten herauszunehmen.)</a:t>
            </a:r>
          </a:p>
          <a:p>
            <a:pPr>
              <a:lnSpc>
                <a:spcPct val="107000"/>
              </a:lnSpc>
              <a:spcAft>
                <a:spcPts val="800"/>
              </a:spcAft>
            </a:pPr>
            <a:r>
              <a:rPr lang="de-DE" sz="6400" kern="100" dirty="0">
                <a:effectLst/>
                <a:latin typeface="Arial" panose="020B0604020202020204" pitchFamily="34" charset="0"/>
                <a:ea typeface="Calibri" panose="020F0502020204030204" pitchFamily="34" charset="0"/>
              </a:rPr>
              <a:t>Lichtbilder von Verletzten, die sie ganz oder teilweise unbekleidet zeigen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 </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 </a:t>
            </a:r>
          </a:p>
          <a:p>
            <a:endParaRPr lang="de-DE" sz="1200" dirty="0"/>
          </a:p>
        </p:txBody>
      </p:sp>
    </p:spTree>
    <p:extLst>
      <p:ext uri="{BB962C8B-B14F-4D97-AF65-F5344CB8AC3E}">
        <p14:creationId xmlns:p14="http://schemas.microsoft.com/office/powerpoint/2010/main" val="26936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FD6BB-F898-E259-B0F1-BFAEEB393584}"/>
              </a:ext>
            </a:extLst>
          </p:cNvPr>
          <p:cNvSpPr>
            <a:spLocks noGrp="1"/>
          </p:cNvSpPr>
          <p:nvPr>
            <p:ph type="title"/>
          </p:nvPr>
        </p:nvSpPr>
        <p:spPr/>
        <p:txBody>
          <a:bodyPr/>
          <a:lstStyle/>
          <a:p>
            <a:r>
              <a:rPr lang="de-DE" dirty="0"/>
              <a:t>Beschränkte Akteneinsicht</a:t>
            </a:r>
          </a:p>
        </p:txBody>
      </p:sp>
      <p:sp>
        <p:nvSpPr>
          <p:cNvPr id="3" name="Inhaltsplatzhalter 2">
            <a:extLst>
              <a:ext uri="{FF2B5EF4-FFF2-40B4-BE49-F238E27FC236}">
                <a16:creationId xmlns:a16="http://schemas.microsoft.com/office/drawing/2014/main" id="{F621E44B-FB22-05E4-09A1-24270D279D9E}"/>
              </a:ext>
            </a:extLst>
          </p:cNvPr>
          <p:cNvSpPr>
            <a:spLocks noGrp="1"/>
          </p:cNvSpPr>
          <p:nvPr>
            <p:ph idx="1"/>
          </p:nvPr>
        </p:nvSpPr>
        <p:spPr/>
        <p:txBody>
          <a:bodyPr>
            <a:normAutofit/>
          </a:bodyPr>
          <a:lstStyle/>
          <a:p>
            <a:r>
              <a:rPr lang="de-DE" sz="1600" b="1" kern="100" dirty="0">
                <a:effectLst/>
                <a:latin typeface="Arial" panose="020B0604020202020204" pitchFamily="34" charset="0"/>
                <a:ea typeface="Calibri" panose="020F0502020204030204" pitchFamily="34" charset="0"/>
              </a:rPr>
              <a:t>Gesondert zu heften sind regelmäßig:</a:t>
            </a:r>
            <a:r>
              <a:rPr lang="de-DE" sz="1600" kern="100" dirty="0">
                <a:effectLst/>
                <a:latin typeface="Arial" panose="020B0604020202020204" pitchFamily="34" charset="0"/>
                <a:ea typeface="Calibri" panose="020F0502020204030204" pitchFamily="34" charset="0"/>
              </a:rPr>
              <a:t> </a:t>
            </a:r>
          </a:p>
          <a:p>
            <a:r>
              <a:rPr lang="de-DE" sz="1600" dirty="0"/>
              <a:t>Konto- und Bankunterlagen</a:t>
            </a:r>
          </a:p>
        </p:txBody>
      </p:sp>
    </p:spTree>
    <p:extLst>
      <p:ext uri="{BB962C8B-B14F-4D97-AF65-F5344CB8AC3E}">
        <p14:creationId xmlns:p14="http://schemas.microsoft.com/office/powerpoint/2010/main" val="15066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C70F9-7724-9B10-CB0D-1F0A5AA83FE7}"/>
              </a:ext>
            </a:extLst>
          </p:cNvPr>
          <p:cNvSpPr>
            <a:spLocks noGrp="1"/>
          </p:cNvSpPr>
          <p:nvPr>
            <p:ph type="title"/>
          </p:nvPr>
        </p:nvSpPr>
        <p:spPr/>
        <p:txBody>
          <a:bodyPr/>
          <a:lstStyle/>
          <a:p>
            <a:r>
              <a:rPr lang="de-DE" dirty="0"/>
              <a:t>Unbeschränkte Akteneinsicht</a:t>
            </a:r>
          </a:p>
        </p:txBody>
      </p:sp>
      <p:sp>
        <p:nvSpPr>
          <p:cNvPr id="3" name="Inhaltsplatzhalter 2">
            <a:extLst>
              <a:ext uri="{FF2B5EF4-FFF2-40B4-BE49-F238E27FC236}">
                <a16:creationId xmlns:a16="http://schemas.microsoft.com/office/drawing/2014/main" id="{9BCC39DD-5812-0B7D-07F5-1D37FC05B539}"/>
              </a:ext>
            </a:extLst>
          </p:cNvPr>
          <p:cNvSpPr>
            <a:spLocks noGrp="1"/>
          </p:cNvSpPr>
          <p:nvPr>
            <p:ph idx="1"/>
          </p:nvPr>
        </p:nvSpPr>
        <p:spPr/>
        <p:txBody>
          <a:bodyPr>
            <a:normAutofit fontScale="92500" lnSpcReduction="10000"/>
          </a:bodyPr>
          <a:lstStyle/>
          <a:p>
            <a:pPr>
              <a:lnSpc>
                <a:spcPct val="107000"/>
              </a:lnSpc>
              <a:spcAft>
                <a:spcPts val="800"/>
              </a:spcAft>
            </a:pPr>
            <a:r>
              <a:rPr lang="de-DE" sz="1800" b="1" kern="100" dirty="0">
                <a:effectLst/>
                <a:latin typeface="Arial" panose="020B0604020202020204" pitchFamily="34" charset="0"/>
                <a:ea typeface="Calibri" panose="020F0502020204030204" pitchFamily="34" charset="0"/>
              </a:rPr>
              <a:t>In die Akten geheftet werden (§ 256 StPO):</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kern="100" dirty="0">
                <a:effectLst/>
                <a:latin typeface="Arial" panose="020B0604020202020204" pitchFamily="34" charset="0"/>
                <a:ea typeface="Calibri" panose="020F0502020204030204" pitchFamily="34" charset="0"/>
              </a:rPr>
              <a:t>ärztliche Atteste über Körperverletzungen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ärztliche Berichte zur Entnahme von Blutproben = Blutentnahmeprotokoll</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Gutachten über </a:t>
            </a:r>
            <a:r>
              <a:rPr lang="de-DE" sz="1800" kern="100" dirty="0">
                <a:solidFill>
                  <a:srgbClr val="141414"/>
                </a:solidFill>
                <a:effectLst/>
                <a:latin typeface="Arial" panose="020B0604020202020204" pitchFamily="34" charset="0"/>
                <a:ea typeface="Calibri" panose="020F0502020204030204" pitchFamily="34" charset="0"/>
              </a:rPr>
              <a:t>die Bestimmung der Blutgruppe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kern="100" dirty="0">
                <a:effectLst/>
                <a:latin typeface="Arial" panose="020B0604020202020204" pitchFamily="34" charset="0"/>
                <a:ea typeface="Calibri" panose="020F0502020204030204" pitchFamily="34" charset="0"/>
              </a:rPr>
              <a:t>Gutachten über </a:t>
            </a:r>
            <a:r>
              <a:rPr lang="de-DE" sz="1800" kern="100" dirty="0">
                <a:solidFill>
                  <a:srgbClr val="141414"/>
                </a:solidFill>
                <a:effectLst/>
                <a:latin typeface="Arial" panose="020B0604020202020204" pitchFamily="34" charset="0"/>
                <a:ea typeface="Calibri" panose="020F0502020204030204" pitchFamily="34" charset="0"/>
              </a:rPr>
              <a:t>die Bestimmung des Blutalkoholgehalts = Blutalkoholgutachten</a:t>
            </a:r>
          </a:p>
          <a:p>
            <a:pPr>
              <a:lnSpc>
                <a:spcPct val="107000"/>
              </a:lnSpc>
              <a:spcAft>
                <a:spcPts val="800"/>
              </a:spcAft>
            </a:pPr>
            <a:r>
              <a:rPr lang="de-DE" sz="1800" kern="100" dirty="0">
                <a:effectLst/>
                <a:latin typeface="Arial" panose="020B0604020202020204" pitchFamily="34" charset="0"/>
                <a:ea typeface="Calibri" panose="020F0502020204030204" pitchFamily="34" charset="0"/>
              </a:rPr>
              <a:t>(Fahrtenschreiberauswertungen; von 186 RiStBV nicht erfasst!)</a:t>
            </a:r>
          </a:p>
          <a:p>
            <a:pPr>
              <a:lnSpc>
                <a:spcPct val="107000"/>
              </a:lnSpc>
              <a:spcAft>
                <a:spcPts val="800"/>
              </a:spcAft>
            </a:pPr>
            <a:r>
              <a:rPr lang="de-DE" sz="1800" kern="100" dirty="0">
                <a:solidFill>
                  <a:srgbClr val="141414"/>
                </a:solidFill>
                <a:effectLst/>
                <a:latin typeface="Arial" panose="020B0604020202020204" pitchFamily="34" charset="0"/>
                <a:ea typeface="Calibri" panose="020F0502020204030204" pitchFamily="34" charset="0"/>
              </a:rPr>
              <a:t>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Von der Einsicht sind die Handakten der Staatsanwaltschaft und andere innerdienstliche Vorgänge auszuschließen!</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 </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r>
              <a:rPr lang="de-DE" sz="1800" b="1" kern="100" dirty="0">
                <a:effectLst/>
                <a:latin typeface="Arial" panose="020B0604020202020204" pitchFamily="34" charset="0"/>
                <a:ea typeface="Calibri" panose="020F0502020204030204" pitchFamily="34" charset="0"/>
              </a:rPr>
              <a:t>Gleiches gilt für Verschlusssachen Nr. 213 RiStBV = Staatsgeheimnisse</a:t>
            </a:r>
            <a:endParaRPr lang="de-DE" sz="1800" kern="100" dirty="0">
              <a:effectLst/>
              <a:latin typeface="Arial" panose="020B0604020202020204" pitchFamily="34" charset="0"/>
              <a:ea typeface="Calibri" panose="020F0502020204030204" pitchFamily="34" charset="0"/>
            </a:endParaRPr>
          </a:p>
          <a:p>
            <a:pPr>
              <a:lnSpc>
                <a:spcPct val="107000"/>
              </a:lnSpc>
              <a:spcAft>
                <a:spcPts val="800"/>
              </a:spcAft>
            </a:pPr>
            <a:endParaRPr lang="de-DE" sz="1800" kern="100" dirty="0">
              <a:effectLst/>
              <a:latin typeface="Arial" panose="020B0604020202020204" pitchFamily="34" charset="0"/>
              <a:ea typeface="Calibri" panose="020F0502020204030204" pitchFamily="34" charset="0"/>
            </a:endParaRPr>
          </a:p>
          <a:p>
            <a:endParaRPr lang="de-DE" sz="1600" dirty="0"/>
          </a:p>
        </p:txBody>
      </p:sp>
    </p:spTree>
    <p:extLst>
      <p:ext uri="{BB962C8B-B14F-4D97-AF65-F5344CB8AC3E}">
        <p14:creationId xmlns:p14="http://schemas.microsoft.com/office/powerpoint/2010/main" val="19087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C7DB7-C741-9AA1-441A-893996F86373}"/>
              </a:ext>
            </a:extLst>
          </p:cNvPr>
          <p:cNvSpPr>
            <a:spLocks noGrp="1"/>
          </p:cNvSpPr>
          <p:nvPr>
            <p:ph type="title"/>
          </p:nvPr>
        </p:nvSpPr>
        <p:spPr/>
        <p:txBody>
          <a:bodyPr/>
          <a:lstStyle/>
          <a:p>
            <a:r>
              <a:rPr lang="de-DE" dirty="0"/>
              <a:t>Übung zur Akteneinsicht</a:t>
            </a:r>
          </a:p>
        </p:txBody>
      </p:sp>
      <p:sp>
        <p:nvSpPr>
          <p:cNvPr id="3" name="Inhaltsplatzhalter 2">
            <a:extLst>
              <a:ext uri="{FF2B5EF4-FFF2-40B4-BE49-F238E27FC236}">
                <a16:creationId xmlns:a16="http://schemas.microsoft.com/office/drawing/2014/main" id="{0976B240-D9CE-CF57-FC0A-C50D8CB02770}"/>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144783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5684" y="595423"/>
            <a:ext cx="10972800" cy="6262577"/>
          </a:xfrm>
        </p:spPr>
        <p:txBody>
          <a:bodyPr>
            <a:normAutofit fontScale="92500" lnSpcReduction="10000"/>
          </a:bodyPr>
          <a:lstStyle/>
          <a:p>
            <a:r>
              <a:rPr lang="de-DE" sz="2800" b="1" dirty="0"/>
              <a:t>Trennbare Verwahrung oder abheften und foliieren?</a:t>
            </a:r>
          </a:p>
          <a:p>
            <a:r>
              <a:rPr lang="de-DE" sz="2000" dirty="0"/>
              <a:t>Akustische Überwachung außerhalb von Wohnraum</a:t>
            </a:r>
          </a:p>
          <a:p>
            <a:r>
              <a:rPr lang="de-DE" sz="2000" dirty="0"/>
              <a:t>Erziehungsregister</a:t>
            </a:r>
          </a:p>
          <a:p>
            <a:r>
              <a:rPr lang="de-DE" sz="2000" dirty="0"/>
              <a:t>Fahrtenschreiberauswertungen</a:t>
            </a:r>
          </a:p>
          <a:p>
            <a:r>
              <a:rPr lang="de-DE" sz="2000" dirty="0"/>
              <a:t>Verdeckte Ermittler</a:t>
            </a:r>
          </a:p>
          <a:p>
            <a:r>
              <a:rPr lang="de-DE" sz="2000" dirty="0"/>
              <a:t>Mitteilungen mit Rückschlüssen auf andere Straf- und Bußgeldverfahren</a:t>
            </a:r>
          </a:p>
          <a:p>
            <a:r>
              <a:rPr lang="de-DE" sz="2000" dirty="0"/>
              <a:t>Psychologische Gutachten</a:t>
            </a:r>
          </a:p>
          <a:p>
            <a:r>
              <a:rPr lang="de-DE" sz="2000" dirty="0"/>
              <a:t>Gerichtshilfeberichte</a:t>
            </a:r>
          </a:p>
          <a:p>
            <a:r>
              <a:rPr lang="de-DE" sz="2000" dirty="0"/>
              <a:t>Blutalkoholgutachten</a:t>
            </a:r>
          </a:p>
          <a:p>
            <a:r>
              <a:rPr lang="de-DE" sz="2000" dirty="0"/>
              <a:t>Jugendgerichtshilfeberichte</a:t>
            </a:r>
          </a:p>
          <a:p>
            <a:r>
              <a:rPr lang="de-DE" sz="2000" dirty="0"/>
              <a:t>Ärztliche Atteste über Körperverletzungen</a:t>
            </a:r>
          </a:p>
          <a:p>
            <a:r>
              <a:rPr lang="de-DE" sz="2000" dirty="0"/>
              <a:t>Berichte sozialer Dienste</a:t>
            </a:r>
          </a:p>
          <a:p>
            <a:r>
              <a:rPr lang="de-DE" sz="2000" dirty="0"/>
              <a:t>Blutgruppenbestimmungen</a:t>
            </a:r>
          </a:p>
          <a:p>
            <a:r>
              <a:rPr lang="de-DE" sz="2000" dirty="0"/>
              <a:t>Telekommunikationsüberwachung</a:t>
            </a:r>
          </a:p>
          <a:p>
            <a:r>
              <a:rPr lang="de-DE" sz="2000" dirty="0"/>
              <a:t>Längere Observationen</a:t>
            </a:r>
          </a:p>
          <a:p>
            <a:r>
              <a:rPr lang="de-DE" sz="2000" dirty="0"/>
              <a:t>Bewährungshilfeberichte</a:t>
            </a:r>
          </a:p>
          <a:p>
            <a:r>
              <a:rPr lang="de-DE" sz="2000" dirty="0"/>
              <a:t>Blutentnahmeprotokolle</a:t>
            </a:r>
          </a:p>
          <a:p>
            <a:r>
              <a:rPr lang="de-DE" sz="2000" dirty="0"/>
              <a:t>Gewerbezentralregister</a:t>
            </a:r>
          </a:p>
          <a:p>
            <a:r>
              <a:rPr lang="de-DE" sz="2000" dirty="0"/>
              <a:t>Konto- und Bankunterlagen</a:t>
            </a:r>
          </a:p>
          <a:p>
            <a:endParaRPr lang="de-DE" sz="2000" dirty="0"/>
          </a:p>
          <a:p>
            <a:pPr marL="0" indent="0">
              <a:buNone/>
            </a:pPr>
            <a:endParaRPr lang="de-DE" sz="2000" b="1" dirty="0"/>
          </a:p>
          <a:p>
            <a:endParaRPr lang="de-DE" sz="2800" b="1" dirty="0"/>
          </a:p>
          <a:p>
            <a:endParaRPr lang="de-DE" sz="2000" b="1" dirty="0"/>
          </a:p>
          <a:p>
            <a:endParaRPr lang="de-DE" sz="2800" dirty="0"/>
          </a:p>
        </p:txBody>
      </p:sp>
    </p:spTree>
    <p:extLst>
      <p:ext uri="{BB962C8B-B14F-4D97-AF65-F5344CB8AC3E}">
        <p14:creationId xmlns:p14="http://schemas.microsoft.com/office/powerpoint/2010/main" val="41734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6A4FA27D-AA96-C3AA-CEDB-5F3D617F3C70}"/>
              </a:ext>
            </a:extLst>
          </p:cNvPr>
          <p:cNvSpPr txBox="1">
            <a:spLocks/>
          </p:cNvSpPr>
          <p:nvPr/>
        </p:nvSpPr>
        <p:spPr>
          <a:xfrm>
            <a:off x="0" y="3375837"/>
            <a:ext cx="10972800" cy="626257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endParaRPr lang="de-DE" sz="2800" dirty="0"/>
          </a:p>
        </p:txBody>
      </p:sp>
      <p:sp>
        <p:nvSpPr>
          <p:cNvPr id="6" name="Inhaltsplatzhalter 2">
            <a:extLst>
              <a:ext uri="{FF2B5EF4-FFF2-40B4-BE49-F238E27FC236}">
                <a16:creationId xmlns:a16="http://schemas.microsoft.com/office/drawing/2014/main" id="{B397C802-2A90-EE3E-CBE7-BB5632CE97B2}"/>
              </a:ext>
            </a:extLst>
          </p:cNvPr>
          <p:cNvSpPr>
            <a:spLocks noGrp="1"/>
          </p:cNvSpPr>
          <p:nvPr>
            <p:ph idx="1"/>
          </p:nvPr>
        </p:nvSpPr>
        <p:spPr>
          <a:xfrm>
            <a:off x="727075" y="839788"/>
            <a:ext cx="10972800" cy="5911886"/>
          </a:xfrm>
        </p:spPr>
        <p:txBody>
          <a:bodyPr>
            <a:normAutofit/>
          </a:bodyPr>
          <a:lstStyle/>
          <a:p>
            <a:r>
              <a:rPr lang="de-DE" sz="2800" dirty="0"/>
              <a:t>Beweisstücke=Überführungsstücke=Asservate</a:t>
            </a:r>
          </a:p>
          <a:p>
            <a:endParaRPr lang="de-DE" sz="2800" dirty="0"/>
          </a:p>
          <a:p>
            <a:r>
              <a:rPr lang="de-DE" sz="2000" dirty="0"/>
              <a:t>Was versteht man unter Überführungsstück?</a:t>
            </a:r>
          </a:p>
          <a:p>
            <a:endParaRPr lang="de-DE" sz="2000" dirty="0"/>
          </a:p>
          <a:p>
            <a:r>
              <a:rPr lang="de-DE" sz="2000" dirty="0"/>
              <a:t>Das Überführungsstück ist ein Beweismittel, welches von der Polizei an die </a:t>
            </a:r>
            <a:r>
              <a:rPr lang="de-DE" sz="2000" dirty="0" err="1"/>
              <a:t>StA</a:t>
            </a:r>
            <a:r>
              <a:rPr lang="de-DE" sz="2000" dirty="0"/>
              <a:t> übersandt (überführt) wird.</a:t>
            </a:r>
          </a:p>
          <a:p>
            <a:endParaRPr lang="de-DE" sz="2000" b="1" dirty="0"/>
          </a:p>
          <a:p>
            <a:endParaRPr lang="de-DE" sz="2800" b="1" dirty="0"/>
          </a:p>
          <a:p>
            <a:endParaRPr lang="de-DE" sz="2000" b="1" dirty="0"/>
          </a:p>
          <a:p>
            <a:endParaRPr lang="de-DE" sz="2800" dirty="0"/>
          </a:p>
        </p:txBody>
      </p:sp>
    </p:spTree>
    <p:extLst>
      <p:ext uri="{BB962C8B-B14F-4D97-AF65-F5344CB8AC3E}">
        <p14:creationId xmlns:p14="http://schemas.microsoft.com/office/powerpoint/2010/main" val="27368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746975" y="2202287"/>
            <a:ext cx="10937025" cy="5201424"/>
          </a:xfrm>
          <a:prstGeom prst="rect">
            <a:avLst/>
          </a:prstGeom>
          <a:noFill/>
        </p:spPr>
        <p:txBody>
          <a:bodyPr wrap="square" rtlCol="0">
            <a:spAutoFit/>
          </a:bodyPr>
          <a:lstStyle/>
          <a:p>
            <a:r>
              <a:rPr lang="de-DE" sz="2000" b="1" dirty="0"/>
              <a:t>Beweismittel: </a:t>
            </a:r>
            <a:r>
              <a:rPr lang="de-DE" sz="2000" dirty="0"/>
              <a:t>Augenschein §§ 86 bis 95 StPO</a:t>
            </a:r>
          </a:p>
          <a:p>
            <a:endParaRPr lang="de-DE" sz="2000" dirty="0"/>
          </a:p>
          <a:p>
            <a:r>
              <a:rPr lang="de-DE" sz="2000" dirty="0"/>
              <a:t>Augenschein ist jede Wahrnehmung durch Sehen, Hören, Fühlen, Riechen oder Schmecken.</a:t>
            </a:r>
          </a:p>
          <a:p>
            <a:r>
              <a:rPr lang="de-DE" sz="2000" dirty="0"/>
              <a:t>Sachen und Personen können in Augenschein genommen werden. </a:t>
            </a:r>
          </a:p>
          <a:p>
            <a:endParaRPr lang="de-DE" sz="2000" dirty="0"/>
          </a:p>
          <a:p>
            <a:r>
              <a:rPr lang="de-DE" sz="2000" dirty="0"/>
              <a:t>Augenschein ist in allen Verfahrensstadien möglich.</a:t>
            </a:r>
          </a:p>
          <a:p>
            <a:r>
              <a:rPr lang="de-DE" sz="2000" dirty="0"/>
              <a:t>Bei </a:t>
            </a:r>
            <a:r>
              <a:rPr lang="de-DE" sz="2000" dirty="0" err="1"/>
              <a:t>Augenscheinsbeweis</a:t>
            </a:r>
            <a:r>
              <a:rPr lang="de-DE" sz="2000" dirty="0"/>
              <a:t> außerhalb der Hauptverhandlung sind dessen Ergebnisse zu protokollieren § 86 StPO.</a:t>
            </a:r>
          </a:p>
          <a:p>
            <a:r>
              <a:rPr lang="de-DE" sz="2000" dirty="0"/>
              <a:t>In der Hauptverhandlung genügt die Angabe der Tatsache des Augenscheins § 273 I StPO.</a:t>
            </a:r>
          </a:p>
          <a:p>
            <a:endParaRPr lang="de-DE" sz="2000" dirty="0"/>
          </a:p>
          <a:p>
            <a:r>
              <a:rPr lang="de-DE" sz="2000" dirty="0"/>
              <a:t>Protokolle über richterlichen </a:t>
            </a:r>
            <a:r>
              <a:rPr lang="de-DE" sz="2000" dirty="0" err="1"/>
              <a:t>Augenscheinsbeweis</a:t>
            </a:r>
            <a:r>
              <a:rPr lang="de-DE" sz="2000" dirty="0"/>
              <a:t> dürfen in der Hauptverhandlung verlesen werden § 249 I 2 StPO.</a:t>
            </a:r>
          </a:p>
          <a:p>
            <a:r>
              <a:rPr lang="de-DE" sz="2000" dirty="0"/>
              <a:t>Eine besondere Form der Augenscheins ist die Leichenschau § 87 ff. StPO.</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7297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Ermittlungsverfahren</a:t>
            </a:r>
          </a:p>
        </p:txBody>
      </p:sp>
      <p:sp>
        <p:nvSpPr>
          <p:cNvPr id="3" name="Textfeld 2"/>
          <p:cNvSpPr txBox="1"/>
          <p:nvPr/>
        </p:nvSpPr>
        <p:spPr>
          <a:xfrm>
            <a:off x="838200" y="1996225"/>
            <a:ext cx="10515600" cy="5724644"/>
          </a:xfrm>
          <a:prstGeom prst="rect">
            <a:avLst/>
          </a:prstGeom>
          <a:noFill/>
        </p:spPr>
        <p:txBody>
          <a:bodyPr wrap="square" rtlCol="0">
            <a:spAutoFit/>
          </a:bodyPr>
          <a:lstStyle/>
          <a:p>
            <a:r>
              <a:rPr lang="de-DE" sz="2400" b="1" dirty="0"/>
              <a:t>Abschluss des Ermittlungsverfahrens</a:t>
            </a:r>
          </a:p>
          <a:p>
            <a:endParaRPr lang="de-DE" sz="2400" b="1" dirty="0"/>
          </a:p>
          <a:p>
            <a:r>
              <a:rPr lang="de-DE" sz="2400" dirty="0"/>
              <a:t>Erwägt die </a:t>
            </a:r>
            <a:r>
              <a:rPr lang="de-DE" sz="2400" b="1" dirty="0"/>
              <a:t> </a:t>
            </a:r>
            <a:r>
              <a:rPr lang="de-DE" sz="2400" dirty="0"/>
              <a:t>Staatsanwaltschaft, die öffentliche Klage zu erheben, so vermerkt sie den Abschluss  der Ermittlungen in den Akten § 169 a StPO (Nr. 109 RiStBV)</a:t>
            </a:r>
          </a:p>
          <a:p>
            <a:endParaRPr lang="de-DE" sz="2400" dirty="0"/>
          </a:p>
          <a:p>
            <a:r>
              <a:rPr lang="de-DE" sz="2400" dirty="0"/>
              <a:t>Warum?</a:t>
            </a:r>
          </a:p>
          <a:p>
            <a:endParaRPr lang="de-DE" sz="2400" dirty="0"/>
          </a:p>
          <a:p>
            <a:r>
              <a:rPr lang="de-DE" sz="2400" dirty="0"/>
              <a:t>Ab diesem Zeitpunkt uneingeschränkte Akteneinsicht der Verteidigung § 147 II StPO</a:t>
            </a:r>
          </a:p>
          <a:p>
            <a:r>
              <a:rPr lang="de-DE" sz="2400" dirty="0"/>
              <a:t>Auf Antrag der Staatsanwaltschaft ist ein Pflichtverteidiger zu bestellen 	  § 142 II StPO</a:t>
            </a:r>
          </a:p>
          <a:p>
            <a:endParaRPr lang="de-DE" sz="2400" dirty="0"/>
          </a:p>
          <a:p>
            <a:endParaRPr lang="de-DE" dirty="0"/>
          </a:p>
          <a:p>
            <a:endParaRPr lang="de-DE" b="1" dirty="0"/>
          </a:p>
          <a:p>
            <a:endParaRPr lang="de-DE" b="1" dirty="0"/>
          </a:p>
        </p:txBody>
      </p:sp>
    </p:spTree>
    <p:extLst>
      <p:ext uri="{BB962C8B-B14F-4D97-AF65-F5344CB8AC3E}">
        <p14:creationId xmlns:p14="http://schemas.microsoft.com/office/powerpoint/2010/main" val="10490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4245" y="-455126"/>
            <a:ext cx="11074400" cy="1143000"/>
          </a:xfrm>
        </p:spPr>
        <p:txBody>
          <a:bodyPr/>
          <a:lstStyle/>
          <a:p>
            <a:r>
              <a:rPr lang="de-DE" dirty="0"/>
              <a:t>Ermittlungsverfahren</a:t>
            </a:r>
          </a:p>
        </p:txBody>
      </p:sp>
      <p:sp>
        <p:nvSpPr>
          <p:cNvPr id="3" name="Textfeld 2"/>
          <p:cNvSpPr txBox="1"/>
          <p:nvPr/>
        </p:nvSpPr>
        <p:spPr>
          <a:xfrm>
            <a:off x="724245" y="824248"/>
            <a:ext cx="10444767" cy="6186309"/>
          </a:xfrm>
          <a:prstGeom prst="rect">
            <a:avLst/>
          </a:prstGeom>
          <a:noFill/>
        </p:spPr>
        <p:txBody>
          <a:bodyPr wrap="square" rtlCol="0">
            <a:spAutoFit/>
          </a:bodyPr>
          <a:lstStyle/>
          <a:p>
            <a:r>
              <a:rPr lang="de-DE" b="1" dirty="0"/>
              <a:t>Anklageerhebung</a:t>
            </a:r>
          </a:p>
          <a:p>
            <a:r>
              <a:rPr lang="de-DE" dirty="0"/>
              <a:t>Bieten die Ermittlungen genügend Anlass zur Erhebung der öffentlichen Klage, so erhebt die Staatsanwaltschaft sie durch Einreichung einer Anklageschrift bei dem zuständigen Gericht § 170 I StPO</a:t>
            </a:r>
          </a:p>
          <a:p>
            <a:endParaRPr lang="de-DE" b="1" dirty="0"/>
          </a:p>
          <a:p>
            <a:r>
              <a:rPr lang="de-DE" b="1" dirty="0"/>
              <a:t>Anklagegrundsatz</a:t>
            </a:r>
          </a:p>
          <a:p>
            <a:r>
              <a:rPr lang="de-DE" dirty="0"/>
              <a:t>Die Eröffnung einer gerichtlichen Untersuchung ist durch die Erhebung einer Klage bedingt § 151 StPO</a:t>
            </a:r>
          </a:p>
          <a:p>
            <a:endParaRPr lang="de-DE" dirty="0"/>
          </a:p>
          <a:p>
            <a:r>
              <a:rPr lang="de-DE" b="1" dirty="0"/>
              <a:t>Anklagebehörde</a:t>
            </a:r>
          </a:p>
          <a:p>
            <a:r>
              <a:rPr lang="de-DE" dirty="0"/>
              <a:t>Zur Erhebung der öffentlichen Klage ist die Staatsanwaltschaft berufen § 152 I StPO</a:t>
            </a:r>
          </a:p>
          <a:p>
            <a:endParaRPr lang="de-DE" dirty="0"/>
          </a:p>
          <a:p>
            <a:r>
              <a:rPr lang="de-DE" b="1" dirty="0"/>
              <a:t>Legalitätsgrundsatz (Gesetzmäßigkeit)</a:t>
            </a:r>
          </a:p>
          <a:p>
            <a:r>
              <a:rPr lang="de-DE" dirty="0"/>
              <a:t>Sie ist verpflichtet, soweit nicht gesetzlich ein anderes bestimmt ist, wegen aller verfolgbaren Straftaten einzuschreiten, sofern zureichende tatsächliche Anhaltspunkte  vorliegen § 152 II StPO </a:t>
            </a:r>
          </a:p>
          <a:p>
            <a:endParaRPr lang="de-DE" dirty="0"/>
          </a:p>
          <a:p>
            <a:r>
              <a:rPr lang="de-DE" b="1" dirty="0"/>
              <a:t>Offizialprinzip</a:t>
            </a:r>
          </a:p>
          <a:p>
            <a:r>
              <a:rPr lang="de-DE" dirty="0"/>
              <a:t>Staatsanwaltschaft hat Anklagemonopol § 152 I StPO</a:t>
            </a:r>
          </a:p>
          <a:p>
            <a:r>
              <a:rPr lang="de-DE" dirty="0"/>
              <a:t>Ausnahme:</a:t>
            </a:r>
          </a:p>
          <a:p>
            <a:r>
              <a:rPr lang="de-DE" dirty="0"/>
              <a:t>Privatklage! § 374 I StPO</a:t>
            </a:r>
          </a:p>
          <a:p>
            <a:endParaRPr lang="de-DE" dirty="0"/>
          </a:p>
          <a:p>
            <a:endParaRPr lang="de-DE" dirty="0"/>
          </a:p>
        </p:txBody>
      </p:sp>
    </p:spTree>
    <p:extLst>
      <p:ext uri="{BB962C8B-B14F-4D97-AF65-F5344CB8AC3E}">
        <p14:creationId xmlns:p14="http://schemas.microsoft.com/office/powerpoint/2010/main" val="8464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800" y="0"/>
            <a:ext cx="11074400" cy="1143000"/>
          </a:xfrm>
        </p:spPr>
        <p:txBody>
          <a:bodyPr/>
          <a:lstStyle/>
          <a:p>
            <a:r>
              <a:rPr lang="de-DE" dirty="0"/>
              <a:t>Ermittlungsverfahren</a:t>
            </a:r>
          </a:p>
        </p:txBody>
      </p:sp>
      <p:sp>
        <p:nvSpPr>
          <p:cNvPr id="4" name="Textfeld 3"/>
          <p:cNvSpPr txBox="1"/>
          <p:nvPr/>
        </p:nvSpPr>
        <p:spPr>
          <a:xfrm>
            <a:off x="838200" y="1468191"/>
            <a:ext cx="10515600" cy="5570756"/>
          </a:xfrm>
          <a:prstGeom prst="rect">
            <a:avLst/>
          </a:prstGeom>
          <a:noFill/>
        </p:spPr>
        <p:txBody>
          <a:bodyPr wrap="square" rtlCol="0">
            <a:spAutoFit/>
          </a:bodyPr>
          <a:lstStyle/>
          <a:p>
            <a:r>
              <a:rPr lang="de-DE" sz="2000" b="1" dirty="0"/>
              <a:t>Örtliche und sachliche Zuständigkeit des Gerichts</a:t>
            </a:r>
          </a:p>
          <a:p>
            <a:endParaRPr lang="de-DE" sz="2000" b="1" dirty="0"/>
          </a:p>
          <a:p>
            <a:r>
              <a:rPr lang="de-DE" sz="2000" dirty="0"/>
              <a:t>Örtliche Zuständigkeit in Strafsachen</a:t>
            </a:r>
          </a:p>
          <a:p>
            <a:r>
              <a:rPr lang="de-DE" sz="2000" dirty="0"/>
              <a:t>Tatort § 7 StPO</a:t>
            </a:r>
          </a:p>
          <a:p>
            <a:r>
              <a:rPr lang="de-DE" sz="2000" dirty="0"/>
              <a:t>Wohnort oder Aufenthaltsort § 8 StPO</a:t>
            </a:r>
          </a:p>
          <a:p>
            <a:r>
              <a:rPr lang="de-DE" sz="2000" dirty="0"/>
              <a:t>Ergreifungsort § 9 StPO</a:t>
            </a:r>
          </a:p>
          <a:p>
            <a:r>
              <a:rPr lang="de-DE" sz="2000" dirty="0"/>
              <a:t>Mehrere Gerichtsstände § 12 StPO</a:t>
            </a:r>
          </a:p>
          <a:p>
            <a:r>
              <a:rPr lang="de-DE" sz="2000" dirty="0"/>
              <a:t>Gerichtsstand des Zusammenhangs § 13 StPO</a:t>
            </a:r>
          </a:p>
          <a:p>
            <a:endParaRPr lang="de-DE" sz="2000" dirty="0"/>
          </a:p>
          <a:p>
            <a:r>
              <a:rPr lang="de-DE" sz="2000" b="1" dirty="0"/>
              <a:t>Sachliche Zuständigkeit in Strafsachen</a:t>
            </a:r>
          </a:p>
          <a:p>
            <a:endParaRPr lang="de-DE" sz="2000" b="1" dirty="0"/>
          </a:p>
          <a:p>
            <a:r>
              <a:rPr lang="de-DE" sz="2000" dirty="0"/>
              <a:t>Strafrichter §§ 22, 24, 25 GVG</a:t>
            </a:r>
          </a:p>
          <a:p>
            <a:r>
              <a:rPr lang="de-DE" sz="2000" dirty="0"/>
              <a:t>Jugendrichter §§ 39 JGG</a:t>
            </a:r>
          </a:p>
          <a:p>
            <a:r>
              <a:rPr lang="de-DE" sz="2000" dirty="0"/>
              <a:t>Schöffengericht § 28 GVG</a:t>
            </a:r>
          </a:p>
          <a:p>
            <a:r>
              <a:rPr lang="de-DE" sz="2000" dirty="0"/>
              <a:t>Strafkammer §§ 73, 74, 74 b, 76, 77 GVG</a:t>
            </a:r>
          </a:p>
          <a:p>
            <a:endParaRPr lang="de-DE" sz="2000" b="1" dirty="0"/>
          </a:p>
          <a:p>
            <a:endParaRPr lang="de-DE" dirty="0"/>
          </a:p>
          <a:p>
            <a:endParaRPr lang="de-DE" b="1" dirty="0"/>
          </a:p>
        </p:txBody>
      </p:sp>
    </p:spTree>
    <p:extLst>
      <p:ext uri="{BB962C8B-B14F-4D97-AF65-F5344CB8AC3E}">
        <p14:creationId xmlns:p14="http://schemas.microsoft.com/office/powerpoint/2010/main" val="18791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2677656"/>
          </a:xfrm>
          <a:prstGeom prst="rect">
            <a:avLst/>
          </a:prstGeom>
          <a:noFill/>
        </p:spPr>
        <p:txBody>
          <a:bodyPr wrap="square" rtlCol="0">
            <a:spAutoFit/>
          </a:bodyPr>
          <a:lstStyle/>
          <a:p>
            <a:r>
              <a:rPr lang="de-DE" sz="2400" dirty="0"/>
              <a:t>§ 22 Gerichtliche Geschäfte in Straf- und Bußgeldverfahren</a:t>
            </a:r>
          </a:p>
          <a:p>
            <a:r>
              <a:rPr lang="de-DE" sz="2400" dirty="0"/>
              <a:t>Von den gerichtlichen Geschäften in Straf- und Bußgeldverfahren wird dem Rechtspfleger die Entscheidung über Feststellungsanträge nach § </a:t>
            </a:r>
            <a:r>
              <a:rPr lang="de-DE" sz="2400" dirty="0">
                <a:hlinkClick r:id="rId2"/>
              </a:rPr>
              <a:t>RVG § 52</a:t>
            </a:r>
            <a:r>
              <a:rPr lang="de-DE" sz="2400" dirty="0"/>
              <a:t> Absatz </a:t>
            </a:r>
            <a:r>
              <a:rPr lang="de-DE" sz="2400" dirty="0">
                <a:hlinkClick r:id="rId3"/>
              </a:rPr>
              <a:t>RVG § 52 Absatz 2</a:t>
            </a:r>
            <a:r>
              <a:rPr lang="de-DE" sz="2400" dirty="0"/>
              <a:t> und § </a:t>
            </a:r>
            <a:r>
              <a:rPr lang="de-DE" sz="2400" dirty="0">
                <a:hlinkClick r:id="rId4"/>
              </a:rPr>
              <a:t>RVG § 53</a:t>
            </a:r>
            <a:r>
              <a:rPr lang="de-DE" sz="2400" dirty="0"/>
              <a:t> Absatz </a:t>
            </a:r>
            <a:r>
              <a:rPr lang="de-DE" sz="2400" dirty="0">
                <a:hlinkClick r:id="rId5"/>
              </a:rPr>
              <a:t>RVG § 53 Absatz 3</a:t>
            </a:r>
            <a:r>
              <a:rPr lang="de-DE" sz="2400" dirty="0"/>
              <a:t> des Rechtsanwaltsvergütungsgesetzes übertragen. </a:t>
            </a:r>
          </a:p>
          <a:p>
            <a:endParaRPr lang="de-DE" sz="2400" dirty="0"/>
          </a:p>
        </p:txBody>
      </p:sp>
    </p:spTree>
    <p:extLst>
      <p:ext uri="{BB962C8B-B14F-4D97-AF65-F5344CB8AC3E}">
        <p14:creationId xmlns:p14="http://schemas.microsoft.com/office/powerpoint/2010/main" val="24279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656" y="173410"/>
            <a:ext cx="11074400" cy="1143000"/>
          </a:xfrm>
        </p:spPr>
        <p:txBody>
          <a:bodyPr/>
          <a:lstStyle/>
          <a:p>
            <a:r>
              <a:rPr lang="de-DE" dirty="0"/>
              <a:t>Ermittlungsverfahren</a:t>
            </a:r>
          </a:p>
        </p:txBody>
      </p:sp>
      <p:sp>
        <p:nvSpPr>
          <p:cNvPr id="3" name="Textfeld 2"/>
          <p:cNvSpPr txBox="1"/>
          <p:nvPr/>
        </p:nvSpPr>
        <p:spPr>
          <a:xfrm>
            <a:off x="838200" y="1690688"/>
            <a:ext cx="10599313" cy="5724644"/>
          </a:xfrm>
          <a:prstGeom prst="rect">
            <a:avLst/>
          </a:prstGeom>
          <a:noFill/>
        </p:spPr>
        <p:txBody>
          <a:bodyPr wrap="square" rtlCol="0">
            <a:spAutoFit/>
          </a:bodyPr>
          <a:lstStyle/>
          <a:p>
            <a:r>
              <a:rPr lang="de-DE" sz="2400" b="1" dirty="0"/>
              <a:t>Einstellung des Verfahrens </a:t>
            </a:r>
          </a:p>
          <a:p>
            <a:endParaRPr lang="de-DE" sz="2400" b="1" dirty="0"/>
          </a:p>
          <a:p>
            <a:r>
              <a:rPr lang="de-DE" sz="2400" dirty="0"/>
              <a:t>Bieten die Ermittlungen keinen genügenden Anlass zur Erhebung der öffentlichen Klage, dann stellt die Staatsanwaltschaft das Verfahren ein § 170 II StPO</a:t>
            </a:r>
          </a:p>
          <a:p>
            <a:endParaRPr lang="de-DE" sz="2400" dirty="0"/>
          </a:p>
          <a:p>
            <a:r>
              <a:rPr lang="de-DE" sz="2400" b="1" dirty="0"/>
              <a:t>Darstellung der wichtigsten Einstellungsgründe</a:t>
            </a:r>
          </a:p>
          <a:p>
            <a:r>
              <a:rPr lang="de-DE" sz="2400" dirty="0"/>
              <a:t>Kein hinreichender Tatverdacht § 170 II StPO</a:t>
            </a:r>
          </a:p>
          <a:p>
            <a:r>
              <a:rPr lang="de-DE" sz="2400" dirty="0"/>
              <a:t>Geringfügigkeit § 153 StPO</a:t>
            </a:r>
          </a:p>
          <a:p>
            <a:r>
              <a:rPr lang="de-DE" sz="2400" dirty="0"/>
              <a:t>Einstellung nach Auflagen und Weisungen § 153 a StPO</a:t>
            </a:r>
          </a:p>
          <a:p>
            <a:r>
              <a:rPr lang="de-DE" sz="2400" dirty="0"/>
              <a:t>Unwesentliche Nebenstraftat § 154 StPO</a:t>
            </a:r>
          </a:p>
          <a:p>
            <a:r>
              <a:rPr lang="de-DE" sz="2400" dirty="0"/>
              <a:t>Verfolgungsbeschränkung § 154 a StPO</a:t>
            </a:r>
          </a:p>
          <a:p>
            <a:r>
              <a:rPr lang="de-DE" sz="2400" dirty="0"/>
              <a:t>Verfahrenseinstellung mit Privatklageverweisung § 374 StPO</a:t>
            </a:r>
          </a:p>
          <a:p>
            <a:endParaRPr lang="de-DE" b="1" dirty="0"/>
          </a:p>
          <a:p>
            <a:endParaRPr lang="de-DE" b="1" dirty="0"/>
          </a:p>
          <a:p>
            <a:endParaRPr lang="de-DE" b="1" dirty="0"/>
          </a:p>
        </p:txBody>
      </p:sp>
    </p:spTree>
    <p:extLst>
      <p:ext uri="{BB962C8B-B14F-4D97-AF65-F5344CB8AC3E}">
        <p14:creationId xmlns:p14="http://schemas.microsoft.com/office/powerpoint/2010/main" val="202923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415" y="91767"/>
            <a:ext cx="11074400" cy="1143000"/>
          </a:xfrm>
        </p:spPr>
        <p:txBody>
          <a:bodyPr/>
          <a:lstStyle/>
          <a:p>
            <a:r>
              <a:rPr lang="de-DE" dirty="0"/>
              <a:t>Ermittlungsverfahren</a:t>
            </a:r>
          </a:p>
        </p:txBody>
      </p:sp>
      <p:sp>
        <p:nvSpPr>
          <p:cNvPr id="3" name="Textfeld 2"/>
          <p:cNvSpPr txBox="1"/>
          <p:nvPr/>
        </p:nvSpPr>
        <p:spPr>
          <a:xfrm>
            <a:off x="1017431" y="1690688"/>
            <a:ext cx="10336369" cy="5078313"/>
          </a:xfrm>
          <a:prstGeom prst="rect">
            <a:avLst/>
          </a:prstGeom>
          <a:noFill/>
        </p:spPr>
        <p:txBody>
          <a:bodyPr wrap="square" rtlCol="0">
            <a:spAutoFit/>
          </a:bodyPr>
          <a:lstStyle/>
          <a:p>
            <a:r>
              <a:rPr lang="de-DE" sz="2400" b="1" dirty="0"/>
              <a:t>Klageerzwingungsverfahren §§ 172 – 177  StPO</a:t>
            </a:r>
          </a:p>
          <a:p>
            <a:r>
              <a:rPr lang="de-DE" sz="2400" b="1" dirty="0"/>
              <a:t> </a:t>
            </a:r>
            <a:endParaRPr lang="de-DE" sz="2400" dirty="0"/>
          </a:p>
          <a:p>
            <a:r>
              <a:rPr lang="de-DE" sz="2400" dirty="0"/>
              <a:t>Das Klageerzwingungsverfahren verfolgt zwei Zwecke. Einerseits dient es der Absicherung des Legalitätsprinzips und andererseits dem Interesse des Opfers, dass die Straftat auch tatsächlich verfolgt und angeklagt wird. </a:t>
            </a:r>
          </a:p>
          <a:p>
            <a:r>
              <a:rPr lang="de-DE" sz="2400" dirty="0"/>
              <a:t>In der Regel richtet es sich gegen eine Einstellung des Verfahrens durch die </a:t>
            </a:r>
            <a:r>
              <a:rPr lang="de-DE" sz="2400" dirty="0" err="1"/>
              <a:t>StA</a:t>
            </a:r>
            <a:r>
              <a:rPr lang="de-DE" sz="2400" dirty="0"/>
              <a:t>, nachdem diese Ermittlungen durchgeführt, einen Tatverdacht verneint und das Ermittlungsverfahren gemäß § 170 II StPO eingestellt hat. Es kann aber auch dazu eingesetzt werden, bereits die Aufnahme des Vorverfahrens zu erzwingen, sofern die </a:t>
            </a:r>
            <a:r>
              <a:rPr lang="de-DE" sz="2400" dirty="0" err="1"/>
              <a:t>StA</a:t>
            </a:r>
            <a:r>
              <a:rPr lang="de-DE" sz="2400" dirty="0"/>
              <a:t> nicht einmal damit begonnen hat, in einem bestimmten Fall zu ermitteln. </a:t>
            </a:r>
          </a:p>
          <a:p>
            <a:endParaRPr lang="de-DE" sz="2400" b="1" dirty="0"/>
          </a:p>
          <a:p>
            <a:endParaRPr lang="de-DE" b="1" dirty="0"/>
          </a:p>
          <a:p>
            <a:endParaRPr lang="de-DE" b="1" dirty="0"/>
          </a:p>
        </p:txBody>
      </p:sp>
    </p:spTree>
    <p:extLst>
      <p:ext uri="{BB962C8B-B14F-4D97-AF65-F5344CB8AC3E}">
        <p14:creationId xmlns:p14="http://schemas.microsoft.com/office/powerpoint/2010/main" val="31461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de-DE" dirty="0"/>
              <a:t>Ermittlungsverfahren</a:t>
            </a:r>
          </a:p>
        </p:txBody>
      </p:sp>
      <p:sp>
        <p:nvSpPr>
          <p:cNvPr id="4" name="Textfeld 3"/>
          <p:cNvSpPr txBox="1"/>
          <p:nvPr/>
        </p:nvSpPr>
        <p:spPr>
          <a:xfrm>
            <a:off x="1056068" y="1420231"/>
            <a:ext cx="10297732" cy="5909310"/>
          </a:xfrm>
          <a:prstGeom prst="rect">
            <a:avLst/>
          </a:prstGeom>
          <a:noFill/>
        </p:spPr>
        <p:txBody>
          <a:bodyPr wrap="square" rtlCol="0">
            <a:spAutoFit/>
          </a:bodyPr>
          <a:lstStyle/>
          <a:p>
            <a:r>
              <a:rPr lang="de-DE" b="1" dirty="0"/>
              <a:t>Klageerzwingung § 172 StPO</a:t>
            </a:r>
          </a:p>
          <a:p>
            <a:endParaRPr lang="de-DE" dirty="0"/>
          </a:p>
          <a:p>
            <a:r>
              <a:rPr lang="de-DE" dirty="0"/>
              <a:t>Voraussetzungen:</a:t>
            </a:r>
          </a:p>
          <a:p>
            <a:r>
              <a:rPr lang="de-DE" dirty="0"/>
              <a:t>Strafantrag/Strafverlangen § 172 I S 1 StPO</a:t>
            </a:r>
          </a:p>
          <a:p>
            <a:r>
              <a:rPr lang="de-DE" dirty="0"/>
              <a:t>Verletzter</a:t>
            </a:r>
          </a:p>
          <a:p>
            <a:r>
              <a:rPr lang="de-DE" dirty="0"/>
              <a:t>Kein gesetzlicher Ausschluss § 172 II S 3 StPO</a:t>
            </a:r>
          </a:p>
          <a:p>
            <a:r>
              <a:rPr lang="de-DE" dirty="0"/>
              <a:t>Ausschluss der Klageerzwingung bei Privatklagedelikten und bei Verfahrenseinstellungen aus Opportunitätsgründen §§ 153 StPO – siehe Aufzählung im Gesetz - </a:t>
            </a:r>
          </a:p>
          <a:p>
            <a:endParaRPr lang="de-DE" dirty="0"/>
          </a:p>
          <a:p>
            <a:endParaRPr lang="de-DE" dirty="0"/>
          </a:p>
          <a:p>
            <a:r>
              <a:rPr lang="de-DE" dirty="0"/>
              <a:t>Verfahren:</a:t>
            </a:r>
          </a:p>
          <a:p>
            <a:r>
              <a:rPr lang="de-DE" dirty="0"/>
              <a:t>Einstellung durch </a:t>
            </a:r>
            <a:r>
              <a:rPr lang="de-DE" dirty="0" err="1"/>
              <a:t>StA</a:t>
            </a:r>
            <a:r>
              <a:rPr lang="de-DE" dirty="0"/>
              <a:t> § 170 II StPO</a:t>
            </a:r>
          </a:p>
          <a:p>
            <a:r>
              <a:rPr lang="de-DE" dirty="0"/>
              <a:t>Bescheid an Antragsteller § 171 StPO</a:t>
            </a:r>
          </a:p>
          <a:p>
            <a:r>
              <a:rPr lang="de-DE" dirty="0"/>
              <a:t>Beschwerde gegen die Verfahrenseinstellung § 172 I StPO</a:t>
            </a:r>
          </a:p>
          <a:p>
            <a:r>
              <a:rPr lang="de-DE" dirty="0"/>
              <a:t>Beschwerdefrist 2 Wochen</a:t>
            </a:r>
          </a:p>
          <a:p>
            <a:r>
              <a:rPr lang="de-DE" dirty="0" err="1"/>
              <a:t>LOStA</a:t>
            </a:r>
            <a:r>
              <a:rPr lang="de-DE" dirty="0"/>
              <a:t> entscheidet über die Beschwerde </a:t>
            </a:r>
          </a:p>
          <a:p>
            <a:r>
              <a:rPr lang="de-DE" dirty="0"/>
              <a:t>Bei Nichtabhilfe erfolgt Vorlage an </a:t>
            </a:r>
            <a:r>
              <a:rPr lang="de-DE" dirty="0" err="1"/>
              <a:t>GenStA</a:t>
            </a:r>
            <a:r>
              <a:rPr lang="de-DE" dirty="0"/>
              <a:t> Nr. 105 RiStBV</a:t>
            </a:r>
          </a:p>
          <a:p>
            <a:r>
              <a:rPr lang="de-DE" dirty="0"/>
              <a:t>Bei Zurückweisung der Beschwerde Antrag auf gerichtliche Entscheidung § 172 II StPO</a:t>
            </a:r>
          </a:p>
          <a:p>
            <a:r>
              <a:rPr lang="de-DE" dirty="0"/>
              <a:t>Bei Verwerfung des Antrags besteht kein Rechtsmittel § 174 StPO</a:t>
            </a:r>
          </a:p>
          <a:p>
            <a:endParaRPr lang="de-DE" dirty="0"/>
          </a:p>
          <a:p>
            <a:endParaRPr lang="de-DE" dirty="0"/>
          </a:p>
        </p:txBody>
      </p:sp>
    </p:spTree>
    <p:extLst>
      <p:ext uri="{BB962C8B-B14F-4D97-AF65-F5344CB8AC3E}">
        <p14:creationId xmlns:p14="http://schemas.microsoft.com/office/powerpoint/2010/main" val="4543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Inhaltsplatzhalter 5">
            <a:extLst>
              <a:ext uri="{FF2B5EF4-FFF2-40B4-BE49-F238E27FC236}">
                <a16:creationId xmlns:a16="http://schemas.microsoft.com/office/drawing/2014/main" id="{4A9B89B3-AC25-DD38-20B2-E64FAE40684F}"/>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4164846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093" y="238724"/>
            <a:ext cx="11074400" cy="1143000"/>
          </a:xfrm>
        </p:spPr>
        <p:txBody>
          <a:bodyPr>
            <a:normAutofit/>
          </a:bodyPr>
          <a:lstStyle/>
          <a:p>
            <a:r>
              <a:rPr lang="de-DE" dirty="0"/>
              <a:t>Zwischenverfahren §§ 199 – 211 StPO</a:t>
            </a:r>
          </a:p>
        </p:txBody>
      </p:sp>
      <p:sp>
        <p:nvSpPr>
          <p:cNvPr id="3" name="Textfeld 2"/>
          <p:cNvSpPr txBox="1"/>
          <p:nvPr/>
        </p:nvSpPr>
        <p:spPr>
          <a:xfrm>
            <a:off x="838200" y="1690688"/>
            <a:ext cx="10284854" cy="4893647"/>
          </a:xfrm>
          <a:prstGeom prst="rect">
            <a:avLst/>
          </a:prstGeom>
          <a:noFill/>
        </p:spPr>
        <p:txBody>
          <a:bodyPr wrap="square" rtlCol="0">
            <a:spAutoFit/>
          </a:bodyPr>
          <a:lstStyle/>
          <a:p>
            <a:r>
              <a:rPr lang="de-DE" sz="2400" b="1" dirty="0"/>
              <a:t>Zusammenfassung zum  Zwischenverfahren: </a:t>
            </a:r>
          </a:p>
          <a:p>
            <a:r>
              <a:rPr lang="de-DE" sz="2400" b="1" dirty="0">
                <a:hlinkClick r:id="rId2"/>
              </a:rPr>
              <a:t>https://www.jura.uni-wuerzburg.de/fileadmin/0200-llm-digitalization-law/2023/03-zwischenverfahren_2023.pdf</a:t>
            </a:r>
            <a:endParaRPr lang="de-DE" sz="2400" b="1" dirty="0"/>
          </a:p>
          <a:p>
            <a:endParaRPr lang="de-DE" sz="2400" b="1" dirty="0"/>
          </a:p>
          <a:p>
            <a:r>
              <a:rPr lang="de-DE" sz="2400" b="1" dirty="0"/>
              <a:t>Erläuterung des Begriffs "Angeschuldigter„</a:t>
            </a:r>
          </a:p>
          <a:p>
            <a:endParaRPr lang="de-DE" sz="2400" b="1" dirty="0"/>
          </a:p>
          <a:p>
            <a:r>
              <a:rPr lang="de-DE" sz="2400" b="1" dirty="0"/>
              <a:t>Angeschuldigter</a:t>
            </a:r>
          </a:p>
          <a:p>
            <a:r>
              <a:rPr lang="de-DE" sz="2400" dirty="0"/>
              <a:t>nennt man die Person, gegen welche die öffentliche Klage erhoben ist § 157 StPO</a:t>
            </a:r>
          </a:p>
          <a:p>
            <a:endParaRPr lang="de-DE" sz="2400" dirty="0"/>
          </a:p>
          <a:p>
            <a:r>
              <a:rPr lang="de-DE" sz="2400" dirty="0"/>
              <a:t>Unterschied zum Beschuldigten?</a:t>
            </a:r>
          </a:p>
          <a:p>
            <a:r>
              <a:rPr lang="de-DE" sz="2400" dirty="0"/>
              <a:t>Beschuldigter ist nur verdächtig. </a:t>
            </a:r>
          </a:p>
          <a:p>
            <a:endParaRPr lang="de-DE" sz="2400" b="1" dirty="0"/>
          </a:p>
        </p:txBody>
      </p:sp>
    </p:spTree>
    <p:extLst>
      <p:ext uri="{BB962C8B-B14F-4D97-AF65-F5344CB8AC3E}">
        <p14:creationId xmlns:p14="http://schemas.microsoft.com/office/powerpoint/2010/main" val="16100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36663"/>
            <a:ext cx="11074400" cy="1143000"/>
          </a:xfrm>
        </p:spPr>
        <p:txBody>
          <a:bodyPr/>
          <a:lstStyle/>
          <a:p>
            <a:r>
              <a:rPr lang="de-DE" dirty="0"/>
              <a:t>Zwischenverfahren </a:t>
            </a:r>
          </a:p>
        </p:txBody>
      </p:sp>
      <p:sp>
        <p:nvSpPr>
          <p:cNvPr id="3" name="Textfeld 2"/>
          <p:cNvSpPr txBox="1"/>
          <p:nvPr/>
        </p:nvSpPr>
        <p:spPr>
          <a:xfrm>
            <a:off x="609600" y="2051296"/>
            <a:ext cx="10375006" cy="5355312"/>
          </a:xfrm>
          <a:prstGeom prst="rect">
            <a:avLst/>
          </a:prstGeom>
          <a:noFill/>
        </p:spPr>
        <p:txBody>
          <a:bodyPr wrap="square" rtlCol="0">
            <a:spAutoFit/>
          </a:bodyPr>
          <a:lstStyle/>
          <a:p>
            <a:r>
              <a:rPr lang="de-DE" sz="2400" b="1" dirty="0"/>
              <a:t>Sinn- und Zweck des Zwischenverfahrens</a:t>
            </a:r>
          </a:p>
          <a:p>
            <a:endParaRPr lang="de-DE" sz="2400" b="1" dirty="0"/>
          </a:p>
          <a:p>
            <a:r>
              <a:rPr lang="de-DE" sz="2400" dirty="0"/>
              <a:t>Das für die Eröffnung des Hauptverfahrens zuständige Gericht entscheidet darüber, ob das Hauptverfahren zu eröffnen oder das Verfahren vorläufig einzustellen ist § 199 StPO</a:t>
            </a:r>
          </a:p>
          <a:p>
            <a:r>
              <a:rPr lang="de-DE" sz="2400" dirty="0"/>
              <a:t>Das bisherige Ergebnis der Ermittlungen wird gerichtlich überprüft</a:t>
            </a:r>
          </a:p>
          <a:p>
            <a:r>
              <a:rPr lang="de-DE" sz="2400" dirty="0"/>
              <a:t>Der Beschuldigte hat die Möglichkeit, nach Mitteilung der Anklageschrift Beweiserhebungen zu beantragen und Einwendungen zu erheben und hierdurch Einfluss auf die Eröffnung des Hauptverfahrens zu nehmen</a:t>
            </a:r>
          </a:p>
          <a:p>
            <a:r>
              <a:rPr lang="de-DE" sz="2400" dirty="0"/>
              <a:t>Kein Zwischenverfahren im Beschleunigten Verfahren § 418 I StPO</a:t>
            </a:r>
          </a:p>
          <a:p>
            <a:r>
              <a:rPr lang="de-DE" sz="2400" dirty="0"/>
              <a:t>Der Regelausgang des Zwischenverfahrens ist?</a:t>
            </a:r>
          </a:p>
          <a:p>
            <a:r>
              <a:rPr lang="de-DE" sz="2400" dirty="0"/>
              <a:t>Die Eröffnung des Hauptverfahrens!!!</a:t>
            </a:r>
          </a:p>
          <a:p>
            <a:endParaRPr lang="de-DE" dirty="0"/>
          </a:p>
          <a:p>
            <a:endParaRPr lang="de-DE" dirty="0"/>
          </a:p>
          <a:p>
            <a:endParaRPr lang="de-DE" dirty="0"/>
          </a:p>
        </p:txBody>
      </p:sp>
    </p:spTree>
    <p:extLst>
      <p:ext uri="{BB962C8B-B14F-4D97-AF65-F5344CB8AC3E}">
        <p14:creationId xmlns:p14="http://schemas.microsoft.com/office/powerpoint/2010/main" val="29919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6222"/>
            <a:ext cx="11074400" cy="1143000"/>
          </a:xfrm>
        </p:spPr>
        <p:txBody>
          <a:bodyPr/>
          <a:lstStyle/>
          <a:p>
            <a:r>
              <a:rPr lang="de-DE" dirty="0"/>
              <a:t>Zwischenverfahren </a:t>
            </a:r>
          </a:p>
        </p:txBody>
      </p:sp>
      <p:sp>
        <p:nvSpPr>
          <p:cNvPr id="3" name="Textfeld 2"/>
          <p:cNvSpPr txBox="1"/>
          <p:nvPr/>
        </p:nvSpPr>
        <p:spPr>
          <a:xfrm>
            <a:off x="709412" y="1225689"/>
            <a:ext cx="10515600" cy="5632311"/>
          </a:xfrm>
          <a:prstGeom prst="rect">
            <a:avLst/>
          </a:prstGeom>
          <a:noFill/>
        </p:spPr>
        <p:txBody>
          <a:bodyPr wrap="square" rtlCol="0">
            <a:spAutoFit/>
          </a:bodyPr>
          <a:lstStyle/>
          <a:p>
            <a:r>
              <a:rPr lang="de-DE" sz="2000" b="1" dirty="0"/>
              <a:t>Eröffnung und Ablehnung der Eröffnung durch das Gericht</a:t>
            </a:r>
          </a:p>
          <a:p>
            <a:r>
              <a:rPr lang="de-DE" sz="2000" dirty="0"/>
              <a:t>Mitteilung der Anklageschrift an den Angeklagten § 201 StPO</a:t>
            </a:r>
          </a:p>
          <a:p>
            <a:r>
              <a:rPr lang="de-DE" sz="2000" dirty="0"/>
              <a:t>Antrag auf Beweiserhebungen oder Einwendungen</a:t>
            </a:r>
          </a:p>
          <a:p>
            <a:r>
              <a:rPr lang="de-DE" sz="2000" dirty="0"/>
              <a:t>Das Gericht kann Beweiserhebungen anordnen § 202 StPO</a:t>
            </a:r>
          </a:p>
          <a:p>
            <a:r>
              <a:rPr lang="de-DE" sz="2000" dirty="0"/>
              <a:t>Eröffnungsbeschluss nur bei hinreichendem Tatverdacht § 203 StPO</a:t>
            </a:r>
          </a:p>
          <a:p>
            <a:r>
              <a:rPr lang="de-DE" sz="2000" dirty="0"/>
              <a:t>Dabei stellt sich die Frage der Vorverurteilung?</a:t>
            </a:r>
          </a:p>
          <a:p>
            <a:r>
              <a:rPr lang="de-DE" sz="2000" dirty="0"/>
              <a:t>Keine Vorverurteilung, da noch das gesamte Hauptverfahren folgt, inklusive Hauptverhandlung mit Beweisaufnahme etc. </a:t>
            </a:r>
          </a:p>
          <a:p>
            <a:r>
              <a:rPr lang="de-DE" sz="2000" dirty="0"/>
              <a:t>Ablehnung der Eröffnung des Hauptverfahrens erfolgt durch Beschluss § 204 StPO</a:t>
            </a:r>
          </a:p>
          <a:p>
            <a:r>
              <a:rPr lang="de-DE" sz="2000" dirty="0"/>
              <a:t>Falls</a:t>
            </a:r>
          </a:p>
          <a:p>
            <a:r>
              <a:rPr lang="de-DE" sz="2000" dirty="0"/>
              <a:t>Prozessvoraussetzungen fehlen, z.B. Strafantrag, Verjährung</a:t>
            </a:r>
          </a:p>
          <a:p>
            <a:r>
              <a:rPr lang="de-DE" sz="2000" dirty="0"/>
              <a:t>ungenügende oder fehlende Beweismittel keinen hinreichenden Tatverdacht ergeben</a:t>
            </a:r>
          </a:p>
          <a:p>
            <a:r>
              <a:rPr lang="de-DE" sz="2000" dirty="0"/>
              <a:t>Rechtsgründe entgegenstehen, z.B. Gericht hält entgegen der </a:t>
            </a:r>
            <a:r>
              <a:rPr lang="de-DE" sz="2000" dirty="0" err="1"/>
              <a:t>StA</a:t>
            </a:r>
            <a:r>
              <a:rPr lang="de-DE" sz="2000" dirty="0"/>
              <a:t> die Tat für nicht strafbar</a:t>
            </a:r>
          </a:p>
          <a:p>
            <a:r>
              <a:rPr lang="de-DE" sz="2000" dirty="0"/>
              <a:t>Folge des Ablehnungsbeschlusses</a:t>
            </a:r>
          </a:p>
          <a:p>
            <a:r>
              <a:rPr lang="de-DE" sz="2000" dirty="0"/>
              <a:t>Wiederaufnahme nur bei neuen Tatsachen oder Beweismitteln § 211 StPO</a:t>
            </a:r>
          </a:p>
          <a:p>
            <a:r>
              <a:rPr lang="de-DE" sz="2000" dirty="0"/>
              <a:t>Zwangsmaßnahmen sind aufzuheben, z.B. §§ 120 I 2,  111 a II StPO</a:t>
            </a:r>
          </a:p>
          <a:p>
            <a:endParaRPr lang="de-DE" sz="2000" dirty="0"/>
          </a:p>
          <a:p>
            <a:endParaRPr lang="de-DE" sz="2000" b="1" dirty="0"/>
          </a:p>
        </p:txBody>
      </p:sp>
    </p:spTree>
    <p:extLst>
      <p:ext uri="{BB962C8B-B14F-4D97-AF65-F5344CB8AC3E}">
        <p14:creationId xmlns:p14="http://schemas.microsoft.com/office/powerpoint/2010/main" val="29892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Zwischenverfahren</a:t>
            </a:r>
          </a:p>
        </p:txBody>
      </p:sp>
      <p:sp>
        <p:nvSpPr>
          <p:cNvPr id="4" name="Textfeld 3"/>
          <p:cNvSpPr txBox="1"/>
          <p:nvPr/>
        </p:nvSpPr>
        <p:spPr>
          <a:xfrm>
            <a:off x="798490" y="2009104"/>
            <a:ext cx="10573555" cy="3600986"/>
          </a:xfrm>
          <a:prstGeom prst="rect">
            <a:avLst/>
          </a:prstGeom>
          <a:noFill/>
        </p:spPr>
        <p:txBody>
          <a:bodyPr wrap="square" rtlCol="0">
            <a:spAutoFit/>
          </a:bodyPr>
          <a:lstStyle/>
          <a:p>
            <a:r>
              <a:rPr lang="de-DE" sz="2400" b="1" dirty="0"/>
              <a:t>Gerichtliche Verfahrenseinstellung im Zwischenverfahren</a:t>
            </a:r>
          </a:p>
          <a:p>
            <a:r>
              <a:rPr lang="de-DE" sz="2400" dirty="0"/>
              <a:t>aus Opportunitätsgründen §§ 153 ff. StPO - Zustimmungserfordernis</a:t>
            </a:r>
          </a:p>
          <a:p>
            <a:r>
              <a:rPr lang="de-DE" sz="2400" dirty="0"/>
              <a:t>vorläufige Einstellung bei Abwesenheit des Angeklagten nach § 205 StPO</a:t>
            </a:r>
          </a:p>
          <a:p>
            <a:endParaRPr lang="de-DE" sz="2400" dirty="0"/>
          </a:p>
          <a:p>
            <a:r>
              <a:rPr lang="de-DE" sz="2400" b="1" dirty="0"/>
              <a:t>Verfahrenseröffnung vor einem anderen Gericht</a:t>
            </a:r>
          </a:p>
          <a:p>
            <a:r>
              <a:rPr lang="de-DE" sz="2400" dirty="0"/>
              <a:t>Höherer Ordnung § 209 II StPO</a:t>
            </a:r>
          </a:p>
          <a:p>
            <a:r>
              <a:rPr lang="de-DE" sz="2400" dirty="0"/>
              <a:t>Niederer Ordnung § 209 I StPO</a:t>
            </a:r>
          </a:p>
          <a:p>
            <a:endParaRPr lang="de-DE" sz="2400" dirty="0"/>
          </a:p>
          <a:p>
            <a:endParaRPr lang="de-DE" b="1" dirty="0"/>
          </a:p>
          <a:p>
            <a:endParaRPr lang="de-DE" b="1" dirty="0"/>
          </a:p>
        </p:txBody>
      </p:sp>
    </p:spTree>
    <p:extLst>
      <p:ext uri="{BB962C8B-B14F-4D97-AF65-F5344CB8AC3E}">
        <p14:creationId xmlns:p14="http://schemas.microsoft.com/office/powerpoint/2010/main" val="2987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Zwischenverfahren </a:t>
            </a:r>
          </a:p>
        </p:txBody>
      </p:sp>
      <p:sp>
        <p:nvSpPr>
          <p:cNvPr id="3" name="Textfeld 2"/>
          <p:cNvSpPr txBox="1"/>
          <p:nvPr/>
        </p:nvSpPr>
        <p:spPr>
          <a:xfrm>
            <a:off x="609600" y="2275811"/>
            <a:ext cx="10444766" cy="3046988"/>
          </a:xfrm>
          <a:prstGeom prst="rect">
            <a:avLst/>
          </a:prstGeom>
          <a:noFill/>
        </p:spPr>
        <p:txBody>
          <a:bodyPr wrap="square" rtlCol="0">
            <a:spAutoFit/>
          </a:bodyPr>
          <a:lstStyle/>
          <a:p>
            <a:r>
              <a:rPr lang="de-DE" sz="2400" b="1" dirty="0"/>
              <a:t>Rechtsmittel</a:t>
            </a:r>
          </a:p>
          <a:p>
            <a:endParaRPr lang="de-DE" sz="2400" b="1" dirty="0"/>
          </a:p>
          <a:p>
            <a:r>
              <a:rPr lang="de-DE" sz="2400" dirty="0"/>
              <a:t>Die </a:t>
            </a:r>
            <a:r>
              <a:rPr lang="de-DE" sz="2400" dirty="0" err="1"/>
              <a:t>StA</a:t>
            </a:r>
            <a:r>
              <a:rPr lang="de-DE" sz="2400" dirty="0"/>
              <a:t> und der Nebenkläger können den Ablehnungsbeschluss mit der sofortigen Beschwerde anfechten §§ 210 II, 400 II 1 StPO</a:t>
            </a:r>
          </a:p>
          <a:p>
            <a:endParaRPr lang="de-DE" sz="2400" dirty="0"/>
          </a:p>
          <a:p>
            <a:r>
              <a:rPr lang="de-DE" sz="2400" dirty="0"/>
              <a:t>Der Eröffnungsbeschluss kann von dem Angeklagten </a:t>
            </a:r>
            <a:r>
              <a:rPr lang="de-DE" sz="2400" b="1" dirty="0"/>
              <a:t>nicht</a:t>
            </a:r>
            <a:r>
              <a:rPr lang="de-DE" sz="2400" dirty="0"/>
              <a:t> angefochten werden § 210 I StPO</a:t>
            </a:r>
          </a:p>
          <a:p>
            <a:endParaRPr lang="de-DE" sz="2400" b="1" dirty="0"/>
          </a:p>
        </p:txBody>
      </p:sp>
    </p:spTree>
    <p:extLst>
      <p:ext uri="{BB962C8B-B14F-4D97-AF65-F5344CB8AC3E}">
        <p14:creationId xmlns:p14="http://schemas.microsoft.com/office/powerpoint/2010/main" val="7743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 (§§ 212 ff StPO) </a:t>
            </a:r>
          </a:p>
        </p:txBody>
      </p:sp>
      <p:sp>
        <p:nvSpPr>
          <p:cNvPr id="3" name="Textfeld 2"/>
          <p:cNvSpPr txBox="1"/>
          <p:nvPr/>
        </p:nvSpPr>
        <p:spPr>
          <a:xfrm>
            <a:off x="609600" y="2811150"/>
            <a:ext cx="10349248" cy="1938992"/>
          </a:xfrm>
          <a:prstGeom prst="rect">
            <a:avLst/>
          </a:prstGeom>
          <a:noFill/>
        </p:spPr>
        <p:txBody>
          <a:bodyPr wrap="square" rtlCol="0">
            <a:spAutoFit/>
          </a:bodyPr>
          <a:lstStyle/>
          <a:p>
            <a:r>
              <a:rPr lang="de-DE" sz="2400" b="1" dirty="0"/>
              <a:t>Erläuterung des Begriffs "Angeklagter" </a:t>
            </a:r>
          </a:p>
          <a:p>
            <a:endParaRPr lang="de-DE" sz="2400" b="1" dirty="0"/>
          </a:p>
          <a:p>
            <a:r>
              <a:rPr lang="de-DE" sz="2400" dirty="0"/>
              <a:t>Eröffnung des Hauptverfahrens gegen den Angeklagten ist beschlossen </a:t>
            </a:r>
          </a:p>
          <a:p>
            <a:r>
              <a:rPr lang="de-DE" sz="2400" dirty="0"/>
              <a:t>§ 157 StPO</a:t>
            </a:r>
          </a:p>
          <a:p>
            <a:endParaRPr lang="de-DE" sz="2400" dirty="0"/>
          </a:p>
        </p:txBody>
      </p:sp>
    </p:spTree>
    <p:extLst>
      <p:ext uri="{BB962C8B-B14F-4D97-AF65-F5344CB8AC3E}">
        <p14:creationId xmlns:p14="http://schemas.microsoft.com/office/powerpoint/2010/main" val="2901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1938992"/>
          </a:xfrm>
          <a:prstGeom prst="rect">
            <a:avLst/>
          </a:prstGeom>
          <a:noFill/>
        </p:spPr>
        <p:txBody>
          <a:bodyPr wrap="square" rtlCol="0">
            <a:spAutoFit/>
          </a:bodyPr>
          <a:lstStyle/>
          <a:p>
            <a:r>
              <a:rPr lang="de-DE" sz="2400" dirty="0"/>
              <a:t>Aufgaben des </a:t>
            </a:r>
            <a:r>
              <a:rPr lang="de-DE" sz="2400" dirty="0" err="1"/>
              <a:t>UdG</a:t>
            </a:r>
            <a:r>
              <a:rPr lang="de-DE" sz="2400" dirty="0"/>
              <a:t> (JFW)</a:t>
            </a:r>
          </a:p>
          <a:p>
            <a:r>
              <a:rPr lang="de-DE" sz="2400" dirty="0"/>
              <a:t>Protokollführung</a:t>
            </a:r>
          </a:p>
          <a:p>
            <a:r>
              <a:rPr lang="de-DE" sz="2400" dirty="0"/>
              <a:t>Rechtskrafterteilung</a:t>
            </a:r>
          </a:p>
          <a:p>
            <a:endParaRPr lang="de-DE" sz="2400" dirty="0"/>
          </a:p>
          <a:p>
            <a:endParaRPr lang="de-DE" sz="2400" dirty="0"/>
          </a:p>
        </p:txBody>
      </p:sp>
    </p:spTree>
    <p:extLst>
      <p:ext uri="{BB962C8B-B14F-4D97-AF65-F5344CB8AC3E}">
        <p14:creationId xmlns:p14="http://schemas.microsoft.com/office/powerpoint/2010/main" val="39488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82116"/>
            <a:ext cx="10972800" cy="1143000"/>
          </a:xfrm>
        </p:spPr>
        <p:txBody>
          <a:bodyPr/>
          <a:lstStyle/>
          <a:p>
            <a:r>
              <a:rPr lang="de-DE" dirty="0"/>
              <a:t>Hauptverfahren</a:t>
            </a:r>
          </a:p>
        </p:txBody>
      </p:sp>
      <p:sp>
        <p:nvSpPr>
          <p:cNvPr id="3" name="Inhaltsplatzhalter 2"/>
          <p:cNvSpPr>
            <a:spLocks noGrp="1"/>
          </p:cNvSpPr>
          <p:nvPr>
            <p:ph idx="1"/>
          </p:nvPr>
        </p:nvSpPr>
        <p:spPr>
          <a:xfrm>
            <a:off x="609600" y="1871084"/>
            <a:ext cx="10972800" cy="5740329"/>
          </a:xfrm>
        </p:spPr>
        <p:txBody>
          <a:bodyPr>
            <a:normAutofit/>
          </a:bodyPr>
          <a:lstStyle/>
          <a:p>
            <a:r>
              <a:rPr lang="de-DE" sz="2000" b="1" dirty="0"/>
              <a:t>Vorbereitung der Hauptverhandlung; </a:t>
            </a:r>
          </a:p>
          <a:p>
            <a:r>
              <a:rPr lang="de-DE" sz="2000" b="1" dirty="0"/>
              <a:t>Zustellung des Eröffnungsbeschlusses</a:t>
            </a:r>
          </a:p>
          <a:p>
            <a:r>
              <a:rPr lang="de-DE" sz="2000" dirty="0"/>
              <a:t>Der Beschluss über die Eröffnung des Hauptverfahrens ist dem Angeklagten spätestens mit der Ladung zuzustellen, § 215 S 1 StPO. </a:t>
            </a:r>
          </a:p>
          <a:p>
            <a:r>
              <a:rPr lang="de-DE" sz="2000" dirty="0"/>
              <a:t>In welcher Form wird der Eröffnungsbeschluss dem Angeklagten zugestellt?</a:t>
            </a:r>
          </a:p>
          <a:p>
            <a:r>
              <a:rPr lang="de-DE" sz="2000" dirty="0"/>
              <a:t>Der Eröffnungsbeschluss ist dem Angeklagten </a:t>
            </a:r>
            <a:r>
              <a:rPr lang="de-DE" sz="2000" b="1" dirty="0"/>
              <a:t>förmlich</a:t>
            </a:r>
            <a:r>
              <a:rPr lang="de-DE" sz="2000" dirty="0"/>
              <a:t> zuzustellen, § 35 II 1 StPO.</a:t>
            </a:r>
          </a:p>
          <a:p>
            <a:r>
              <a:rPr lang="de-DE" sz="2000" dirty="0"/>
              <a:t>Begründung für die förmliche Zustellung: Ein wirksamer Eröffnungsbeschluss ist eine </a:t>
            </a:r>
            <a:r>
              <a:rPr lang="de-DE" sz="2000"/>
              <a:t>wichtige Verfahrensvoraussetzung!</a:t>
            </a:r>
            <a:endParaRPr lang="de-DE" sz="2000" dirty="0"/>
          </a:p>
          <a:p>
            <a:r>
              <a:rPr lang="de-DE" sz="2000" dirty="0"/>
              <a:t>Der Beschluss ist gegebenenfalls dem Verteidiger zuzustellen, § 145 a I, III StPO.</a:t>
            </a:r>
          </a:p>
          <a:p>
            <a:r>
              <a:rPr lang="de-DE" sz="2000" dirty="0"/>
              <a:t>Selbstverständlich ist der Beschluss auch der Staatsanwaltschaft mitzuteilen, § 35 II StPO.</a:t>
            </a:r>
          </a:p>
        </p:txBody>
      </p:sp>
    </p:spTree>
    <p:extLst>
      <p:ext uri="{BB962C8B-B14F-4D97-AF65-F5344CB8AC3E}">
        <p14:creationId xmlns:p14="http://schemas.microsoft.com/office/powerpoint/2010/main" val="27602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144"/>
            <a:ext cx="10972800" cy="1143000"/>
          </a:xfrm>
        </p:spPr>
        <p:txBody>
          <a:bodyPr/>
          <a:lstStyle/>
          <a:p>
            <a:r>
              <a:rPr lang="de-DE" dirty="0"/>
              <a:t>Hauptverfahren</a:t>
            </a:r>
          </a:p>
        </p:txBody>
      </p:sp>
      <p:sp>
        <p:nvSpPr>
          <p:cNvPr id="3" name="Inhaltsplatzhalter 2"/>
          <p:cNvSpPr>
            <a:spLocks noGrp="1"/>
          </p:cNvSpPr>
          <p:nvPr>
            <p:ph idx="1"/>
          </p:nvPr>
        </p:nvSpPr>
        <p:spPr>
          <a:xfrm>
            <a:off x="609600" y="982856"/>
            <a:ext cx="10972800" cy="6151591"/>
          </a:xfrm>
        </p:spPr>
        <p:txBody>
          <a:bodyPr>
            <a:normAutofit lnSpcReduction="10000"/>
          </a:bodyPr>
          <a:lstStyle/>
          <a:p>
            <a:r>
              <a:rPr lang="de-DE" sz="2000" b="1" dirty="0"/>
              <a:t>Vorbereitung der Hauptverhandlung; Ladung der Beteiligten</a:t>
            </a:r>
          </a:p>
          <a:p>
            <a:r>
              <a:rPr lang="de-DE" sz="2000" b="1" dirty="0"/>
              <a:t>Zustellung der Ladung an den Angeklagten § 216 StPO</a:t>
            </a:r>
          </a:p>
          <a:p>
            <a:r>
              <a:rPr lang="de-DE" sz="2000" dirty="0"/>
              <a:t>Ist der A. auf freiem Fuß, sieht § 216 I 1 StPO lediglich seine schriftliche Ladung vor.</a:t>
            </a:r>
          </a:p>
          <a:p>
            <a:r>
              <a:rPr lang="de-DE" sz="2000" dirty="0"/>
              <a:t>Eine förmliche Zustellung erfordert die StPO in § 216 StPO nicht, jedoch ist die Ladung dem Angeklagten dennoch </a:t>
            </a:r>
            <a:r>
              <a:rPr lang="de-DE" sz="2000" b="1" dirty="0"/>
              <a:t>förmlich</a:t>
            </a:r>
            <a:r>
              <a:rPr lang="de-DE" sz="2000" dirty="0"/>
              <a:t> zuzustellen, weil die Ladungsfrist in Lauf gesetzt wird </a:t>
            </a:r>
          </a:p>
          <a:p>
            <a:r>
              <a:rPr lang="de-DE" sz="2000" dirty="0"/>
              <a:t>Förmliche ZU der Ladung an den Angeklagten, damit sie nachweisbar ist, Nr. 117 I 1 RiStBV</a:t>
            </a:r>
          </a:p>
          <a:p>
            <a:r>
              <a:rPr lang="de-DE" sz="2000" dirty="0"/>
              <a:t>Ansonsten könnten die Zwangsmaßnahmen bei unentschuldigtem Fernbleiben des Angeklagten im Hauptverhandlungstermin nicht durchgeführt werden!</a:t>
            </a:r>
          </a:p>
          <a:p>
            <a:r>
              <a:rPr lang="de-DE" sz="2000" dirty="0"/>
              <a:t>Ist der A. nicht auf freiem Fuß, ist die Ladung an den A. gleichfalls förmlich zuzustellen, weil die Ladungsfrist in Lauf gesetzt wird, § 216 II 1, 35 II 1 StPO</a:t>
            </a:r>
          </a:p>
          <a:p>
            <a:r>
              <a:rPr lang="de-DE" sz="2000" dirty="0"/>
              <a:t>ZU der Ladung des A. an den Verteidiger </a:t>
            </a:r>
            <a:r>
              <a:rPr lang="de-DE" sz="2000" i="1" dirty="0"/>
              <a:t>nur bei ausdrücklicher Vollmacht </a:t>
            </a:r>
            <a:r>
              <a:rPr lang="de-DE" sz="2000" dirty="0"/>
              <a:t>§ 145 a II StPO</a:t>
            </a:r>
          </a:p>
          <a:p>
            <a:r>
              <a:rPr lang="de-DE" sz="2000" dirty="0"/>
              <a:t>Bei Jugendlichen soll auch der Erziehungsberechtigte bzw. gesetzliche Vertreter geladen werden § 50 JGG</a:t>
            </a:r>
          </a:p>
          <a:p>
            <a:r>
              <a:rPr lang="de-DE" sz="2000" dirty="0"/>
              <a:t>Im Regelfall wird der Eröffnungsbeschluss dem A. mit der Ladung zugestellt!</a:t>
            </a:r>
          </a:p>
          <a:p>
            <a:r>
              <a:rPr lang="de-DE" sz="2000" b="1" dirty="0"/>
              <a:t>Zustellung der Ladung an den Verteidiger § 218 StPO</a:t>
            </a:r>
          </a:p>
          <a:p>
            <a:r>
              <a:rPr lang="de-DE" sz="2000" dirty="0"/>
              <a:t>Der bestellte Verteidiger wird immer geladen, der gewählte Verteidiger nur, wenn die Wahl dem Gericht angezeigt wurde § 218 S 1 StPO. Bei mehreren Verteidigern sind alle zu laden. Auch diese Ladungen sind förmlich zuzustellen § 35 II StPO.</a:t>
            </a:r>
          </a:p>
          <a:p>
            <a:endParaRPr lang="de-DE" sz="1800" dirty="0"/>
          </a:p>
          <a:p>
            <a:endParaRPr lang="de-DE" sz="1800" dirty="0"/>
          </a:p>
        </p:txBody>
      </p:sp>
    </p:spTree>
    <p:extLst>
      <p:ext uri="{BB962C8B-B14F-4D97-AF65-F5344CB8AC3E}">
        <p14:creationId xmlns:p14="http://schemas.microsoft.com/office/powerpoint/2010/main" val="993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400" b="1" dirty="0"/>
              <a:t>Ladung von Zeugen und Sachverständigen</a:t>
            </a:r>
          </a:p>
          <a:p>
            <a:r>
              <a:rPr lang="de-DE" sz="2400" dirty="0"/>
              <a:t>soweit sie von der </a:t>
            </a:r>
            <a:r>
              <a:rPr lang="de-DE" sz="2400" dirty="0" err="1"/>
              <a:t>StA</a:t>
            </a:r>
            <a:r>
              <a:rPr lang="de-DE" sz="2400" dirty="0"/>
              <a:t> benannt, vom Gericht § 221 StPO oder vom Angeklagten § 219 StPO gewünscht werden, § 48 StPO. Die Ladungen sind durch einfachen Brief (Schriftform) möglich Nr. 64 III RiStBV. Die Zustellung ist vorgeschrieben nach Nr. 117 I 1 RiStBV (praktisch häufige Ausnahme Nr. 117 I S, II 1 RiStBV. </a:t>
            </a:r>
          </a:p>
          <a:p>
            <a:r>
              <a:rPr lang="de-DE" sz="2400" dirty="0"/>
              <a:t>Auf die gesetzlichen Folgen des Ausbleibens ist hinzuweisen  §§ 48, 51, 77 StPO</a:t>
            </a:r>
          </a:p>
          <a:p>
            <a:r>
              <a:rPr lang="de-DE" sz="2400" dirty="0"/>
              <a:t>Warum?</a:t>
            </a:r>
          </a:p>
          <a:p>
            <a:r>
              <a:rPr lang="de-DE" sz="2400" dirty="0"/>
              <a:t>Damit die Maßnahmen auch ergriffen werden können!</a:t>
            </a:r>
          </a:p>
          <a:p>
            <a:endParaRPr lang="de-DE" sz="2400" dirty="0"/>
          </a:p>
        </p:txBody>
      </p:sp>
    </p:spTree>
    <p:extLst>
      <p:ext uri="{BB962C8B-B14F-4D97-AF65-F5344CB8AC3E}">
        <p14:creationId xmlns:p14="http://schemas.microsoft.com/office/powerpoint/2010/main" val="31867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Ladung weiterer Prozessbeteiligter</a:t>
            </a:r>
          </a:p>
          <a:p>
            <a:r>
              <a:rPr lang="de-DE" sz="2800" dirty="0"/>
              <a:t>zum Beispiel</a:t>
            </a:r>
          </a:p>
          <a:p>
            <a:r>
              <a:rPr lang="de-DE" sz="2800" dirty="0"/>
              <a:t>Nebenkläger, Privatkläger §§ 397 I 2, 385 II StPO</a:t>
            </a:r>
          </a:p>
          <a:p>
            <a:r>
              <a:rPr lang="de-DE" sz="2800" dirty="0"/>
              <a:t>Dolmetscher § 185 GVG</a:t>
            </a:r>
          </a:p>
          <a:p>
            <a:r>
              <a:rPr lang="de-DE" sz="2800" dirty="0"/>
              <a:t>Erziehungsberechtigte, gesetzliche Vertreter § 50 JGG</a:t>
            </a:r>
          </a:p>
          <a:p>
            <a:r>
              <a:rPr lang="de-DE" sz="2800" dirty="0"/>
              <a:t>Zur Form siehe Nr. 117 II 1, I 2 RiStBV</a:t>
            </a:r>
          </a:p>
          <a:p>
            <a:endParaRPr lang="de-DE" sz="1800" b="1" dirty="0"/>
          </a:p>
        </p:txBody>
      </p:sp>
    </p:spTree>
    <p:extLst>
      <p:ext uri="{BB962C8B-B14F-4D97-AF65-F5344CB8AC3E}">
        <p14:creationId xmlns:p14="http://schemas.microsoft.com/office/powerpoint/2010/main" val="251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6130" y="-662782"/>
            <a:ext cx="10515600" cy="1325563"/>
          </a:xfrm>
        </p:spPr>
        <p:txBody>
          <a:bodyPr/>
          <a:lstStyle/>
          <a:p>
            <a:r>
              <a:rPr lang="de-DE" dirty="0"/>
              <a:t>Hauptverfahren</a:t>
            </a:r>
          </a:p>
        </p:txBody>
      </p:sp>
      <p:sp>
        <p:nvSpPr>
          <p:cNvPr id="3" name="Inhaltsplatzhalter 2"/>
          <p:cNvSpPr>
            <a:spLocks noGrp="1"/>
          </p:cNvSpPr>
          <p:nvPr>
            <p:ph idx="1"/>
          </p:nvPr>
        </p:nvSpPr>
        <p:spPr>
          <a:xfrm>
            <a:off x="727341" y="856416"/>
            <a:ext cx="10233800" cy="6001583"/>
          </a:xfrm>
        </p:spPr>
        <p:txBody>
          <a:bodyPr>
            <a:noAutofit/>
          </a:bodyPr>
          <a:lstStyle/>
          <a:p>
            <a:r>
              <a:rPr lang="de-DE" sz="1800" b="1" dirty="0"/>
              <a:t>Ausführung der Ladung</a:t>
            </a:r>
          </a:p>
          <a:p>
            <a:r>
              <a:rPr lang="de-DE" sz="1800" dirty="0"/>
              <a:t>Die Ladungen werden vom Vorsitzenden angeordnet und von der Geschäftsstelle des Gerichts bewirkt, § 214 StPO.</a:t>
            </a:r>
          </a:p>
          <a:p>
            <a:r>
              <a:rPr lang="de-DE" sz="1800" dirty="0"/>
              <a:t>Daneben können die </a:t>
            </a:r>
            <a:r>
              <a:rPr lang="de-DE" sz="1800" dirty="0" err="1"/>
              <a:t>StA</a:t>
            </a:r>
            <a:r>
              <a:rPr lang="de-DE" sz="1800" dirty="0"/>
              <a:t> §§ 161 a I 2, 214 III StPO und der Angeklagte § 220 StPO weitere Personen unmittelbar laden. Der Angeklagte muss hierfür einen Gerichtsvollzieher beauftragen § 38 StPO. Dies gilt auch für Privat- und Nebenkläger.</a:t>
            </a:r>
          </a:p>
          <a:p>
            <a:r>
              <a:rPr lang="de-DE" sz="1800" dirty="0"/>
              <a:t>Kann der Angeklagte einen Zeugen auch einfach mitbringen?</a:t>
            </a:r>
          </a:p>
          <a:p>
            <a:r>
              <a:rPr lang="de-DE" sz="1800" dirty="0"/>
              <a:t>Selbstverständlich!</a:t>
            </a:r>
          </a:p>
          <a:p>
            <a:endParaRPr lang="de-DE" sz="1800" dirty="0"/>
          </a:p>
          <a:p>
            <a:r>
              <a:rPr lang="de-DE" sz="1800" b="1" dirty="0"/>
              <a:t>Ladungsfrist</a:t>
            </a:r>
          </a:p>
          <a:p>
            <a:r>
              <a:rPr lang="de-DE" sz="1800" dirty="0"/>
              <a:t>Die Ladungsfrist beträgt mindestens eine Woche § 217 I StPO</a:t>
            </a:r>
          </a:p>
          <a:p>
            <a:r>
              <a:rPr lang="de-DE" sz="1800" dirty="0"/>
              <a:t>Sie dient zur Vorbereitung der Hauptverhandlung für den Angeklagten und seinen Verteidiger.</a:t>
            </a:r>
          </a:p>
          <a:p>
            <a:r>
              <a:rPr lang="de-DE" sz="1800" dirty="0"/>
              <a:t>Wenn die Ladungsfrist nicht eingehalten wurde?</a:t>
            </a:r>
          </a:p>
          <a:p>
            <a:r>
              <a:rPr lang="de-DE" sz="1800" dirty="0"/>
              <a:t>kann der Angeklagte auf die Einhaltung der Frist verzichten oder</a:t>
            </a:r>
          </a:p>
          <a:p>
            <a:r>
              <a:rPr lang="de-DE" sz="1800" dirty="0"/>
              <a:t>die Aussetzung der Hauptverhandlung verlangen §§ 228 III, 217 II, III StPO</a:t>
            </a:r>
          </a:p>
          <a:p>
            <a:r>
              <a:rPr lang="de-DE" sz="1800" dirty="0"/>
              <a:t>Die ordnungsgemäße Ladung ist Voraussetzung für alle Maßnahmen, die das Gesetz an das Ausbleiben knüpft</a:t>
            </a:r>
          </a:p>
          <a:p>
            <a:r>
              <a:rPr lang="de-DE" sz="1800" dirty="0"/>
              <a:t>§§ 230, 236, 329 I, 412 StPO</a:t>
            </a:r>
          </a:p>
        </p:txBody>
      </p:sp>
    </p:spTree>
    <p:extLst>
      <p:ext uri="{BB962C8B-B14F-4D97-AF65-F5344CB8AC3E}">
        <p14:creationId xmlns:p14="http://schemas.microsoft.com/office/powerpoint/2010/main" val="10754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                                                                </a:t>
            </a:r>
            <a:br>
              <a:rPr lang="de-DE" dirty="0"/>
            </a:br>
            <a:r>
              <a:rPr lang="de-DE" dirty="0"/>
              <a:t>Ladung zur Hauptverhandlung:</a:t>
            </a:r>
          </a:p>
        </p:txBody>
      </p:sp>
      <p:sp>
        <p:nvSpPr>
          <p:cNvPr id="3" name="Inhaltsplatzhalter 2"/>
          <p:cNvSpPr>
            <a:spLocks noGrp="1"/>
          </p:cNvSpPr>
          <p:nvPr>
            <p:ph idx="1"/>
          </p:nvPr>
        </p:nvSpPr>
        <p:spPr/>
        <p:txBody>
          <a:bodyPr/>
          <a:lstStyle/>
          <a:p>
            <a:r>
              <a:rPr lang="de-DE" dirty="0"/>
              <a:t>Wie erfolgt die Ladung des Angeklagten:</a:t>
            </a:r>
          </a:p>
          <a:p>
            <a:r>
              <a:rPr lang="de-DE" dirty="0"/>
              <a:t>Per ZU, wenn die Ladungsfrist in Lauf gesetzt wird</a:t>
            </a:r>
          </a:p>
          <a:p>
            <a:r>
              <a:rPr lang="de-DE" dirty="0"/>
              <a:t>Wie erfolgt die Ladung der Zeugen:</a:t>
            </a:r>
          </a:p>
          <a:p>
            <a:r>
              <a:rPr lang="de-DE" dirty="0"/>
              <a:t>Per ZU, damit die Ladung nachweisbar ist und gegebenenfalls Zwangsmaßnahmen erfolgen dürfen</a:t>
            </a:r>
          </a:p>
          <a:p>
            <a:endParaRPr lang="de-DE" dirty="0"/>
          </a:p>
        </p:txBody>
      </p:sp>
    </p:spTree>
    <p:extLst>
      <p:ext uri="{BB962C8B-B14F-4D97-AF65-F5344CB8AC3E}">
        <p14:creationId xmlns:p14="http://schemas.microsoft.com/office/powerpoint/2010/main" val="1396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Mitteilung der Ladungen</a:t>
            </a:r>
          </a:p>
          <a:p>
            <a:r>
              <a:rPr lang="de-DE" sz="2800" dirty="0"/>
              <a:t>Das Gericht hat die geladenen Zeugen und Sachverständigen der </a:t>
            </a:r>
            <a:r>
              <a:rPr lang="de-DE" sz="2800" dirty="0" err="1"/>
              <a:t>StA</a:t>
            </a:r>
            <a:r>
              <a:rPr lang="de-DE" sz="2800" dirty="0"/>
              <a:t> und dem Angeklagten mitzuteilen, damit diese ihre eigenen Ladungsrechte aus §§ 214 III, 220 I StPO wahrnehmen können.</a:t>
            </a:r>
          </a:p>
          <a:p>
            <a:r>
              <a:rPr lang="de-DE" sz="2800" dirty="0"/>
              <a:t>Ebenso müssen </a:t>
            </a:r>
            <a:r>
              <a:rPr lang="de-DE" sz="2800" dirty="0" err="1"/>
              <a:t>StA</a:t>
            </a:r>
            <a:r>
              <a:rPr lang="de-DE" sz="2800" dirty="0"/>
              <a:t> und Angeklagter die von ihnen geladenen Prozessbeteiligten mitteilen §§ 222 I StPO, Nr. 118 RiStBV bzw. § 222 II StPO.</a:t>
            </a:r>
          </a:p>
        </p:txBody>
      </p:sp>
    </p:spTree>
    <p:extLst>
      <p:ext uri="{BB962C8B-B14F-4D97-AF65-F5344CB8AC3E}">
        <p14:creationId xmlns:p14="http://schemas.microsoft.com/office/powerpoint/2010/main" val="29146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8250"/>
            <a:ext cx="11074400" cy="1143000"/>
          </a:xfrm>
        </p:spPr>
        <p:txBody>
          <a:bodyPr/>
          <a:lstStyle/>
          <a:p>
            <a:r>
              <a:rPr lang="de-DE" dirty="0"/>
              <a:t>Hauptverfahren</a:t>
            </a:r>
          </a:p>
        </p:txBody>
      </p:sp>
      <p:sp>
        <p:nvSpPr>
          <p:cNvPr id="3" name="Textfeld 2"/>
          <p:cNvSpPr txBox="1"/>
          <p:nvPr/>
        </p:nvSpPr>
        <p:spPr>
          <a:xfrm>
            <a:off x="543668" y="1341250"/>
            <a:ext cx="10071279" cy="5570756"/>
          </a:xfrm>
          <a:prstGeom prst="rect">
            <a:avLst/>
          </a:prstGeom>
          <a:noFill/>
        </p:spPr>
        <p:txBody>
          <a:bodyPr wrap="square" rtlCol="0">
            <a:spAutoFit/>
          </a:bodyPr>
          <a:lstStyle/>
          <a:p>
            <a:r>
              <a:rPr lang="de-DE" sz="2000" b="1" dirty="0"/>
              <a:t>Gang der Hauptverhandlung mit Beweisaufnahme, Beweismittel, Beweisantrag </a:t>
            </a:r>
          </a:p>
          <a:p>
            <a:endParaRPr lang="de-DE" sz="2000" b="1" dirty="0"/>
          </a:p>
          <a:p>
            <a:r>
              <a:rPr lang="de-DE" sz="2000" dirty="0"/>
              <a:t>Die </a:t>
            </a:r>
            <a:r>
              <a:rPr lang="de-DE" sz="2000" b="1" dirty="0"/>
              <a:t>Hauptverhandlung</a:t>
            </a:r>
            <a:r>
              <a:rPr lang="de-DE" sz="2000" dirty="0"/>
              <a:t> ist das Kernstück des Strafverfahrens. In ihr trifft das Gericht nach seiner freien Überzeugung einen endgültigen Ausspruch über Schuld oder Unschuld des Angeklagten § 261 StPO (Freie Beweiswürdigung).</a:t>
            </a:r>
          </a:p>
          <a:p>
            <a:endParaRPr lang="de-DE" sz="2000" dirty="0"/>
          </a:p>
          <a:p>
            <a:r>
              <a:rPr lang="de-DE" sz="2000" dirty="0"/>
              <a:t>Die Verfahrensgrundsätze sind in der Hauptverhandlung zu beachten.</a:t>
            </a:r>
          </a:p>
          <a:p>
            <a:r>
              <a:rPr lang="de-DE" sz="2000" dirty="0"/>
              <a:t>Zum Beispiel:</a:t>
            </a:r>
          </a:p>
          <a:p>
            <a:r>
              <a:rPr lang="de-DE" sz="2000" dirty="0"/>
              <a:t>Öffentlichkeit </a:t>
            </a:r>
          </a:p>
          <a:p>
            <a:r>
              <a:rPr lang="de-DE" sz="2000" dirty="0"/>
              <a:t>169 S 1 GVG </a:t>
            </a:r>
          </a:p>
          <a:p>
            <a:r>
              <a:rPr lang="de-DE" sz="2000" dirty="0"/>
              <a:t>Mündlichkeit </a:t>
            </a:r>
          </a:p>
          <a:p>
            <a:r>
              <a:rPr lang="de-DE" sz="2000" dirty="0"/>
              <a:t>261 StPO</a:t>
            </a:r>
          </a:p>
          <a:p>
            <a:r>
              <a:rPr lang="de-DE" sz="2000" dirty="0"/>
              <a:t>Rechtliches Gehör </a:t>
            </a:r>
          </a:p>
          <a:p>
            <a:r>
              <a:rPr lang="de-DE" sz="2000" dirty="0"/>
              <a:t>Art. 103 I GG</a:t>
            </a:r>
          </a:p>
          <a:p>
            <a:r>
              <a:rPr lang="de-DE" sz="2000" dirty="0"/>
              <a:t>„In </a:t>
            </a:r>
            <a:r>
              <a:rPr lang="de-DE" sz="2000" dirty="0" err="1"/>
              <a:t>dubio</a:t>
            </a:r>
            <a:r>
              <a:rPr lang="de-DE" sz="2000" dirty="0"/>
              <a:t> pro </a:t>
            </a:r>
            <a:r>
              <a:rPr lang="de-DE" sz="2000" dirty="0" err="1"/>
              <a:t>reo</a:t>
            </a:r>
            <a:r>
              <a:rPr lang="de-DE" sz="2000" dirty="0"/>
              <a:t>“ </a:t>
            </a:r>
          </a:p>
          <a:p>
            <a:r>
              <a:rPr lang="de-DE" sz="2000" dirty="0"/>
              <a:t>= Im Zweifel für den Angeklagten 261 StPO</a:t>
            </a:r>
          </a:p>
          <a:p>
            <a:r>
              <a:rPr lang="de-DE" b="1" dirty="0">
                <a:solidFill>
                  <a:srgbClr val="00B0F0"/>
                </a:solidFill>
              </a:rPr>
              <a:t>https://www.jura.uni-wuerzburg.de/fileadmin/0200-llm-digitalization-law/2023/05-prozessmaximen_2023.pdf</a:t>
            </a:r>
          </a:p>
        </p:txBody>
      </p:sp>
    </p:spTree>
    <p:extLst>
      <p:ext uri="{BB962C8B-B14F-4D97-AF65-F5344CB8AC3E}">
        <p14:creationId xmlns:p14="http://schemas.microsoft.com/office/powerpoint/2010/main" val="93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2534627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591767" y="2722319"/>
            <a:ext cx="10097037" cy="4062651"/>
          </a:xfrm>
          <a:prstGeom prst="rect">
            <a:avLst/>
          </a:prstGeom>
          <a:noFill/>
        </p:spPr>
        <p:txBody>
          <a:bodyPr wrap="square" rtlCol="0">
            <a:spAutoFit/>
          </a:bodyPr>
          <a:lstStyle/>
          <a:p>
            <a:r>
              <a:rPr lang="de-DE" sz="2000" b="1" dirty="0"/>
              <a:t>Beteiligte im Hauptverfahren und in der Hauptverhandlung</a:t>
            </a:r>
          </a:p>
          <a:p>
            <a:endParaRPr lang="de-DE" sz="2000" b="1" dirty="0"/>
          </a:p>
          <a:p>
            <a:r>
              <a:rPr lang="de-DE" sz="2000" dirty="0"/>
              <a:t>Gericht § 226 StPO</a:t>
            </a:r>
          </a:p>
          <a:p>
            <a:r>
              <a:rPr lang="de-DE" sz="2000" dirty="0"/>
              <a:t>Protokollführer</a:t>
            </a:r>
          </a:p>
          <a:p>
            <a:r>
              <a:rPr lang="de-DE" sz="2000" dirty="0"/>
              <a:t>Staatsanwaltschaft/Privatkläger § 226/§ 385 I StPO</a:t>
            </a:r>
          </a:p>
          <a:p>
            <a:r>
              <a:rPr lang="de-DE" sz="2000" dirty="0"/>
              <a:t>Angeklagter § 230 I StPO</a:t>
            </a:r>
          </a:p>
          <a:p>
            <a:r>
              <a:rPr lang="de-DE" sz="2000" dirty="0"/>
              <a:t>Verteidiger § 227 StPO</a:t>
            </a:r>
          </a:p>
          <a:p>
            <a:r>
              <a:rPr lang="de-DE" sz="2000" dirty="0"/>
              <a:t>Zeuge § 243 II 1 StPO (Umkehrschluss)</a:t>
            </a:r>
          </a:p>
          <a:p>
            <a:r>
              <a:rPr lang="de-DE" sz="2000" dirty="0"/>
              <a:t>Sachverständiger z.B. § 244 IV StPO</a:t>
            </a:r>
          </a:p>
          <a:p>
            <a:r>
              <a:rPr lang="de-DE" sz="2000" dirty="0"/>
              <a:t>Verletzter (=Zeuge)</a:t>
            </a:r>
          </a:p>
          <a:p>
            <a:r>
              <a:rPr lang="de-DE" sz="2000" dirty="0"/>
              <a:t>Nebenkläger § 397 I 1 StPO</a:t>
            </a:r>
          </a:p>
          <a:p>
            <a:r>
              <a:rPr lang="de-DE" sz="2000" dirty="0"/>
              <a:t>Dolmetscher § 185 I 1 GVG</a:t>
            </a:r>
          </a:p>
          <a:p>
            <a:endParaRPr lang="de-DE" dirty="0"/>
          </a:p>
        </p:txBody>
      </p:sp>
    </p:spTree>
    <p:extLst>
      <p:ext uri="{BB962C8B-B14F-4D97-AF65-F5344CB8AC3E}">
        <p14:creationId xmlns:p14="http://schemas.microsoft.com/office/powerpoint/2010/main" val="29687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4154984"/>
          </a:xfrm>
          <a:prstGeom prst="rect">
            <a:avLst/>
          </a:prstGeom>
          <a:noFill/>
        </p:spPr>
        <p:txBody>
          <a:bodyPr wrap="square" rtlCol="0">
            <a:spAutoFit/>
          </a:bodyPr>
          <a:lstStyle/>
          <a:p>
            <a:r>
              <a:rPr lang="de-DE" sz="2400" b="1" dirty="0"/>
              <a:t>Überblick über die Aufgaben der Beamten des 2. Einstiegsamts als </a:t>
            </a:r>
            <a:r>
              <a:rPr lang="de-DE" sz="2400" b="1" dirty="0" err="1"/>
              <a:t>UdG</a:t>
            </a:r>
            <a:endParaRPr lang="de-DE" sz="2400" b="1" dirty="0"/>
          </a:p>
          <a:p>
            <a:endParaRPr lang="de-DE" sz="2400" b="1" dirty="0"/>
          </a:p>
          <a:p>
            <a:r>
              <a:rPr lang="de-DE" sz="2400" dirty="0"/>
              <a:t>Aufgabenverteilung zwischen Justizfachwirt und Rechtspfleger</a:t>
            </a:r>
          </a:p>
          <a:p>
            <a:r>
              <a:rPr lang="de-DE" sz="2400" dirty="0" err="1"/>
              <a:t>UdG</a:t>
            </a:r>
            <a:endParaRPr lang="de-DE" sz="2400" dirty="0"/>
          </a:p>
          <a:p>
            <a:r>
              <a:rPr lang="de-DE" sz="2400" dirty="0" err="1"/>
              <a:t>UdG</a:t>
            </a:r>
            <a:r>
              <a:rPr lang="de-DE" sz="2400" dirty="0"/>
              <a:t> in Justizverwaltungsaufgaben</a:t>
            </a:r>
          </a:p>
          <a:p>
            <a:endParaRPr lang="de-DE" sz="2400" dirty="0"/>
          </a:p>
          <a:p>
            <a:r>
              <a:rPr lang="de-DE" sz="2400" dirty="0"/>
              <a:t>Justizfachwirt:</a:t>
            </a:r>
          </a:p>
          <a:p>
            <a:r>
              <a:rPr lang="de-DE" sz="2400" dirty="0"/>
              <a:t>Rechtskraftbescheinigung </a:t>
            </a:r>
          </a:p>
          <a:p>
            <a:endParaRPr lang="de-DE" sz="2400" dirty="0"/>
          </a:p>
        </p:txBody>
      </p:sp>
    </p:spTree>
    <p:extLst>
      <p:ext uri="{BB962C8B-B14F-4D97-AF65-F5344CB8AC3E}">
        <p14:creationId xmlns:p14="http://schemas.microsoft.com/office/powerpoint/2010/main" val="24287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8180" y="-134911"/>
            <a:ext cx="10515600" cy="1079291"/>
          </a:xfrm>
        </p:spPr>
        <p:txBody>
          <a:bodyPr/>
          <a:lstStyle/>
          <a:p>
            <a:r>
              <a:rPr lang="de-DE" dirty="0"/>
              <a:t>Hauptverfahren</a:t>
            </a:r>
          </a:p>
        </p:txBody>
      </p:sp>
      <p:sp>
        <p:nvSpPr>
          <p:cNvPr id="3" name="Inhaltsplatzhalter 2"/>
          <p:cNvSpPr>
            <a:spLocks noGrp="1"/>
          </p:cNvSpPr>
          <p:nvPr>
            <p:ph idx="1"/>
          </p:nvPr>
        </p:nvSpPr>
        <p:spPr>
          <a:xfrm>
            <a:off x="850369" y="1172308"/>
            <a:ext cx="10233800" cy="5685692"/>
          </a:xfrm>
        </p:spPr>
        <p:txBody>
          <a:bodyPr>
            <a:normAutofit/>
          </a:bodyPr>
          <a:lstStyle/>
          <a:p>
            <a:r>
              <a:rPr lang="de-DE" sz="2000" b="1" dirty="0"/>
              <a:t>Gang der Hauptverhandlung</a:t>
            </a:r>
          </a:p>
          <a:p>
            <a:r>
              <a:rPr lang="de-DE" sz="2000" dirty="0"/>
              <a:t>Aufruf der Sache § 243 I 1 StPO</a:t>
            </a:r>
          </a:p>
          <a:p>
            <a:r>
              <a:rPr lang="de-DE" sz="2000" dirty="0"/>
              <a:t>Feststellung der Anwesenheit § 243 I 2 StPO</a:t>
            </a:r>
          </a:p>
          <a:p>
            <a:r>
              <a:rPr lang="de-DE" sz="2000" dirty="0"/>
              <a:t>Belehrung und vorläufige Entlassung der Zeugen §§ 57, 243 II 1 StPO</a:t>
            </a:r>
          </a:p>
          <a:p>
            <a:r>
              <a:rPr lang="de-DE" sz="2000" dirty="0"/>
              <a:t>Vernehmung des Angeklagten zur Person § 243 II 2 StPO</a:t>
            </a:r>
          </a:p>
          <a:p>
            <a:r>
              <a:rPr lang="de-DE" sz="2000" dirty="0"/>
              <a:t>Verlesung der Anklage § 243 III 1 StPO</a:t>
            </a:r>
          </a:p>
          <a:p>
            <a:r>
              <a:rPr lang="de-DE" sz="2000" dirty="0"/>
              <a:t>Mitteilung über Erörterungen § 243 IV StPO</a:t>
            </a:r>
          </a:p>
          <a:p>
            <a:r>
              <a:rPr lang="de-DE" sz="2000" dirty="0"/>
              <a:t>Belehrung und Vernehmung des Angeklagten  zur Sache §§ 243 V 1, 2, 136 StPO</a:t>
            </a:r>
          </a:p>
          <a:p>
            <a:r>
              <a:rPr lang="de-DE" sz="2000" dirty="0"/>
              <a:t>Beweisaufnahme §§ 244 – 257 StPO</a:t>
            </a:r>
          </a:p>
          <a:p>
            <a:r>
              <a:rPr lang="de-DE" sz="2000" dirty="0"/>
              <a:t>Schlussvorträge § 258 I, III StPO</a:t>
            </a:r>
          </a:p>
          <a:p>
            <a:r>
              <a:rPr lang="de-DE" sz="2000" dirty="0"/>
              <a:t>Letztes Wort § 258 StPO</a:t>
            </a:r>
          </a:p>
          <a:p>
            <a:r>
              <a:rPr lang="de-DE" sz="2000" dirty="0"/>
              <a:t>Beratung und Abstimmung §§ 192 ff. GVG, 263 StPO</a:t>
            </a:r>
          </a:p>
          <a:p>
            <a:r>
              <a:rPr lang="de-DE" sz="2000" dirty="0"/>
              <a:t>Urteilsverkündung §§ 260, 268 StPO</a:t>
            </a:r>
          </a:p>
          <a:p>
            <a:r>
              <a:rPr lang="de-DE" sz="2000" dirty="0"/>
              <a:t>Gegebenenfalls Beschlussverkündung und Belehrung nach § 268 a, b, c StPO</a:t>
            </a:r>
          </a:p>
          <a:p>
            <a:endParaRPr lang="de-DE" sz="1800" dirty="0"/>
          </a:p>
          <a:p>
            <a:endParaRPr lang="de-DE" sz="1800" dirty="0"/>
          </a:p>
        </p:txBody>
      </p:sp>
    </p:spTree>
    <p:extLst>
      <p:ext uri="{BB962C8B-B14F-4D97-AF65-F5344CB8AC3E}">
        <p14:creationId xmlns:p14="http://schemas.microsoft.com/office/powerpoint/2010/main" val="35931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770" y="-377847"/>
            <a:ext cx="10972800" cy="1143000"/>
          </a:xfrm>
        </p:spPr>
        <p:txBody>
          <a:bodyPr/>
          <a:lstStyle/>
          <a:p>
            <a:r>
              <a:rPr lang="de-DE" dirty="0"/>
              <a:t>Hauptverfahren</a:t>
            </a:r>
          </a:p>
        </p:txBody>
      </p:sp>
      <p:sp>
        <p:nvSpPr>
          <p:cNvPr id="3" name="Inhaltsplatzhalter 2"/>
          <p:cNvSpPr>
            <a:spLocks noGrp="1"/>
          </p:cNvSpPr>
          <p:nvPr>
            <p:ph idx="1"/>
          </p:nvPr>
        </p:nvSpPr>
        <p:spPr>
          <a:xfrm>
            <a:off x="644770" y="932578"/>
            <a:ext cx="10972800" cy="5925421"/>
          </a:xfrm>
        </p:spPr>
        <p:txBody>
          <a:bodyPr>
            <a:normAutofit/>
          </a:bodyPr>
          <a:lstStyle/>
          <a:p>
            <a:r>
              <a:rPr lang="de-DE" sz="1950" b="1" dirty="0"/>
              <a:t>Beweisaufnahme</a:t>
            </a:r>
          </a:p>
          <a:p>
            <a:r>
              <a:rPr lang="de-DE" sz="1950" dirty="0"/>
              <a:t>Die Beweisaufnahme ist der Teil der Hauptverhandlung, in dem mit den Beweismitteln (Zeugen, Sachverständigen, Augenschein, Urkunden) und mit der Einlassung des Angeklagten Tatsachen aufgeklärt werden.</a:t>
            </a:r>
          </a:p>
          <a:p>
            <a:r>
              <a:rPr lang="de-DE" sz="1950" dirty="0"/>
              <a:t>Es gilt der</a:t>
            </a:r>
            <a:r>
              <a:rPr lang="de-DE" sz="1950" b="1" dirty="0"/>
              <a:t> Grundsatz der Amtsermittlung: </a:t>
            </a:r>
          </a:p>
          <a:p>
            <a:r>
              <a:rPr lang="de-DE" sz="1950" dirty="0"/>
              <a:t>Das Gericht ermittelt und wertet die für die Entscheidung erheblichen Tatsachen § 244 II StPO</a:t>
            </a:r>
          </a:p>
          <a:p>
            <a:endParaRPr lang="de-DE" sz="1950" dirty="0"/>
          </a:p>
          <a:p>
            <a:r>
              <a:rPr lang="de-DE" sz="1950" b="1" dirty="0"/>
              <a:t>Beweisantrag</a:t>
            </a:r>
          </a:p>
          <a:p>
            <a:r>
              <a:rPr lang="de-DE" sz="1950" dirty="0"/>
              <a:t>Antrag an das Gericht, mit einem bestimmten Beweismittel über ein bestimmtes Thema Beweis zu erheben</a:t>
            </a:r>
          </a:p>
          <a:p>
            <a:r>
              <a:rPr lang="de-DE" sz="1950" dirty="0"/>
              <a:t>Ablehnung: </a:t>
            </a:r>
          </a:p>
          <a:p>
            <a:r>
              <a:rPr lang="de-DE" sz="1950" dirty="0"/>
              <a:t>Beratung des Gerichts und begründeter Beschluss erforderlich §§ 244 III – VI, 34 StPO, 196 GVG</a:t>
            </a:r>
          </a:p>
          <a:p>
            <a:r>
              <a:rPr lang="de-DE" sz="1950" dirty="0"/>
              <a:t>Ablehnung erfolgt zwingend, wenn der Antrag unzulässig ist § 244 III 1 StPO (z.B. §§ 52, 53, 53a, 54, 81c, 96, 250, 252, StPO)</a:t>
            </a:r>
          </a:p>
          <a:p>
            <a:r>
              <a:rPr lang="de-DE" sz="1950" dirty="0"/>
              <a:t>Ablehnung ist möglich bei Offenkundigkeit, Bedeutungslosigkeit, </a:t>
            </a:r>
            <a:r>
              <a:rPr lang="de-DE" sz="1950" dirty="0" err="1"/>
              <a:t>Erwiesenheit</a:t>
            </a:r>
            <a:r>
              <a:rPr lang="de-DE" sz="1950" dirty="0"/>
              <a:t>, Ungeeignetheit, Unerreichbarkeit, Verschleppungsabsicht, Wahrunterstellung, § 244 III 2 StPO</a:t>
            </a:r>
            <a:endParaRPr lang="de-DE" sz="1950" b="1" dirty="0"/>
          </a:p>
        </p:txBody>
      </p:sp>
    </p:spTree>
    <p:extLst>
      <p:ext uri="{BB962C8B-B14F-4D97-AF65-F5344CB8AC3E}">
        <p14:creationId xmlns:p14="http://schemas.microsoft.com/office/powerpoint/2010/main" val="35932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1619" y="140562"/>
            <a:ext cx="10972800" cy="1143000"/>
          </a:xfrm>
        </p:spPr>
        <p:txBody>
          <a:bodyPr/>
          <a:lstStyle/>
          <a:p>
            <a:r>
              <a:rPr lang="de-DE" dirty="0"/>
              <a:t>Hauptverfahren</a:t>
            </a:r>
          </a:p>
        </p:txBody>
      </p:sp>
      <p:sp>
        <p:nvSpPr>
          <p:cNvPr id="3" name="Inhaltsplatzhalter 2"/>
          <p:cNvSpPr>
            <a:spLocks noGrp="1"/>
          </p:cNvSpPr>
          <p:nvPr>
            <p:ph idx="1"/>
          </p:nvPr>
        </p:nvSpPr>
        <p:spPr>
          <a:xfrm>
            <a:off x="644769" y="1283562"/>
            <a:ext cx="10972800" cy="5955438"/>
          </a:xfrm>
        </p:spPr>
        <p:txBody>
          <a:bodyPr>
            <a:normAutofit/>
          </a:bodyPr>
          <a:lstStyle/>
          <a:p>
            <a:r>
              <a:rPr lang="de-DE" sz="2800" b="1" dirty="0"/>
              <a:t>Beweisermittlungsantrag</a:t>
            </a:r>
          </a:p>
          <a:p>
            <a:r>
              <a:rPr lang="de-DE" sz="2800" dirty="0">
                <a:solidFill>
                  <a:schemeClr val="accent2"/>
                </a:solidFill>
              </a:rPr>
              <a:t>Anregung</a:t>
            </a:r>
            <a:r>
              <a:rPr lang="de-DE" sz="2800" dirty="0"/>
              <a:t> an das Gericht, von seiner Aufklärungspflicht Gebrauch zu machen</a:t>
            </a:r>
          </a:p>
          <a:p>
            <a:r>
              <a:rPr lang="de-DE" sz="2800" dirty="0"/>
              <a:t>also kein echter Beweisantrag!</a:t>
            </a:r>
          </a:p>
          <a:p>
            <a:r>
              <a:rPr lang="de-DE" sz="2800" dirty="0"/>
              <a:t>Über einen Beweisermittlungsantrag kann der Vorsitzende allein formlos entscheiden § 238 I StPO; kein Beschluss erforderlich!</a:t>
            </a:r>
          </a:p>
          <a:p>
            <a:r>
              <a:rPr lang="de-DE" sz="2800" dirty="0"/>
              <a:t>Beispiel: </a:t>
            </a:r>
            <a:r>
              <a:rPr lang="de-DE" sz="2600" dirty="0"/>
              <a:t>Ein </a:t>
            </a:r>
            <a:r>
              <a:rPr lang="de-DE" sz="2600" b="1" dirty="0"/>
              <a:t>Beweisermittlungsantrag </a:t>
            </a:r>
            <a:r>
              <a:rPr lang="de-DE" sz="2600" dirty="0"/>
              <a:t>liegt vor, wenn dem Antrag eine oder mehrere Voraussetzungen des formellen Beweisantrages fehlen, also bspw. eine ladungsfähige Anschrift oder auch der genaue Name eines Zeugen nicht bekannt sind.</a:t>
            </a:r>
          </a:p>
          <a:p>
            <a:endParaRPr lang="de-DE" sz="2800" dirty="0"/>
          </a:p>
          <a:p>
            <a:endParaRPr lang="de-DE" sz="1800" dirty="0"/>
          </a:p>
          <a:p>
            <a:endParaRPr lang="de-DE" sz="1800" dirty="0"/>
          </a:p>
        </p:txBody>
      </p:sp>
    </p:spTree>
    <p:extLst>
      <p:ext uri="{BB962C8B-B14F-4D97-AF65-F5344CB8AC3E}">
        <p14:creationId xmlns:p14="http://schemas.microsoft.com/office/powerpoint/2010/main" val="35804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617" y="-287585"/>
            <a:ext cx="11074400" cy="1143000"/>
          </a:xfrm>
        </p:spPr>
        <p:txBody>
          <a:bodyPr/>
          <a:lstStyle/>
          <a:p>
            <a:r>
              <a:rPr lang="de-DE" dirty="0"/>
              <a:t>Hauptverfahren</a:t>
            </a:r>
          </a:p>
        </p:txBody>
      </p:sp>
      <p:sp>
        <p:nvSpPr>
          <p:cNvPr id="3" name="Textfeld 2"/>
          <p:cNvSpPr txBox="1"/>
          <p:nvPr/>
        </p:nvSpPr>
        <p:spPr>
          <a:xfrm>
            <a:off x="678617" y="957165"/>
            <a:ext cx="11355231" cy="5632311"/>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Arten der Entscheidungen</a:t>
            </a:r>
          </a:p>
          <a:p>
            <a:endParaRPr lang="de-DE" sz="2000" b="1" dirty="0"/>
          </a:p>
          <a:p>
            <a:r>
              <a:rPr lang="de-DE" sz="2000" dirty="0"/>
              <a:t>Gerichtliche Entscheidungen sind Prozesshandlungen, die der Leitung, Förderung oder Erledigung des Verfahrens dienen.</a:t>
            </a:r>
          </a:p>
          <a:p>
            <a:r>
              <a:rPr lang="de-DE" sz="2000" dirty="0"/>
              <a:t>Solche Entscheidungen sind</a:t>
            </a:r>
          </a:p>
          <a:p>
            <a:pPr marL="285750" indent="-285750">
              <a:buFontTx/>
              <a:buChar char="-"/>
            </a:pPr>
            <a:r>
              <a:rPr lang="de-DE" sz="2000" b="1" dirty="0"/>
              <a:t>Urteil</a:t>
            </a:r>
            <a:r>
              <a:rPr lang="de-DE" sz="2000" dirty="0"/>
              <a:t> = Entscheidung nach mündlicher Verhandlung mit Verkündung. Erledigt das Verfahren in der Instanz. </a:t>
            </a:r>
          </a:p>
          <a:p>
            <a:r>
              <a:rPr lang="de-DE" sz="2000" dirty="0"/>
              <a:t>	Beispiele §§ 260, 322 I 2, 328, 329, 349 V, 353, 373 StPO.</a:t>
            </a:r>
          </a:p>
          <a:p>
            <a:pPr marL="285750" indent="-285750">
              <a:buFontTx/>
              <a:buChar char="-"/>
            </a:pPr>
            <a:r>
              <a:rPr lang="de-DE" sz="2000" b="1" dirty="0"/>
              <a:t>Strafbefehl</a:t>
            </a:r>
            <a:r>
              <a:rPr lang="de-DE" sz="2000" dirty="0"/>
              <a:t> = Entscheidung ohne mündliche Verhandlung, welche das Urteil ersetzen kann. </a:t>
            </a:r>
          </a:p>
          <a:p>
            <a:pPr marL="285750" indent="-285750">
              <a:buFontTx/>
              <a:buChar char="-"/>
            </a:pPr>
            <a:r>
              <a:rPr lang="de-DE" sz="2000" b="1" dirty="0"/>
              <a:t>Beschluss</a:t>
            </a:r>
            <a:r>
              <a:rPr lang="de-DE" sz="2000" dirty="0"/>
              <a:t> = Entscheidung die gesetzlich als Beschluss bezeichnet wird oder durch ein Kollegialgericht ergeht. Z.B. Haftbefehl, Vorführungsbefehl, Zwangsanordnungen. Sie ergehen in der Hauptverhandlung unter Mitwirkung der Schöffen § 30 GVG, ansonsten ohne deren Mitwirkung § 76 I II GVG. Entscheidungen des Strafrichters trifft dieser alleine. Er tritt dabei an die Stelle des Kollegialgerichts. </a:t>
            </a:r>
          </a:p>
          <a:p>
            <a:pPr marL="285750" indent="-285750">
              <a:buFontTx/>
              <a:buChar char="-"/>
            </a:pPr>
            <a:r>
              <a:rPr lang="de-DE" sz="2000" b="1" dirty="0"/>
              <a:t>Verfügung </a:t>
            </a:r>
            <a:r>
              <a:rPr lang="de-DE" sz="2000" dirty="0"/>
              <a:t>= jede andere Entscheidung eines einzelnen Richters. Z.B. </a:t>
            </a:r>
            <a:r>
              <a:rPr lang="de-DE" sz="2000" dirty="0" err="1"/>
              <a:t>Terminsbestimmung</a:t>
            </a:r>
            <a:r>
              <a:rPr lang="de-DE" sz="2000" dirty="0"/>
              <a:t>, gesetzliche Hinweise, Belehrungen, Mitteilungen.</a:t>
            </a:r>
          </a:p>
        </p:txBody>
      </p:sp>
    </p:spTree>
    <p:extLst>
      <p:ext uri="{BB962C8B-B14F-4D97-AF65-F5344CB8AC3E}">
        <p14:creationId xmlns:p14="http://schemas.microsoft.com/office/powerpoint/2010/main" val="34370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842" y="0"/>
            <a:ext cx="11074400" cy="1143000"/>
          </a:xfrm>
        </p:spPr>
        <p:txBody>
          <a:bodyPr/>
          <a:lstStyle/>
          <a:p>
            <a:r>
              <a:rPr lang="de-DE" dirty="0"/>
              <a:t>Hauptverfahren</a:t>
            </a:r>
          </a:p>
        </p:txBody>
      </p:sp>
      <p:sp>
        <p:nvSpPr>
          <p:cNvPr id="3" name="Textfeld 2"/>
          <p:cNvSpPr txBox="1"/>
          <p:nvPr/>
        </p:nvSpPr>
        <p:spPr>
          <a:xfrm>
            <a:off x="583842" y="1240501"/>
            <a:ext cx="11355231" cy="5293757"/>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Arten der Bekanntmachung</a:t>
            </a:r>
          </a:p>
          <a:p>
            <a:endParaRPr lang="de-DE" sz="2000" b="1" dirty="0"/>
          </a:p>
          <a:p>
            <a:pPr marL="285750" indent="-285750">
              <a:buFontTx/>
              <a:buChar char="-"/>
            </a:pPr>
            <a:r>
              <a:rPr lang="de-DE" sz="2000" dirty="0"/>
              <a:t>Verkündung § 35 I StPO</a:t>
            </a:r>
          </a:p>
          <a:p>
            <a:r>
              <a:rPr lang="de-DE" sz="2000" dirty="0"/>
              <a:t>	kommt nur bei Entscheidungen in der Hauptverhandlung oder sonstigen richterlichen Terminen in Betracht. Z.B. 268, 118, 118 a, 128, 225 StPO. Beachte § 54 II JGG. Mangelhafte Verkündung kann nur bei Beschlüssen und 	Verfügungen durch Zustellung geheilt werden!</a:t>
            </a:r>
          </a:p>
          <a:p>
            <a:pPr marL="285750" indent="-285750">
              <a:buFontTx/>
              <a:buChar char="-"/>
            </a:pPr>
            <a:r>
              <a:rPr lang="de-DE" sz="2000" dirty="0"/>
              <a:t>Zustellung § 35 II 1 StPO</a:t>
            </a:r>
          </a:p>
          <a:p>
            <a:r>
              <a:rPr lang="de-DE" sz="2000" dirty="0"/>
              <a:t>	ist die in gesetzlicher Form zu bewirkende Bekanntgabe eines Schriftstücks an den Adressaten § 166 I ZPO (37 I StPO). Sie ist nötig, wenn die Mitteilung eine gesetzliche oder richterliche Frist in Lauf setzt. Z.B. 201, 314 II, 341 	I, 345 I 2, 409 I 1 Nr. 7 StPO. Sie ist weiterhin nötig, wenn die prozessrechtliche Bedeutung der Entscheidung dies 	erfordert. Z.B. 217, 218, 233 StPO.</a:t>
            </a:r>
          </a:p>
          <a:p>
            <a:pPr marL="285750" indent="-285750">
              <a:buFontTx/>
              <a:buChar char="-"/>
            </a:pPr>
            <a:r>
              <a:rPr lang="de-DE" sz="2000" dirty="0"/>
              <a:t>Formlose Mitteilung § 35 II 2 StPO</a:t>
            </a:r>
          </a:p>
          <a:p>
            <a:r>
              <a:rPr lang="de-DE" sz="2000" dirty="0"/>
              <a:t>	erfolgt in allen anderen Fällen, meist schriftlich durch Übersendung einer Ausfertigung durch einfachen Brief.</a:t>
            </a:r>
          </a:p>
          <a:p>
            <a:endParaRPr lang="de-DE" dirty="0"/>
          </a:p>
        </p:txBody>
      </p:sp>
    </p:spTree>
    <p:extLst>
      <p:ext uri="{BB962C8B-B14F-4D97-AF65-F5344CB8AC3E}">
        <p14:creationId xmlns:p14="http://schemas.microsoft.com/office/powerpoint/2010/main" val="23882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327" y="-339101"/>
            <a:ext cx="11074400" cy="1143000"/>
          </a:xfrm>
        </p:spPr>
        <p:txBody>
          <a:bodyPr/>
          <a:lstStyle/>
          <a:p>
            <a:r>
              <a:rPr lang="de-DE" dirty="0"/>
              <a:t>Hauptverfahren</a:t>
            </a:r>
          </a:p>
        </p:txBody>
      </p:sp>
      <p:sp>
        <p:nvSpPr>
          <p:cNvPr id="3" name="Textfeld 2"/>
          <p:cNvSpPr txBox="1"/>
          <p:nvPr/>
        </p:nvSpPr>
        <p:spPr>
          <a:xfrm>
            <a:off x="532327" y="803899"/>
            <a:ext cx="11355231" cy="6247864"/>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Urteil</a:t>
            </a:r>
          </a:p>
          <a:p>
            <a:endParaRPr lang="de-DE" sz="2000" b="1" dirty="0"/>
          </a:p>
          <a:p>
            <a:r>
              <a:rPr lang="de-DE" sz="2000" dirty="0"/>
              <a:t>Das Urteil wird durch Verkündung bekanntgemacht § 35 I StPO.</a:t>
            </a:r>
          </a:p>
          <a:p>
            <a:r>
              <a:rPr lang="de-DE" sz="2000" dirty="0"/>
              <a:t>Eine förmliche Zustellung ist deshalb grundsätzlich nicht vorgeschrieben.</a:t>
            </a:r>
          </a:p>
          <a:p>
            <a:r>
              <a:rPr lang="de-DE" sz="2000" dirty="0"/>
              <a:t>Gemäß Nr. 140 RiStBV ist das Urteil (mit Bewährungsbeschluss) dem Verurteilten und dem Verteidiger mitzuteilen.</a:t>
            </a:r>
          </a:p>
          <a:p>
            <a:r>
              <a:rPr lang="de-DE" sz="2000" dirty="0"/>
              <a:t>Ausnahmen:</a:t>
            </a:r>
          </a:p>
          <a:p>
            <a:pPr marL="285750" indent="-285750">
              <a:buFontTx/>
              <a:buChar char="-"/>
            </a:pPr>
            <a:r>
              <a:rPr lang="de-DE" sz="2000" dirty="0"/>
              <a:t>Bei Einlegung eines Rechtsmittels §§ 316 II, 343 II StPO; nach Einlegung der Berufung/Revision ist das Urteil zuzustellen (Revisionsbegründungsfrist läuft nicht vor Zustellung des Urteils §§ 317, 345 II StPO)</a:t>
            </a:r>
          </a:p>
          <a:p>
            <a:pPr marL="285750" indent="-285750">
              <a:buFontTx/>
              <a:buChar char="-"/>
            </a:pPr>
            <a:r>
              <a:rPr lang="de-DE" sz="2000" dirty="0"/>
              <a:t>Bei Abwesenheit des Angeklagten in der Hauptverhandlung § 232 IV StPO; Urteilszustellung an Angeklagten oder Verteidiger (§ 145 a StPO)</a:t>
            </a:r>
          </a:p>
          <a:p>
            <a:pPr marL="285750" indent="-285750">
              <a:buFontTx/>
              <a:buChar char="-"/>
            </a:pPr>
            <a:endParaRPr lang="de-DE" sz="2000" dirty="0"/>
          </a:p>
          <a:p>
            <a:r>
              <a:rPr lang="de-DE" sz="2000" dirty="0"/>
              <a:t>Merke:</a:t>
            </a:r>
          </a:p>
          <a:p>
            <a:r>
              <a:rPr lang="de-DE" sz="2000" dirty="0"/>
              <a:t>Das Urteil darf erst zugestellt werden, wenn das HV-Protokoll fertig gestellt ist § 273 IV StPO. Eine vorherige Zustellung ist unwirksam und setzt die Revisionsbegründungsfrist nicht in Lauf (BGH NJW 1991, 1902).</a:t>
            </a:r>
          </a:p>
          <a:p>
            <a:r>
              <a:rPr lang="de-DE" sz="2000" b="1" dirty="0"/>
              <a:t> </a:t>
            </a:r>
          </a:p>
        </p:txBody>
      </p:sp>
    </p:spTree>
    <p:extLst>
      <p:ext uri="{BB962C8B-B14F-4D97-AF65-F5344CB8AC3E}">
        <p14:creationId xmlns:p14="http://schemas.microsoft.com/office/powerpoint/2010/main" val="15826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78617" y="2026112"/>
            <a:ext cx="11355231" cy="2677656"/>
          </a:xfrm>
          <a:prstGeom prst="rect">
            <a:avLst/>
          </a:prstGeom>
          <a:noFill/>
        </p:spPr>
        <p:txBody>
          <a:bodyPr wrap="square" rtlCol="0">
            <a:spAutoFit/>
          </a:bodyPr>
          <a:lstStyle/>
          <a:p>
            <a:r>
              <a:rPr lang="de-DE" sz="2800" b="1" dirty="0"/>
              <a:t>Entscheidung des Gerichts und ihre Bekanntmachung</a:t>
            </a:r>
          </a:p>
          <a:p>
            <a:endParaRPr lang="de-DE" sz="2800" b="1" dirty="0"/>
          </a:p>
          <a:p>
            <a:r>
              <a:rPr lang="de-DE" sz="2800" b="1" dirty="0"/>
              <a:t>Beschluss</a:t>
            </a:r>
          </a:p>
          <a:p>
            <a:endParaRPr lang="de-DE" sz="2800" b="1" dirty="0"/>
          </a:p>
          <a:p>
            <a:r>
              <a:rPr lang="de-DE" sz="2800" dirty="0"/>
              <a:t>Gerichtliche Entscheidungen sind Prozesshandlungen, die der Leitung, Förderung oder Erledigung des Verfahrens dienen.</a:t>
            </a:r>
          </a:p>
        </p:txBody>
      </p:sp>
    </p:spTree>
    <p:extLst>
      <p:ext uri="{BB962C8B-B14F-4D97-AF65-F5344CB8AC3E}">
        <p14:creationId xmlns:p14="http://schemas.microsoft.com/office/powerpoint/2010/main" val="23882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78617" y="2026112"/>
            <a:ext cx="11355231" cy="4401205"/>
          </a:xfrm>
          <a:prstGeom prst="rect">
            <a:avLst/>
          </a:prstGeom>
          <a:noFill/>
        </p:spPr>
        <p:txBody>
          <a:bodyPr wrap="square" rtlCol="0">
            <a:spAutoFit/>
          </a:bodyPr>
          <a:lstStyle/>
          <a:p>
            <a:r>
              <a:rPr lang="de-DE" sz="2000" b="1" dirty="0"/>
              <a:t>Entscheidung des Gerichts und ihre Bekanntmachung</a:t>
            </a:r>
          </a:p>
          <a:p>
            <a:endParaRPr lang="de-DE" sz="2000" b="1" dirty="0"/>
          </a:p>
          <a:p>
            <a:r>
              <a:rPr lang="de-DE" sz="2000" b="1" dirty="0"/>
              <a:t>Haftbefehl bei Untersuchungshaft</a:t>
            </a:r>
          </a:p>
          <a:p>
            <a:endParaRPr lang="de-DE" sz="2000" b="1" dirty="0"/>
          </a:p>
          <a:p>
            <a:r>
              <a:rPr lang="de-DE" sz="2000" dirty="0"/>
              <a:t>Die Bekanntmachung des in der Hauptverhandlung oder in einem anderen gerichtlichen</a:t>
            </a:r>
          </a:p>
          <a:p>
            <a:r>
              <a:rPr lang="de-DE" sz="2000" dirty="0"/>
              <a:t>Termin in Anwesenheit des Beschuldigten erlassenen Haftbefehls erfolgt durch Verkündung (§ 35 Abs. 1 S. 1), </a:t>
            </a:r>
          </a:p>
          <a:p>
            <a:r>
              <a:rPr lang="de-DE" sz="2000" dirty="0"/>
              <a:t>im Übrigen formlos (§ 35 Abs. 2 S. 1, nämlich durch</a:t>
            </a:r>
          </a:p>
          <a:p>
            <a:r>
              <a:rPr lang="de-DE" sz="2000" dirty="0"/>
              <a:t>Übersendung einer Abschrift des Haftbefehls (§ 114a).</a:t>
            </a:r>
          </a:p>
          <a:p>
            <a:r>
              <a:rPr lang="de-DE" sz="2000" dirty="0"/>
              <a:t>Des Weiteren hat der Richter anzuordnen, dass die nächsten Angehörigen oder die</a:t>
            </a:r>
          </a:p>
          <a:p>
            <a:r>
              <a:rPr lang="de-DE" sz="2000" dirty="0"/>
              <a:t>Person seines Vertrauens sofort von der Verhaftung zu benachrichtigen sind (§ 114b</a:t>
            </a:r>
          </a:p>
          <a:p>
            <a:r>
              <a:rPr lang="de-DE" sz="2000" dirty="0"/>
              <a:t>Abs. 1). </a:t>
            </a:r>
          </a:p>
          <a:p>
            <a:r>
              <a:rPr lang="de-DE" sz="2000" dirty="0"/>
              <a:t>Gleichzeitig ist dem Beschuldigten selbst Gelegenheit zu geben, einen Angehörigen</a:t>
            </a:r>
          </a:p>
          <a:p>
            <a:r>
              <a:rPr lang="de-DE" sz="2000" dirty="0"/>
              <a:t>oder eine Vertrauensperson zu benachrichtigen (§ 114b Abs. 2).</a:t>
            </a:r>
          </a:p>
        </p:txBody>
      </p:sp>
    </p:spTree>
    <p:extLst>
      <p:ext uri="{BB962C8B-B14F-4D97-AF65-F5344CB8AC3E}">
        <p14:creationId xmlns:p14="http://schemas.microsoft.com/office/powerpoint/2010/main" val="16589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04811" y="2060020"/>
            <a:ext cx="10362127" cy="3816429"/>
          </a:xfrm>
          <a:prstGeom prst="rect">
            <a:avLst/>
          </a:prstGeom>
          <a:noFill/>
        </p:spPr>
        <p:txBody>
          <a:bodyPr wrap="square" rtlCol="0">
            <a:spAutoFit/>
          </a:bodyPr>
          <a:lstStyle/>
          <a:p>
            <a:r>
              <a:rPr lang="de-DE" sz="2800" b="1" dirty="0"/>
              <a:t>Verurteilung mit Strafaussetzung zur Bewährung</a:t>
            </a:r>
          </a:p>
          <a:p>
            <a:r>
              <a:rPr lang="de-DE" sz="2800" dirty="0"/>
              <a:t>Wie kündigt sich dem erfahrenen Protokollführer die Bewährung in der HV an?</a:t>
            </a:r>
          </a:p>
          <a:p>
            <a:r>
              <a:rPr lang="de-DE" sz="2800" dirty="0"/>
              <a:t>Durch Anhörung des Bewährungshelfers oder Verlesung seines letzten Berichts mit positiven Feststellungen.</a:t>
            </a:r>
          </a:p>
          <a:p>
            <a:r>
              <a:rPr lang="de-DE" sz="2800" dirty="0"/>
              <a:t>Wird die Entscheidung über die Strafe zur Bewährung ausgesetzt, so ist dies in der Urteilsformel zum Ausdruck zu bringen § 260 IV 4 StPO</a:t>
            </a:r>
          </a:p>
          <a:p>
            <a:endParaRPr lang="de-DE" b="1" dirty="0"/>
          </a:p>
        </p:txBody>
      </p:sp>
    </p:spTree>
    <p:extLst>
      <p:ext uri="{BB962C8B-B14F-4D97-AF65-F5344CB8AC3E}">
        <p14:creationId xmlns:p14="http://schemas.microsoft.com/office/powerpoint/2010/main" val="2859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Textfeld 2"/>
          <p:cNvSpPr txBox="1"/>
          <p:nvPr/>
        </p:nvSpPr>
        <p:spPr>
          <a:xfrm>
            <a:off x="652860" y="2047246"/>
            <a:ext cx="10728102" cy="4293483"/>
          </a:xfrm>
          <a:prstGeom prst="rect">
            <a:avLst/>
          </a:prstGeom>
          <a:noFill/>
        </p:spPr>
        <p:txBody>
          <a:bodyPr wrap="square" rtlCol="0">
            <a:spAutoFit/>
          </a:bodyPr>
          <a:lstStyle/>
          <a:p>
            <a:r>
              <a:rPr lang="de-DE" sz="2100" b="1" dirty="0"/>
              <a:t>Freispruch</a:t>
            </a:r>
          </a:p>
          <a:p>
            <a:r>
              <a:rPr lang="de-DE" sz="2100" dirty="0"/>
              <a:t>Woraus können Sie als Protokollführer schließen, dass ein Freispruch erfolgen wird?</a:t>
            </a:r>
          </a:p>
          <a:p>
            <a:r>
              <a:rPr lang="de-DE" sz="2100" dirty="0"/>
              <a:t>Das Gericht und die Verfahrensbeteiligten verzichten auf alle weiteren Beweismittel</a:t>
            </a:r>
          </a:p>
          <a:p>
            <a:r>
              <a:rPr lang="de-DE" sz="2100" dirty="0"/>
              <a:t>Das Gericht fragt, ob die Verlesung des BZR-Auszugs noch erforderlich ist…</a:t>
            </a:r>
          </a:p>
          <a:p>
            <a:r>
              <a:rPr lang="de-DE" sz="2100" dirty="0"/>
              <a:t>Wie lautet der Urteilsspruch beim Freispruch?</a:t>
            </a:r>
          </a:p>
          <a:p>
            <a:r>
              <a:rPr lang="de-DE" sz="2100" dirty="0"/>
              <a:t>Der Angeklagte wird freigesprochen.</a:t>
            </a:r>
          </a:p>
          <a:p>
            <a:r>
              <a:rPr lang="de-DE" sz="2100" dirty="0"/>
              <a:t>Angewendete Vorschriften §§ </a:t>
            </a:r>
          </a:p>
          <a:p>
            <a:r>
              <a:rPr lang="de-DE" sz="2100" dirty="0"/>
              <a:t>Die Kosten des Verfahrens </a:t>
            </a:r>
          </a:p>
          <a:p>
            <a:r>
              <a:rPr lang="de-DE" sz="2100" dirty="0"/>
              <a:t>einschließlich der notwendigen Auslagen des Angeklagten trägt …</a:t>
            </a:r>
          </a:p>
          <a:p>
            <a:r>
              <a:rPr lang="de-DE" sz="2100" dirty="0"/>
              <a:t>die Staatskasse § 467 I StPO</a:t>
            </a:r>
          </a:p>
          <a:p>
            <a:r>
              <a:rPr lang="de-DE" sz="2100" dirty="0"/>
              <a:t>Zusatz im Urteil möglich bezüglich einer Entschädigung des Angeklagten nach § 8 I StrEG</a:t>
            </a:r>
          </a:p>
          <a:p>
            <a:r>
              <a:rPr lang="de-DE" sz="2100" dirty="0"/>
              <a:t> </a:t>
            </a:r>
          </a:p>
        </p:txBody>
      </p:sp>
    </p:spTree>
    <p:extLst>
      <p:ext uri="{BB962C8B-B14F-4D97-AF65-F5344CB8AC3E}">
        <p14:creationId xmlns:p14="http://schemas.microsoft.com/office/powerpoint/2010/main" val="24986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Inhaltsplatzhalter 2"/>
          <p:cNvSpPr>
            <a:spLocks noGrp="1"/>
          </p:cNvSpPr>
          <p:nvPr>
            <p:ph idx="1"/>
          </p:nvPr>
        </p:nvSpPr>
        <p:spPr/>
        <p:txBody>
          <a:bodyPr>
            <a:normAutofit fontScale="92500" lnSpcReduction="20000"/>
          </a:bodyPr>
          <a:lstStyle/>
          <a:p>
            <a:r>
              <a:rPr lang="de-DE" sz="2000" b="1" dirty="0"/>
              <a:t>§ 8 AGGVG v. 6.11.1989, </a:t>
            </a:r>
            <a:r>
              <a:rPr lang="de-DE" sz="2000" dirty="0" err="1"/>
              <a:t>GVBl</a:t>
            </a:r>
            <a:r>
              <a:rPr lang="de-DE" sz="2000" dirty="0"/>
              <a:t>. 1989, 225</a:t>
            </a:r>
            <a:endParaRPr lang="de-DE" sz="2000" b="1" dirty="0"/>
          </a:p>
          <a:p>
            <a:r>
              <a:rPr lang="de-DE" sz="2000" b="1" dirty="0"/>
              <a:t>Aufgaben</a:t>
            </a:r>
          </a:p>
          <a:p>
            <a:r>
              <a:rPr lang="de-DE" sz="2000" dirty="0"/>
              <a:t>(1) Die Urkundsbeamten der Geschäftsstelle unterschreiben die Ausfertigungen und versehen sie mit dem</a:t>
            </a:r>
          </a:p>
          <a:p>
            <a:r>
              <a:rPr lang="de-DE" sz="2000" dirty="0"/>
              <a:t>Dienstsiegel, soweit nicht besondere Vorschriften bestehen.</a:t>
            </a:r>
          </a:p>
          <a:p>
            <a:endParaRPr lang="de-DE" sz="2000" dirty="0"/>
          </a:p>
          <a:p>
            <a:r>
              <a:rPr lang="de-DE" sz="2000" b="1" dirty="0"/>
              <a:t>Vollziehung von Schriftstücken im Geschäftsbereich des</a:t>
            </a:r>
          </a:p>
          <a:p>
            <a:r>
              <a:rPr lang="de-DE" sz="2000" b="1" dirty="0"/>
              <a:t>Ministeriums der Justiz</a:t>
            </a:r>
          </a:p>
          <a:p>
            <a:r>
              <a:rPr lang="de-DE" sz="2000" b="1" dirty="0"/>
              <a:t>AV d. JM vom 29. Dezember 1971 (1411 — 1 — 9/71)</a:t>
            </a:r>
          </a:p>
          <a:p>
            <a:r>
              <a:rPr lang="de-DE" sz="2000" dirty="0"/>
              <a:t>Ausfertigungen werden mit folgendem von dem Urkundsbeamten der Geschäftsstelle zu</a:t>
            </a:r>
          </a:p>
          <a:p>
            <a:r>
              <a:rPr lang="de-DE" sz="2000" dirty="0"/>
              <a:t>unterschreibenden Vermerk erteilt:</a:t>
            </a:r>
          </a:p>
          <a:p>
            <a:r>
              <a:rPr lang="de-DE" sz="2000" dirty="0"/>
              <a:t>„Ausgefertigt</a:t>
            </a:r>
          </a:p>
          <a:p>
            <a:r>
              <a:rPr lang="de-DE" sz="2000" dirty="0"/>
              <a:t>_________________________________</a:t>
            </a:r>
          </a:p>
          <a:p>
            <a:r>
              <a:rPr lang="de-DE" sz="2000" dirty="0"/>
              <a:t>(Name, Amtsbezeichnung)</a:t>
            </a:r>
          </a:p>
          <a:p>
            <a:r>
              <a:rPr lang="de-DE" sz="2000" dirty="0"/>
              <a:t>als Urkundsbeamter der Geschäftsstelle</a:t>
            </a:r>
          </a:p>
          <a:p>
            <a:endParaRPr lang="de-DE" sz="2000" dirty="0"/>
          </a:p>
        </p:txBody>
      </p:sp>
    </p:spTree>
    <p:extLst>
      <p:ext uri="{BB962C8B-B14F-4D97-AF65-F5344CB8AC3E}">
        <p14:creationId xmlns:p14="http://schemas.microsoft.com/office/powerpoint/2010/main" val="631705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631" y="601057"/>
            <a:ext cx="10972800" cy="1143000"/>
          </a:xfrm>
        </p:spPr>
        <p:txBody>
          <a:bodyPr/>
          <a:lstStyle/>
          <a:p>
            <a:r>
              <a:rPr lang="de-DE" dirty="0"/>
              <a:t>Hauptverfahren</a:t>
            </a:r>
          </a:p>
        </p:txBody>
      </p:sp>
      <p:sp>
        <p:nvSpPr>
          <p:cNvPr id="3" name="Inhaltsplatzhalter 2"/>
          <p:cNvSpPr>
            <a:spLocks noGrp="1"/>
          </p:cNvSpPr>
          <p:nvPr>
            <p:ph idx="1"/>
          </p:nvPr>
        </p:nvSpPr>
        <p:spPr>
          <a:xfrm>
            <a:off x="712631" y="2643818"/>
            <a:ext cx="10972800" cy="4389120"/>
          </a:xfrm>
        </p:spPr>
        <p:txBody>
          <a:bodyPr>
            <a:normAutofit/>
          </a:bodyPr>
          <a:lstStyle/>
          <a:p>
            <a:r>
              <a:rPr lang="de-DE" sz="2800" b="1" dirty="0"/>
              <a:t>Freispruch</a:t>
            </a:r>
          </a:p>
          <a:p>
            <a:r>
              <a:rPr lang="de-DE" sz="2800" b="1" dirty="0"/>
              <a:t>Nebenentscheidungen durch Beschluss</a:t>
            </a:r>
          </a:p>
          <a:p>
            <a:r>
              <a:rPr lang="de-DE" sz="2800" dirty="0"/>
              <a:t>Aufhebung des Haftbefehls oder des Unterbringungsbeschlusses §§ 120 I, 126 a III StPO</a:t>
            </a:r>
          </a:p>
          <a:p>
            <a:r>
              <a:rPr lang="de-DE" sz="2800" dirty="0"/>
              <a:t>Aufhebung der vorläufigen Entziehung der Fahrerlaubnis § 111 a II StPO</a:t>
            </a:r>
          </a:p>
          <a:p>
            <a:r>
              <a:rPr lang="de-DE" sz="2800" dirty="0"/>
              <a:t>Aufhebung des Berufsverbotes § 132 a II StPO</a:t>
            </a:r>
          </a:p>
          <a:p>
            <a:endParaRPr lang="de-DE" sz="1800" b="1" dirty="0"/>
          </a:p>
          <a:p>
            <a:endParaRPr lang="de-DE" sz="1800" b="1" dirty="0"/>
          </a:p>
        </p:txBody>
      </p:sp>
    </p:spTree>
    <p:extLst>
      <p:ext uri="{BB962C8B-B14F-4D97-AF65-F5344CB8AC3E}">
        <p14:creationId xmlns:p14="http://schemas.microsoft.com/office/powerpoint/2010/main" val="31318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3" name="Inhaltsplatzhalter 2"/>
          <p:cNvSpPr>
            <a:spLocks noGrp="1"/>
          </p:cNvSpPr>
          <p:nvPr>
            <p:ph idx="1"/>
          </p:nvPr>
        </p:nvSpPr>
        <p:spPr/>
        <p:txBody>
          <a:bodyPr>
            <a:normAutofit/>
          </a:bodyPr>
          <a:lstStyle/>
          <a:p>
            <a:r>
              <a:rPr lang="de-DE" sz="2800" b="1" dirty="0"/>
              <a:t>Teilfreispruch</a:t>
            </a:r>
          </a:p>
          <a:p>
            <a:r>
              <a:rPr lang="de-DE" sz="2800" dirty="0"/>
              <a:t>Teilfreispruch kann nur bei mehreren Taten, also Tatmehrheit § 53 StGB erfolgen</a:t>
            </a:r>
          </a:p>
          <a:p>
            <a:r>
              <a:rPr lang="de-DE" sz="2800" dirty="0"/>
              <a:t>Bei Tateinheit § 52 StGB erfolgt kein Freispruch, sondern der Teil der nicht abzuurteilen ist, bleibt beim Urteil außer Betracht.</a:t>
            </a:r>
          </a:p>
          <a:p>
            <a:r>
              <a:rPr lang="de-DE" sz="2800" dirty="0"/>
              <a:t> </a:t>
            </a:r>
          </a:p>
        </p:txBody>
      </p:sp>
    </p:spTree>
    <p:extLst>
      <p:ext uri="{BB962C8B-B14F-4D97-AF65-F5344CB8AC3E}">
        <p14:creationId xmlns:p14="http://schemas.microsoft.com/office/powerpoint/2010/main" val="698771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Hauptverfahren</a:t>
            </a:r>
          </a:p>
        </p:txBody>
      </p:sp>
      <p:sp>
        <p:nvSpPr>
          <p:cNvPr id="4" name="Textfeld 3"/>
          <p:cNvSpPr txBox="1"/>
          <p:nvPr/>
        </p:nvSpPr>
        <p:spPr>
          <a:xfrm>
            <a:off x="652860" y="2115394"/>
            <a:ext cx="10251583" cy="4708981"/>
          </a:xfrm>
          <a:prstGeom prst="rect">
            <a:avLst/>
          </a:prstGeom>
          <a:noFill/>
        </p:spPr>
        <p:txBody>
          <a:bodyPr wrap="square" rtlCol="0">
            <a:spAutoFit/>
          </a:bodyPr>
          <a:lstStyle/>
          <a:p>
            <a:r>
              <a:rPr lang="de-DE" sz="2000" b="1" dirty="0"/>
              <a:t>Einstellung durch Urteil oder Beschluss</a:t>
            </a:r>
          </a:p>
          <a:p>
            <a:endParaRPr lang="de-DE" sz="2000" b="1" dirty="0"/>
          </a:p>
          <a:p>
            <a:r>
              <a:rPr lang="de-DE" sz="2000" dirty="0"/>
              <a:t>Einstellung durch Urteil</a:t>
            </a:r>
          </a:p>
          <a:p>
            <a:r>
              <a:rPr lang="de-DE" sz="2000" dirty="0"/>
              <a:t>Unterscheidung der Urteile über die Sache und solcher über das Verfahren:</a:t>
            </a:r>
          </a:p>
          <a:p>
            <a:r>
              <a:rPr lang="de-DE" sz="2000" dirty="0"/>
              <a:t>1. Sachurteil</a:t>
            </a:r>
          </a:p>
          <a:p>
            <a:r>
              <a:rPr lang="de-DE" sz="2000" dirty="0"/>
              <a:t>2. Prozessurteil</a:t>
            </a:r>
          </a:p>
          <a:p>
            <a:endParaRPr lang="de-DE" sz="2000" dirty="0"/>
          </a:p>
          <a:p>
            <a:r>
              <a:rPr lang="de-DE" sz="2000" dirty="0"/>
              <a:t>Sachurteil entscheidet über die Tat</a:t>
            </a:r>
          </a:p>
          <a:p>
            <a:r>
              <a:rPr lang="de-DE" sz="2000" dirty="0"/>
              <a:t>Prozessurteil entscheidet über Verfahrensvoraussetzungen </a:t>
            </a:r>
          </a:p>
          <a:p>
            <a:endParaRPr lang="de-DE" sz="2000" dirty="0"/>
          </a:p>
          <a:p>
            <a:r>
              <a:rPr lang="de-DE" sz="2000" dirty="0"/>
              <a:t>Beispiel:</a:t>
            </a:r>
          </a:p>
          <a:p>
            <a:r>
              <a:rPr lang="de-DE" sz="2000" dirty="0"/>
              <a:t>Zu 1.: Der Angeklagte wird freigesprochen</a:t>
            </a:r>
          </a:p>
          <a:p>
            <a:r>
              <a:rPr lang="de-DE" sz="2000" dirty="0"/>
              <a:t>Zu 2.: Das Verfahren wird eingestellt  § 260 III StPO</a:t>
            </a:r>
          </a:p>
          <a:p>
            <a:endParaRPr lang="de-DE" sz="2000" dirty="0"/>
          </a:p>
          <a:p>
            <a:endParaRPr lang="de-DE" sz="2000" dirty="0"/>
          </a:p>
        </p:txBody>
      </p:sp>
    </p:spTree>
    <p:extLst>
      <p:ext uri="{BB962C8B-B14F-4D97-AF65-F5344CB8AC3E}">
        <p14:creationId xmlns:p14="http://schemas.microsoft.com/office/powerpoint/2010/main" val="9833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507" y="129657"/>
            <a:ext cx="11074400" cy="1143000"/>
          </a:xfrm>
        </p:spPr>
        <p:txBody>
          <a:bodyPr/>
          <a:lstStyle/>
          <a:p>
            <a:r>
              <a:rPr lang="de-DE" dirty="0"/>
              <a:t>Hauptverfahren</a:t>
            </a:r>
          </a:p>
        </p:txBody>
      </p:sp>
      <p:sp>
        <p:nvSpPr>
          <p:cNvPr id="3" name="Textfeld 2"/>
          <p:cNvSpPr txBox="1"/>
          <p:nvPr/>
        </p:nvSpPr>
        <p:spPr>
          <a:xfrm>
            <a:off x="576743" y="1323921"/>
            <a:ext cx="10303098" cy="369332"/>
          </a:xfrm>
          <a:prstGeom prst="rect">
            <a:avLst/>
          </a:prstGeom>
          <a:noFill/>
        </p:spPr>
        <p:txBody>
          <a:bodyPr wrap="square" rtlCol="0">
            <a:spAutoFit/>
          </a:bodyPr>
          <a:lstStyle/>
          <a:p>
            <a:r>
              <a:rPr lang="de-DE" b="1" dirty="0"/>
              <a:t>Sitzungsprotokoll</a:t>
            </a:r>
            <a:r>
              <a:rPr lang="de-DE" dirty="0"/>
              <a:t> </a:t>
            </a:r>
          </a:p>
        </p:txBody>
      </p:sp>
    </p:spTree>
    <p:extLst>
      <p:ext uri="{BB962C8B-B14F-4D97-AF65-F5344CB8AC3E}">
        <p14:creationId xmlns:p14="http://schemas.microsoft.com/office/powerpoint/2010/main" val="27340176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Rechtsmittel (§§ 296 ff StPO)</a:t>
            </a:r>
            <a:br>
              <a:rPr lang="de-DE" b="1" dirty="0"/>
            </a:br>
            <a:endParaRPr lang="de-DE" dirty="0"/>
          </a:p>
        </p:txBody>
      </p:sp>
      <p:sp>
        <p:nvSpPr>
          <p:cNvPr id="3" name="Inhaltsplatzhalter 2"/>
          <p:cNvSpPr>
            <a:spLocks noGrp="1"/>
          </p:cNvSpPr>
          <p:nvPr>
            <p:ph idx="1"/>
          </p:nvPr>
        </p:nvSpPr>
        <p:spPr/>
        <p:txBody>
          <a:bodyPr>
            <a:normAutofit fontScale="92500"/>
          </a:bodyPr>
          <a:lstStyle/>
          <a:p>
            <a:r>
              <a:rPr lang="de-DE" dirty="0"/>
              <a:t>Der Begriff </a:t>
            </a:r>
            <a:r>
              <a:rPr lang="de-DE" b="1" dirty="0"/>
              <a:t>Rechtsmittel</a:t>
            </a:r>
            <a:r>
              <a:rPr lang="de-DE" dirty="0"/>
              <a:t> ist in Deutschland die Anfechtung einer gerichtlichen Entscheidung. </a:t>
            </a:r>
          </a:p>
          <a:p>
            <a:r>
              <a:rPr lang="de-DE" dirty="0"/>
              <a:t>Das Rechtsmittel ist abzugrenzen gegen den </a:t>
            </a:r>
            <a:r>
              <a:rPr lang="de-DE" b="1" dirty="0"/>
              <a:t>Oberbegriff Rechtsbehelf</a:t>
            </a:r>
            <a:r>
              <a:rPr lang="de-DE" dirty="0"/>
              <a:t>, mit dem allgemein die Anfechtung einer staatlichen, also auch behördlichen Entscheidung beschrieben wird. </a:t>
            </a:r>
          </a:p>
          <a:p>
            <a:r>
              <a:rPr lang="de-DE" dirty="0"/>
              <a:t>Daher können Rechtsmittel auch als Rechtsbehelfe gegen gerichtliche Entscheidungen definiert werden.</a:t>
            </a:r>
          </a:p>
          <a:p>
            <a:endParaRPr lang="de-DE" sz="1800" dirty="0"/>
          </a:p>
        </p:txBody>
      </p:sp>
    </p:spTree>
    <p:extLst>
      <p:ext uri="{BB962C8B-B14F-4D97-AF65-F5344CB8AC3E}">
        <p14:creationId xmlns:p14="http://schemas.microsoft.com/office/powerpoint/2010/main" val="8431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8263" y="220650"/>
            <a:ext cx="10375006" cy="6463308"/>
          </a:xfrm>
          <a:prstGeom prst="rect">
            <a:avLst/>
          </a:prstGeom>
          <a:noFill/>
        </p:spPr>
        <p:txBody>
          <a:bodyPr wrap="square" rtlCol="0">
            <a:spAutoFit/>
          </a:bodyPr>
          <a:lstStyle/>
          <a:p>
            <a:r>
              <a:rPr lang="de-DE" b="1" dirty="0"/>
              <a:t>Rechtsmittel (§§ 296 ff StPO)</a:t>
            </a:r>
          </a:p>
          <a:p>
            <a:endParaRPr lang="de-DE" dirty="0"/>
          </a:p>
          <a:p>
            <a:r>
              <a:rPr lang="de-DE" dirty="0"/>
              <a:t> </a:t>
            </a:r>
            <a:r>
              <a:rPr lang="de-DE" b="1" dirty="0"/>
              <a:t>I. Arten der Rechtsbehelfe: </a:t>
            </a:r>
            <a:endParaRPr lang="de-DE" dirty="0"/>
          </a:p>
          <a:p>
            <a:r>
              <a:rPr lang="de-DE" dirty="0"/>
              <a:t>1. Ordentliche Rechtsbehelfe: </a:t>
            </a:r>
          </a:p>
          <a:p>
            <a:r>
              <a:rPr lang="de-DE" dirty="0"/>
              <a:t>Bis auf den Einspruch gegen den Strafbefehl (unten 1. d) werden diese auch als „Rechtsmittel“ bezeichnet (vgl. §§ 296 ff. StPO). </a:t>
            </a:r>
          </a:p>
          <a:p>
            <a:r>
              <a:rPr lang="de-DE" dirty="0"/>
              <a:t>a) </a:t>
            </a:r>
            <a:r>
              <a:rPr lang="de-DE" b="1" dirty="0"/>
              <a:t>Beschwerde</a:t>
            </a:r>
            <a:r>
              <a:rPr lang="de-DE" dirty="0"/>
              <a:t>, §§ 304-311a StPO: Überprüfung von bestimmten (vgl. §§ 304, 305 StPO) </a:t>
            </a:r>
            <a:r>
              <a:rPr lang="de-DE" b="1" dirty="0"/>
              <a:t>Beschlüssen </a:t>
            </a:r>
            <a:r>
              <a:rPr lang="de-DE" dirty="0"/>
              <a:t>des Gerichts und </a:t>
            </a:r>
            <a:r>
              <a:rPr lang="de-DE" b="1" dirty="0"/>
              <a:t>Verfügungen </a:t>
            </a:r>
            <a:r>
              <a:rPr lang="de-DE" dirty="0"/>
              <a:t>des Vorsitzenden in rechtlicher und tatsächlicher Hinsicht. </a:t>
            </a:r>
          </a:p>
          <a:p>
            <a:r>
              <a:rPr lang="de-DE" dirty="0"/>
              <a:t>b) </a:t>
            </a:r>
            <a:r>
              <a:rPr lang="de-DE" b="1" dirty="0"/>
              <a:t>Berufung</a:t>
            </a:r>
            <a:r>
              <a:rPr lang="de-DE" dirty="0"/>
              <a:t>, §§ 312-332 StPO: Überprüfung erstinstanzlicher </a:t>
            </a:r>
            <a:r>
              <a:rPr lang="de-DE" b="1" dirty="0"/>
              <a:t>Urteile </a:t>
            </a:r>
            <a:r>
              <a:rPr lang="de-DE" dirty="0"/>
              <a:t>des </a:t>
            </a:r>
            <a:r>
              <a:rPr lang="de-DE" b="1" dirty="0"/>
              <a:t>Amtsgerichts </a:t>
            </a:r>
            <a:r>
              <a:rPr lang="de-DE" dirty="0"/>
              <a:t>(Strafrichter und Schöffengericht) in tatsächlicher und rechtlicher Hinsicht (zweite Tatsacheninstanz; es können neue Tatsachen und Beweismittel eingeführt werden). </a:t>
            </a:r>
          </a:p>
          <a:p>
            <a:r>
              <a:rPr lang="de-DE" dirty="0"/>
              <a:t>c) </a:t>
            </a:r>
            <a:r>
              <a:rPr lang="de-DE" b="1" dirty="0"/>
              <a:t>Revision</a:t>
            </a:r>
            <a:r>
              <a:rPr lang="de-DE" dirty="0"/>
              <a:t>, §§ 333-358 StPO: wendet sich gegen sämtliche erst- und zweitinstanzlichen </a:t>
            </a:r>
            <a:r>
              <a:rPr lang="de-DE" b="1" dirty="0"/>
              <a:t>Urteile </a:t>
            </a:r>
            <a:r>
              <a:rPr lang="de-DE" dirty="0"/>
              <a:t>(sofern es sich nicht um Revisionsurteile handelt); kann nur darauf gestützt werden, dass das Urteil in rechtlicher Hinsicht fehlerhaft ist. </a:t>
            </a:r>
          </a:p>
          <a:p>
            <a:r>
              <a:rPr lang="de-DE" dirty="0"/>
              <a:t>d) </a:t>
            </a:r>
            <a:r>
              <a:rPr lang="de-DE" b="1" dirty="0"/>
              <a:t>Einspruch gegen den Strafbefehl</a:t>
            </a:r>
            <a:r>
              <a:rPr lang="de-DE" dirty="0"/>
              <a:t>, § 410 StPO. </a:t>
            </a:r>
          </a:p>
          <a:p>
            <a:r>
              <a:rPr lang="de-DE" dirty="0"/>
              <a:t>2. Außerordentliche Rechtsbehelfe: Sie zeichnen sich dadurch aus, dass sie die Rechtskraft durchbrechen. </a:t>
            </a:r>
          </a:p>
          <a:p>
            <a:r>
              <a:rPr lang="de-DE" dirty="0"/>
              <a:t>a) </a:t>
            </a:r>
            <a:r>
              <a:rPr lang="de-DE" b="1" dirty="0"/>
              <a:t>Wiedereinsetzung </a:t>
            </a:r>
            <a:r>
              <a:rPr lang="de-DE" dirty="0"/>
              <a:t>in den vorigen Stand, §§ 44-47 StPO </a:t>
            </a:r>
          </a:p>
          <a:p>
            <a:r>
              <a:rPr lang="de-DE" dirty="0"/>
              <a:t>b) </a:t>
            </a:r>
            <a:r>
              <a:rPr lang="de-DE" b="1" dirty="0"/>
              <a:t>Wiederaufnahme </a:t>
            </a:r>
            <a:r>
              <a:rPr lang="de-DE" dirty="0"/>
              <a:t>des Verfahrens, §§ 359-373a StPO </a:t>
            </a:r>
          </a:p>
          <a:p>
            <a:r>
              <a:rPr lang="de-DE" dirty="0"/>
              <a:t>c) </a:t>
            </a:r>
            <a:r>
              <a:rPr lang="de-DE" b="1" dirty="0"/>
              <a:t>Verfassungsbeschwerde </a:t>
            </a:r>
            <a:r>
              <a:rPr lang="de-DE" dirty="0"/>
              <a:t>gem. Art. 93 I Nr. 4a GG, §§ 90 ff. BVerfGG </a:t>
            </a:r>
          </a:p>
          <a:p>
            <a:r>
              <a:rPr lang="de-DE" dirty="0"/>
              <a:t>d) </a:t>
            </a:r>
            <a:r>
              <a:rPr lang="de-DE" b="1" dirty="0"/>
              <a:t>Individualbeschwerde </a:t>
            </a:r>
            <a:r>
              <a:rPr lang="de-DE" dirty="0"/>
              <a:t>gem. Art. 34 f. EMRK </a:t>
            </a:r>
          </a:p>
          <a:p>
            <a:r>
              <a:rPr lang="de-DE" dirty="0"/>
              <a:t>Devolutiveffekt, Suspensiveffekt, Verbot der </a:t>
            </a:r>
            <a:r>
              <a:rPr lang="de-DE" dirty="0" err="1"/>
              <a:t>reformatio</a:t>
            </a:r>
            <a:r>
              <a:rPr lang="de-DE" dirty="0"/>
              <a:t> in peius </a:t>
            </a:r>
            <a:endParaRPr lang="de-DE" dirty="0">
              <a:solidFill>
                <a:srgbClr val="FF0000"/>
              </a:solidFill>
            </a:endParaRPr>
          </a:p>
        </p:txBody>
      </p:sp>
    </p:spTree>
    <p:extLst>
      <p:ext uri="{BB962C8B-B14F-4D97-AF65-F5344CB8AC3E}">
        <p14:creationId xmlns:p14="http://schemas.microsoft.com/office/powerpoint/2010/main" val="2264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31652" y="165949"/>
            <a:ext cx="10429336" cy="6740307"/>
          </a:xfrm>
          <a:prstGeom prst="rect">
            <a:avLst/>
          </a:prstGeom>
          <a:noFill/>
        </p:spPr>
        <p:txBody>
          <a:bodyPr wrap="square" rtlCol="0">
            <a:spAutoFit/>
          </a:bodyPr>
          <a:lstStyle/>
          <a:p>
            <a:r>
              <a:rPr lang="de-DE" b="1" dirty="0"/>
              <a:t>Rechtsmittel (§§ 296 ff StPO)</a:t>
            </a:r>
          </a:p>
          <a:p>
            <a:r>
              <a:rPr lang="de-DE" b="1" dirty="0"/>
              <a:t>II. Gemeinsamkeiten der Rechtsmittel </a:t>
            </a:r>
            <a:endParaRPr lang="de-DE" dirty="0"/>
          </a:p>
          <a:p>
            <a:r>
              <a:rPr lang="de-DE" dirty="0"/>
              <a:t>1. </a:t>
            </a:r>
            <a:r>
              <a:rPr lang="de-DE" dirty="0" err="1"/>
              <a:t>Devolutiveffekt</a:t>
            </a:r>
            <a:r>
              <a:rPr lang="de-DE" dirty="0"/>
              <a:t>: Die Rechtsmittel (Berufung, Revision, Beschwerde) besitzen einen </a:t>
            </a:r>
            <a:r>
              <a:rPr lang="de-DE" dirty="0" err="1"/>
              <a:t>Devolutiveffekt</a:t>
            </a:r>
            <a:r>
              <a:rPr lang="de-DE" dirty="0"/>
              <a:t>, d.h. sie bringen ein Verfahren in eine höhere Instanz. </a:t>
            </a:r>
          </a:p>
          <a:p>
            <a:r>
              <a:rPr lang="de-DE" dirty="0"/>
              <a:t>2. </a:t>
            </a:r>
            <a:r>
              <a:rPr lang="de-DE" dirty="0" err="1"/>
              <a:t>Suspensiveffekt</a:t>
            </a:r>
            <a:r>
              <a:rPr lang="de-DE" dirty="0"/>
              <a:t>: Berufung und Revision (nicht die Beschwerde) besitzen auch einen </a:t>
            </a:r>
            <a:r>
              <a:rPr lang="de-DE" dirty="0" err="1"/>
              <a:t>Suspensiveffekt</a:t>
            </a:r>
            <a:r>
              <a:rPr lang="de-DE" dirty="0"/>
              <a:t>, d.h. durch ihre rechtzeitige Einlegung wird der Eintritt der Rechtskraft des Urteils gehemmt und das Urteil darf nicht vollstreckt werden. </a:t>
            </a:r>
          </a:p>
          <a:p>
            <a:r>
              <a:rPr lang="de-DE" dirty="0"/>
              <a:t>3. Verbot der </a:t>
            </a:r>
            <a:r>
              <a:rPr lang="de-DE" dirty="0" err="1"/>
              <a:t>reformatio</a:t>
            </a:r>
            <a:r>
              <a:rPr lang="de-DE" dirty="0"/>
              <a:t> in </a:t>
            </a:r>
            <a:r>
              <a:rPr lang="de-DE" dirty="0" err="1"/>
              <a:t>peius</a:t>
            </a:r>
            <a:r>
              <a:rPr lang="de-DE" dirty="0"/>
              <a:t> (§§ 331 I; 358 II 1 StPO): Legt lediglich der Angeklagte, sein gesetzlicher Vertreter oder die Staatsanwaltschaft zu seinen Gunsten (§ 296 II StPO) gegen ein </a:t>
            </a:r>
            <a:r>
              <a:rPr lang="de-DE" b="1" dirty="0"/>
              <a:t>Urteil </a:t>
            </a:r>
            <a:r>
              <a:rPr lang="de-DE" dirty="0"/>
              <a:t>Berufung oder Revision ein, darf dieses in </a:t>
            </a:r>
            <a:r>
              <a:rPr lang="de-DE" b="1" dirty="0"/>
              <a:t>Art und Höhe </a:t>
            </a:r>
            <a:r>
              <a:rPr lang="de-DE" dirty="0"/>
              <a:t>nicht </a:t>
            </a:r>
            <a:r>
              <a:rPr lang="de-DE" b="1" dirty="0"/>
              <a:t>zum Nachteil </a:t>
            </a:r>
            <a:r>
              <a:rPr lang="de-DE" dirty="0"/>
              <a:t>des Angeklagten abgeändert werden. Dieser Grundsatz gilt nicht, wenn allein die Staatsanwaltschaft Rechtsmittel einlegt (§ 301 StPO). </a:t>
            </a:r>
            <a:r>
              <a:rPr lang="de-DE" b="1" dirty="0"/>
              <a:t>Ausnahmen: </a:t>
            </a:r>
            <a:r>
              <a:rPr lang="de-DE" dirty="0"/>
              <a:t>a) Die </a:t>
            </a:r>
            <a:r>
              <a:rPr lang="de-DE" dirty="0" err="1"/>
              <a:t>reformatio</a:t>
            </a:r>
            <a:r>
              <a:rPr lang="de-DE" dirty="0"/>
              <a:t> in </a:t>
            </a:r>
            <a:r>
              <a:rPr lang="de-DE" dirty="0" err="1"/>
              <a:t>peius</a:t>
            </a:r>
            <a:r>
              <a:rPr lang="de-DE" dirty="0"/>
              <a:t> betrifft nur Art und Höhe der Rechtsfolgen der Tat. Eine Änderung des Schuldspruches (z.B. Mord statt Totschlag) bleibt zulässig; b) Unterbringung in einem psychiatrischen Krankenhaus oder einer Entziehungsanstalt ist immer möglich (§§ 331 II, 358 II StPO). </a:t>
            </a:r>
          </a:p>
          <a:p>
            <a:r>
              <a:rPr lang="de-DE" dirty="0"/>
              <a:t>4. Teilanfechtung: Diese ist sowohl bei der Berufung (§ 318 StPO) als auch bei der Revision (§ 344 StPO) möglich, wenn der angefochtene Teil </a:t>
            </a:r>
            <a:r>
              <a:rPr lang="de-DE" dirty="0" err="1"/>
              <a:t>lo</a:t>
            </a:r>
            <a:r>
              <a:rPr lang="de-DE" dirty="0"/>
              <a:t>-gisch und getrennt vom nicht angefochtenen Teil eine selbstständige Prüfung und Beurteilung zulässt. Bsp.: Beschränkung auf einzelne Taten im prozessualen Sinn oder auf das Strafmaß; Anfechtung nur eines Mittäters; Bewährungsfragen. </a:t>
            </a:r>
          </a:p>
          <a:p>
            <a:r>
              <a:rPr lang="de-DE" dirty="0"/>
              <a:t>5. Teilrechtskraft: Bei Teilanfechtung erwächst der nicht angefochtene Teil in </a:t>
            </a:r>
            <a:r>
              <a:rPr lang="de-DE" b="1" dirty="0"/>
              <a:t>Teilrechtskraft</a:t>
            </a:r>
            <a:r>
              <a:rPr lang="de-DE" dirty="0"/>
              <a:t>. </a:t>
            </a:r>
          </a:p>
          <a:p>
            <a:r>
              <a:rPr lang="de-DE" dirty="0"/>
              <a:t>6. Rücknahme; Verzicht (§ 302 StPO): Sowohl die Rücknahme (nach Einlegung) als auch der Verzicht auf ein Rechtsmittel (vor Einlegung) ist möglich (auch und gerade vor Ablauf der Frist); allerdings sind gewisse Einschränkungen zu beachten (§§ 302 I 2, 303 StPO). Sie sind als Prozesshandlungen bedingungsfeindlich und können selbst nicht widerrufen werden. </a:t>
            </a:r>
          </a:p>
        </p:txBody>
      </p:sp>
    </p:spTree>
    <p:extLst>
      <p:ext uri="{BB962C8B-B14F-4D97-AF65-F5344CB8AC3E}">
        <p14:creationId xmlns:p14="http://schemas.microsoft.com/office/powerpoint/2010/main" val="22220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00663" y="146649"/>
            <a:ext cx="9661585" cy="6740307"/>
          </a:xfrm>
          <a:prstGeom prst="rect">
            <a:avLst/>
          </a:prstGeom>
          <a:noFill/>
        </p:spPr>
        <p:txBody>
          <a:bodyPr wrap="square" rtlCol="0">
            <a:spAutoFit/>
          </a:bodyPr>
          <a:lstStyle/>
          <a:p>
            <a:r>
              <a:rPr lang="de-DE" dirty="0"/>
              <a:t> </a:t>
            </a:r>
            <a:r>
              <a:rPr lang="de-DE" b="1" dirty="0"/>
              <a:t>III. Allgemeine Zulässigkeitsvoraussetzungen (Prüfungsschema): </a:t>
            </a:r>
          </a:p>
          <a:p>
            <a:r>
              <a:rPr lang="de-DE" dirty="0"/>
              <a:t>teilweise geregelt in den §§ 296-303 StPO </a:t>
            </a:r>
          </a:p>
          <a:p>
            <a:r>
              <a:rPr lang="de-DE" dirty="0"/>
              <a:t>1. Statthaftigkeit des Rechtsmittels (vgl. oben bei den einzelnen Rechtsmitteln): Ergeht eine Entscheidung in falscher Form (Urteil statt Beschluss), ist die falsche Bezeichnung des eingelegten Rechtsmittels (Berufung statt Beschwerde) unbeachtlich (§ 300 StPO). Dem Betroffenen steht das Rechtsmittel zur Verfügung, welches für die ordnungsgemäße Entscheidung gegeben wäre (allerdings </a:t>
            </a:r>
            <a:r>
              <a:rPr lang="de-DE" dirty="0" err="1"/>
              <a:t>str.</a:t>
            </a:r>
            <a:r>
              <a:rPr lang="de-DE" dirty="0"/>
              <a:t>). </a:t>
            </a:r>
          </a:p>
          <a:p>
            <a:r>
              <a:rPr lang="de-DE" dirty="0"/>
              <a:t>2. Beschwer ( = Rechtsschutzinteresse): Fehlt diese, ist das Rechtsmittel unzulässig (nicht unbegründet) </a:t>
            </a:r>
          </a:p>
          <a:p>
            <a:r>
              <a:rPr lang="de-DE" b="1" dirty="0"/>
              <a:t>Grundsatz: </a:t>
            </a:r>
            <a:r>
              <a:rPr lang="de-DE" dirty="0"/>
              <a:t>Der Betreffende muss geltend machen, dass er durch die Entscheidung beschwert ist, d.h. dass sie zu seinem Nachteil ergangen ist (z.B.: Verurteilung). Diese Beschwer muss sich aus dem Tenor der Entscheidung ergeben (ein Nachteil, der nur aus den Urteilsgründen erwächst, genügt nicht; </a:t>
            </a:r>
            <a:r>
              <a:rPr lang="de-DE" dirty="0" err="1"/>
              <a:t>Bsp</a:t>
            </a:r>
            <a:r>
              <a:rPr lang="de-DE" dirty="0"/>
              <a:t>: aus dem Tenor eines Freispruchs ergibt sich nicht, ob der Angeklagte aus rechtlichen Gründen, wegen erwiesener Unschuld oder mangels Beweisen freigesprochen wird). </a:t>
            </a:r>
          </a:p>
          <a:p>
            <a:r>
              <a:rPr lang="de-DE" b="1" dirty="0"/>
              <a:t>Ausnahme: </a:t>
            </a:r>
            <a:r>
              <a:rPr lang="de-DE" dirty="0"/>
              <a:t>die </a:t>
            </a:r>
            <a:r>
              <a:rPr lang="de-DE" dirty="0" err="1"/>
              <a:t>StA</a:t>
            </a:r>
            <a:r>
              <a:rPr lang="de-DE" dirty="0"/>
              <a:t>, die auch zu Gunsten des Einzelnen Rechtsmittel einlegen kann (§ 296 II StPO). Sie ist insoweit durch jede unrichtige Entscheidung beschwert. </a:t>
            </a:r>
          </a:p>
          <a:p>
            <a:r>
              <a:rPr lang="de-DE" dirty="0"/>
              <a:t>3. Anfechtungsberechtigung: </a:t>
            </a:r>
            <a:r>
              <a:rPr lang="de-DE" dirty="0" err="1"/>
              <a:t>StA</a:t>
            </a:r>
            <a:r>
              <a:rPr lang="de-DE" dirty="0"/>
              <a:t> (§ 296 I, II StPO); Beschuldigter (§ 296 I StPO); Verteidiger (§ 297 StPO; aber nicht gegen den Willen des Beschuldigten); gesetzlicher Vertreter (§ 298 I StPO; auch gegen den Willen des Beschuldigten); Privatkläger im Privatklageverfahren (§ 390 I StPO); Nebenkläger, soweit beschwert (§§ 395 IV 2, 400, 401 StPO). </a:t>
            </a:r>
          </a:p>
          <a:p>
            <a:r>
              <a:rPr lang="de-DE" dirty="0"/>
              <a:t>4. Frist: die sofortige Beschwerde (§ 311 II StPO), die Berufung (§ 314 StPO) und die Revision (§ 314 StPO) müssen binnen </a:t>
            </a:r>
            <a:r>
              <a:rPr lang="de-DE" dirty="0" err="1"/>
              <a:t>einerWoche</a:t>
            </a:r>
            <a:r>
              <a:rPr lang="de-DE" dirty="0"/>
              <a:t> eingelegt werden. Die Revision muss ferner binnen eines Monats ab Ablauf der Einlegungsfrist bzw. Urteilszustellung begründet werden, §§ 344, 345 StPO. Die einfache Beschwerde ist unbefristet möglich. </a:t>
            </a:r>
          </a:p>
        </p:txBody>
      </p:sp>
    </p:spTree>
    <p:extLst>
      <p:ext uri="{BB962C8B-B14F-4D97-AF65-F5344CB8AC3E}">
        <p14:creationId xmlns:p14="http://schemas.microsoft.com/office/powerpoint/2010/main" val="477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35170" y="698740"/>
            <a:ext cx="10368951" cy="1200329"/>
          </a:xfrm>
          <a:prstGeom prst="rect">
            <a:avLst/>
          </a:prstGeom>
          <a:noFill/>
        </p:spPr>
        <p:txBody>
          <a:bodyPr wrap="square" rtlCol="0">
            <a:spAutoFit/>
          </a:bodyPr>
          <a:lstStyle/>
          <a:p>
            <a:r>
              <a:rPr lang="de-DE" dirty="0"/>
              <a:t>5. Adressat: Gericht, dessen Entscheidung angefochten wurde, nicht das Rechtsmittelgericht.</a:t>
            </a:r>
          </a:p>
          <a:p>
            <a:r>
              <a:rPr lang="de-DE" dirty="0"/>
              <a:t>6. Form: Einlegung schriftlich oder zu Protokoll der Geschäftsstelle (§§ 314, 341 StPO); nur die Revision muss begründet werden (§ 344 StPO); die Berufung hingegen kann begründet werden (§ 317 StPO). </a:t>
            </a:r>
          </a:p>
          <a:p>
            <a:endParaRPr lang="de-DE" dirty="0"/>
          </a:p>
        </p:txBody>
      </p:sp>
    </p:spTree>
    <p:extLst>
      <p:ext uri="{BB962C8B-B14F-4D97-AF65-F5344CB8AC3E}">
        <p14:creationId xmlns:p14="http://schemas.microsoft.com/office/powerpoint/2010/main" val="31211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6" y="1656990"/>
            <a:ext cx="10728102" cy="5570756"/>
          </a:xfrm>
          <a:prstGeom prst="rect">
            <a:avLst/>
          </a:prstGeom>
          <a:noFill/>
        </p:spPr>
        <p:txBody>
          <a:bodyPr wrap="square" rtlCol="0">
            <a:spAutoFit/>
          </a:bodyPr>
          <a:lstStyle/>
          <a:p>
            <a:r>
              <a:rPr lang="de-DE" sz="2000" b="1" dirty="0"/>
              <a:t>Fristen im Sinne der §§ 42 ff StPO</a:t>
            </a:r>
          </a:p>
          <a:p>
            <a:endParaRPr lang="de-DE" sz="2000" b="1" dirty="0"/>
          </a:p>
          <a:p>
            <a:r>
              <a:rPr lang="de-DE" sz="2000" dirty="0"/>
              <a:t>Eine Frist ist ein begrenzter Zeitraum, innerhalb desselben ein </a:t>
            </a:r>
            <a:r>
              <a:rPr lang="de-DE" sz="2000" b="1" dirty="0"/>
              <a:t>Verfahrensbeteiligter</a:t>
            </a:r>
            <a:r>
              <a:rPr lang="de-DE" sz="2000" dirty="0"/>
              <a:t> eine Prozesshandlung vornehmen kann oder muss.</a:t>
            </a:r>
            <a:r>
              <a:rPr lang="de-DE" sz="2000" b="1" dirty="0"/>
              <a:t> </a:t>
            </a:r>
          </a:p>
          <a:p>
            <a:endParaRPr lang="de-DE" sz="2000" b="1" dirty="0"/>
          </a:p>
          <a:p>
            <a:r>
              <a:rPr lang="de-DE" sz="2000" b="1" dirty="0"/>
              <a:t>Man unterscheidet:</a:t>
            </a:r>
          </a:p>
          <a:p>
            <a:endParaRPr lang="de-DE" sz="2000" b="1" dirty="0"/>
          </a:p>
          <a:p>
            <a:r>
              <a:rPr lang="de-DE" sz="2000" b="1" dirty="0"/>
              <a:t>Gesetzliche Fristen</a:t>
            </a:r>
            <a:r>
              <a:rPr lang="de-DE" sz="2000" dirty="0"/>
              <a:t>, die sich unmittelbar aus dem Gesetz ergeben. Bei gesetzlichen Fristen ist einer Verlängerung unzulässig §§ 37 I, 224 II StPO. Soweit sie keine Ausschlussfristen sind (wie z.B. §§ 6 a S 3, 16 S 3 StPO), ist Wiedereinsetzung in den vorigen Stand nach § 44 StPO möglich.</a:t>
            </a:r>
          </a:p>
          <a:p>
            <a:r>
              <a:rPr lang="de-DE" sz="2000" dirty="0"/>
              <a:t>Beispiele für gesetzliche Fristen sind §§ 45 I 1,  172 II 1, 311 II 1, 314 I, 317, 341 I, 345 I, 409 I Nr. 7 StPO.</a:t>
            </a:r>
          </a:p>
          <a:p>
            <a:endParaRPr lang="de-DE" sz="2000" dirty="0"/>
          </a:p>
          <a:p>
            <a:r>
              <a:rPr lang="de-DE" sz="2000" b="1" dirty="0"/>
              <a:t>Richterliche Fristen</a:t>
            </a:r>
            <a:r>
              <a:rPr lang="de-DE" sz="2000" dirty="0"/>
              <a:t>, die im Einzelfall durch richterliche Verfügung festgesetzt werden. Sie können in der Regel verkürzt oder verlängert werden §§ 37 I, 224 StPO.</a:t>
            </a:r>
          </a:p>
          <a:p>
            <a:endParaRPr lang="de-DE" b="1" dirty="0"/>
          </a:p>
          <a:p>
            <a:endParaRPr lang="de-DE" dirty="0"/>
          </a:p>
        </p:txBody>
      </p:sp>
    </p:spTree>
    <p:extLst>
      <p:ext uri="{BB962C8B-B14F-4D97-AF65-F5344CB8AC3E}">
        <p14:creationId xmlns:p14="http://schemas.microsoft.com/office/powerpoint/2010/main" val="722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Gerichtsverfassungsrecht</a:t>
            </a:r>
          </a:p>
        </p:txBody>
      </p:sp>
      <p:sp>
        <p:nvSpPr>
          <p:cNvPr id="3" name="Textfeld 2"/>
          <p:cNvSpPr txBox="1"/>
          <p:nvPr/>
        </p:nvSpPr>
        <p:spPr>
          <a:xfrm>
            <a:off x="632209" y="2574287"/>
            <a:ext cx="8603087" cy="4093428"/>
          </a:xfrm>
          <a:prstGeom prst="rect">
            <a:avLst/>
          </a:prstGeom>
          <a:noFill/>
        </p:spPr>
        <p:txBody>
          <a:bodyPr wrap="square" rtlCol="0">
            <a:spAutoFit/>
          </a:bodyPr>
          <a:lstStyle/>
          <a:p>
            <a:r>
              <a:rPr lang="de-DE" sz="2000" dirty="0"/>
              <a:t>Beamte der Staatsanwaltschaft zeichnen nicht als Urkundsbeamte der Geschäftsstelle</a:t>
            </a:r>
          </a:p>
          <a:p>
            <a:endParaRPr lang="de-DE" sz="2000" dirty="0"/>
          </a:p>
          <a:p>
            <a:r>
              <a:rPr lang="de-DE" sz="2000" b="1" dirty="0"/>
              <a:t>Zustellung von Amts wegen an Gefangene</a:t>
            </a:r>
          </a:p>
          <a:p>
            <a:r>
              <a:rPr lang="de-DE" sz="2000" b="1" dirty="0"/>
              <a:t>Rundschreiben des Ministeriums der Justiz</a:t>
            </a:r>
          </a:p>
          <a:p>
            <a:r>
              <a:rPr lang="de-DE" sz="2000" b="1" dirty="0"/>
              <a:t>vom 8. November 2002 (3716 — 1 — 2)</a:t>
            </a:r>
          </a:p>
          <a:p>
            <a:r>
              <a:rPr lang="de-DE" sz="2000" dirty="0"/>
              <a:t>4.3 Bei der Zustellung einer Ladung zur Hauptverhandlung sind Angeklagte zu befragen, ob und welche</a:t>
            </a:r>
          </a:p>
          <a:p>
            <a:r>
              <a:rPr lang="de-DE" sz="2000" dirty="0"/>
              <a:t>Anträge sie zur Verteidigung für die Hauptverhandlung stellen wollen (§ 216 Abs. 2 StPO). Etwaige</a:t>
            </a:r>
          </a:p>
          <a:p>
            <a:r>
              <a:rPr lang="de-DE" sz="2000" dirty="0"/>
              <a:t>Anträge sind, falls nicht die Aufnahme zu Protokoll eines Urkundsbeamten der Geschäftsstelle</a:t>
            </a:r>
          </a:p>
          <a:p>
            <a:r>
              <a:rPr lang="de-DE" sz="2000" dirty="0"/>
              <a:t>verlangt wird, in eine besondere Niederschrift aufzunehmen.</a:t>
            </a:r>
          </a:p>
        </p:txBody>
      </p:sp>
    </p:spTree>
    <p:extLst>
      <p:ext uri="{BB962C8B-B14F-4D97-AF65-F5344CB8AC3E}">
        <p14:creationId xmlns:p14="http://schemas.microsoft.com/office/powerpoint/2010/main" val="1076248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6" y="1656990"/>
            <a:ext cx="10728102" cy="5170646"/>
          </a:xfrm>
          <a:prstGeom prst="rect">
            <a:avLst/>
          </a:prstGeom>
          <a:noFill/>
        </p:spPr>
        <p:txBody>
          <a:bodyPr wrap="square" rtlCol="0">
            <a:spAutoFit/>
          </a:bodyPr>
          <a:lstStyle/>
          <a:p>
            <a:r>
              <a:rPr lang="de-DE" sz="2400" b="1" dirty="0"/>
              <a:t>Fristen im Sinne der §§ 42 ff StPO</a:t>
            </a:r>
          </a:p>
          <a:p>
            <a:endParaRPr lang="de-DE" sz="2400" b="1" dirty="0"/>
          </a:p>
          <a:p>
            <a:r>
              <a:rPr lang="de-DE" sz="2400" b="1" dirty="0"/>
              <a:t>Keine Fristen im Sinne von §§ 42 und 43 StPO sind:</a:t>
            </a:r>
          </a:p>
          <a:p>
            <a:endParaRPr lang="de-DE" sz="2400" b="1" dirty="0"/>
          </a:p>
          <a:p>
            <a:r>
              <a:rPr lang="de-DE" sz="2400" dirty="0"/>
              <a:t>- Materiell-rechtliche Fristen des Strafgesetzbuchs, z.B. 77 b, 78, 79 StGB.</a:t>
            </a:r>
          </a:p>
          <a:p>
            <a:r>
              <a:rPr lang="de-DE" sz="2400" dirty="0"/>
              <a:t>(Für diese gelten die §§ 187 ff. BGB) Frist nach § 77 b StGB lässt sich aus dem Gesetz errechnen!</a:t>
            </a:r>
          </a:p>
          <a:p>
            <a:endParaRPr lang="de-DE" sz="2400" dirty="0"/>
          </a:p>
          <a:p>
            <a:r>
              <a:rPr lang="de-DE" sz="2400" dirty="0"/>
              <a:t>- Fristen innerhalb derer ein Strafverfolgungsorgan eine Prozesshandlung vorzunehmen hat,</a:t>
            </a:r>
          </a:p>
          <a:p>
            <a:r>
              <a:rPr lang="de-DE" sz="2400" dirty="0"/>
              <a:t>z.B. §§ 98 III, 115 II, 118 V, 128 I, 275 I 2 StPO.</a:t>
            </a:r>
          </a:p>
          <a:p>
            <a:endParaRPr lang="de-DE" sz="2400" dirty="0"/>
          </a:p>
          <a:p>
            <a:r>
              <a:rPr lang="de-DE" sz="2400" dirty="0"/>
              <a:t>Für staatsanwaltschaftliche Fristen gelten die §§ 42, 43 StPO entsprechend.</a:t>
            </a:r>
          </a:p>
          <a:p>
            <a:endParaRPr lang="de-DE" dirty="0"/>
          </a:p>
        </p:txBody>
      </p:sp>
    </p:spTree>
    <p:extLst>
      <p:ext uri="{BB962C8B-B14F-4D97-AF65-F5344CB8AC3E}">
        <p14:creationId xmlns:p14="http://schemas.microsoft.com/office/powerpoint/2010/main" val="23368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213580"/>
            <a:ext cx="11074400" cy="1143000"/>
          </a:xfrm>
        </p:spPr>
        <p:txBody>
          <a:bodyPr/>
          <a:lstStyle/>
          <a:p>
            <a:r>
              <a:rPr lang="de-DE" dirty="0"/>
              <a:t>Hauptverfahren</a:t>
            </a:r>
          </a:p>
        </p:txBody>
      </p:sp>
      <p:sp>
        <p:nvSpPr>
          <p:cNvPr id="4" name="Textfeld 3"/>
          <p:cNvSpPr txBox="1"/>
          <p:nvPr/>
        </p:nvSpPr>
        <p:spPr>
          <a:xfrm>
            <a:off x="590776" y="929420"/>
            <a:ext cx="10728102" cy="6186309"/>
          </a:xfrm>
          <a:prstGeom prst="rect">
            <a:avLst/>
          </a:prstGeom>
          <a:noFill/>
        </p:spPr>
        <p:txBody>
          <a:bodyPr wrap="square" rtlCol="0">
            <a:spAutoFit/>
          </a:bodyPr>
          <a:lstStyle/>
          <a:p>
            <a:r>
              <a:rPr lang="de-DE" b="1" dirty="0"/>
              <a:t>Fristen im Sinne der §§ 42 ff StPO</a:t>
            </a:r>
          </a:p>
          <a:p>
            <a:endParaRPr lang="de-DE" b="1" dirty="0"/>
          </a:p>
          <a:p>
            <a:r>
              <a:rPr lang="de-DE" b="1" dirty="0"/>
              <a:t>Fristberechnung nach § 42 StPO = Tagesfristen:</a:t>
            </a:r>
          </a:p>
          <a:p>
            <a:endParaRPr lang="de-DE" b="1" dirty="0"/>
          </a:p>
          <a:p>
            <a:r>
              <a:rPr lang="de-DE" dirty="0"/>
              <a:t>Bevor man sich über die Berechnung von Tagesfristen den Kopf zerbricht,</a:t>
            </a:r>
          </a:p>
          <a:p>
            <a:r>
              <a:rPr lang="de-DE" dirty="0"/>
              <a:t>sollte  man sich überlegen, welche Tagesfristen in der StPO man in zwei Jahren Ausbildung kennengelernt hat!</a:t>
            </a:r>
          </a:p>
          <a:p>
            <a:endParaRPr lang="de-DE" dirty="0"/>
          </a:p>
          <a:p>
            <a:r>
              <a:rPr lang="de-DE" dirty="0"/>
              <a:t>Dabei dürfte recht schnell klar werden, dass es in der StPO kaum Tagesfristen gibt!!!</a:t>
            </a:r>
          </a:p>
          <a:p>
            <a:endParaRPr lang="de-DE" dirty="0"/>
          </a:p>
          <a:p>
            <a:r>
              <a:rPr lang="de-DE" dirty="0"/>
              <a:t>Falls dann tatsächlich mal eine Tagessfrist zu berechnen wäre, dann wird der Anfangstag nicht mitgerechnet § 42!</a:t>
            </a:r>
          </a:p>
          <a:p>
            <a:r>
              <a:rPr lang="de-DE" dirty="0"/>
              <a:t>Dies gilt für  a l </a:t>
            </a:r>
            <a:r>
              <a:rPr lang="de-DE" dirty="0" err="1"/>
              <a:t>l</a:t>
            </a:r>
            <a:r>
              <a:rPr lang="de-DE" dirty="0"/>
              <a:t> e  Fristen; gesetzliche, richterliche, Tages-, Wochen-, Monats- und Jahresfristen.</a:t>
            </a:r>
          </a:p>
          <a:p>
            <a:r>
              <a:rPr lang="de-DE" dirty="0"/>
              <a:t>Beispiele: </a:t>
            </a:r>
          </a:p>
          <a:p>
            <a:r>
              <a:rPr lang="de-DE" dirty="0"/>
              <a:t>1. Eine Dreitagesfrist, die am 10.5. beginnt, endet erst mit Ablauf des 13.5.</a:t>
            </a:r>
          </a:p>
          <a:p>
            <a:r>
              <a:rPr lang="de-DE" dirty="0"/>
              <a:t>Tage 10, 11, 12, 13 (Zeitschiene hilft!)</a:t>
            </a:r>
          </a:p>
          <a:p>
            <a:endParaRPr lang="de-DE" dirty="0"/>
          </a:p>
          <a:p>
            <a:r>
              <a:rPr lang="de-DE" dirty="0"/>
              <a:t>2. Postbeschlagnahme durch </a:t>
            </a:r>
            <a:r>
              <a:rPr lang="de-DE" dirty="0" err="1"/>
              <a:t>StA</a:t>
            </a:r>
            <a:r>
              <a:rPr lang="de-DE" dirty="0"/>
              <a:t> §§ 99, 100 I StPO. Das Gericht muss binnen drei Tage die Beschl. bestätigen.</a:t>
            </a:r>
          </a:p>
          <a:p>
            <a:r>
              <a:rPr lang="de-DE" dirty="0"/>
              <a:t>Beschl. am 18.5. = Fristbeginn; 21.5. Tagesende = Fristablauf</a:t>
            </a:r>
          </a:p>
          <a:p>
            <a:r>
              <a:rPr lang="de-DE" dirty="0"/>
              <a:t>Tage 18, 19, 20, 21</a:t>
            </a:r>
          </a:p>
          <a:p>
            <a:endParaRPr lang="de-DE" dirty="0"/>
          </a:p>
          <a:p>
            <a:endParaRPr lang="de-DE" dirty="0"/>
          </a:p>
          <a:p>
            <a:endParaRPr lang="de-DE" b="1" dirty="0"/>
          </a:p>
          <a:p>
            <a:endParaRPr lang="de-DE" b="1" dirty="0"/>
          </a:p>
        </p:txBody>
      </p:sp>
    </p:spTree>
    <p:extLst>
      <p:ext uri="{BB962C8B-B14F-4D97-AF65-F5344CB8AC3E}">
        <p14:creationId xmlns:p14="http://schemas.microsoft.com/office/powerpoint/2010/main" val="41742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373487"/>
            <a:ext cx="11074400" cy="1143000"/>
          </a:xfrm>
        </p:spPr>
        <p:txBody>
          <a:bodyPr/>
          <a:lstStyle/>
          <a:p>
            <a:r>
              <a:rPr lang="de-DE" dirty="0"/>
              <a:t>Hauptverfahren</a:t>
            </a:r>
          </a:p>
        </p:txBody>
      </p:sp>
      <p:sp>
        <p:nvSpPr>
          <p:cNvPr id="4" name="Textfeld 3"/>
          <p:cNvSpPr txBox="1"/>
          <p:nvPr/>
        </p:nvSpPr>
        <p:spPr>
          <a:xfrm>
            <a:off x="590776" y="1103198"/>
            <a:ext cx="11364663" cy="6186309"/>
          </a:xfrm>
          <a:prstGeom prst="rect">
            <a:avLst/>
          </a:prstGeom>
          <a:noFill/>
        </p:spPr>
        <p:txBody>
          <a:bodyPr wrap="square" rtlCol="0">
            <a:spAutoFit/>
          </a:bodyPr>
          <a:lstStyle/>
          <a:p>
            <a:r>
              <a:rPr lang="de-DE" sz="2000" b="1" dirty="0"/>
              <a:t>Fristen im Sinne der §§ 42 ff StPO</a:t>
            </a:r>
          </a:p>
          <a:p>
            <a:endParaRPr lang="de-DE" sz="2000" b="1" dirty="0"/>
          </a:p>
          <a:p>
            <a:r>
              <a:rPr lang="de-DE" sz="2000" b="1" dirty="0"/>
              <a:t>Fristberechnung nach § 43 StPO = Wochen- und Monatsfristen:</a:t>
            </a:r>
          </a:p>
          <a:p>
            <a:endParaRPr lang="de-DE" sz="2000" b="1" dirty="0"/>
          </a:p>
          <a:p>
            <a:r>
              <a:rPr lang="de-DE" sz="2000" dirty="0"/>
              <a:t>Auch bei Wochen- und Monatsfristen wird der Anfangstag (z.B. Verkündung, Zustellung) nicht mitgerechnet!</a:t>
            </a:r>
          </a:p>
          <a:p>
            <a:endParaRPr lang="de-DE" sz="2000" dirty="0"/>
          </a:p>
          <a:p>
            <a:r>
              <a:rPr lang="de-DE" sz="2000" dirty="0"/>
              <a:t>Berechnungsbeispiele:</a:t>
            </a:r>
          </a:p>
          <a:p>
            <a:endParaRPr lang="de-DE" sz="2000" dirty="0"/>
          </a:p>
          <a:p>
            <a:r>
              <a:rPr lang="de-DE" sz="2000" dirty="0"/>
              <a:t>Wochenfrist:</a:t>
            </a:r>
          </a:p>
          <a:p>
            <a:r>
              <a:rPr lang="de-DE" sz="2000" dirty="0"/>
              <a:t>Fristbeginn Donnerstag, Frist von einer Woche (sofortige Beschwerde § 311 II StPO), Fristende Donnerstag Tagesende!</a:t>
            </a:r>
          </a:p>
          <a:p>
            <a:r>
              <a:rPr lang="de-DE" sz="2000" dirty="0"/>
              <a:t>Tage Do, Fr, Sa, So, Mo, Di, Mi, Do</a:t>
            </a:r>
          </a:p>
          <a:p>
            <a:endParaRPr lang="de-DE" sz="2000" dirty="0"/>
          </a:p>
          <a:p>
            <a:r>
              <a:rPr lang="de-DE" sz="2000" dirty="0"/>
              <a:t>Monatsfrist:</a:t>
            </a:r>
          </a:p>
          <a:p>
            <a:r>
              <a:rPr lang="de-DE" sz="2000" dirty="0"/>
              <a:t>Fristbeginn 15.5., Frist von einem Monat (Revisionsbegründung § 345 I StPO), Fristende 15.6. Tagesende</a:t>
            </a:r>
          </a:p>
          <a:p>
            <a:r>
              <a:rPr lang="de-DE" sz="2000" dirty="0"/>
              <a:t>Tage 15.5., 16.5. … 14.6., 15.6.</a:t>
            </a:r>
          </a:p>
          <a:p>
            <a:endParaRPr lang="de-DE" b="1" dirty="0"/>
          </a:p>
          <a:p>
            <a:endParaRPr lang="de-DE" b="1" dirty="0"/>
          </a:p>
        </p:txBody>
      </p:sp>
    </p:spTree>
    <p:extLst>
      <p:ext uri="{BB962C8B-B14F-4D97-AF65-F5344CB8AC3E}">
        <p14:creationId xmlns:p14="http://schemas.microsoft.com/office/powerpoint/2010/main" val="28020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776" y="417485"/>
            <a:ext cx="11074400" cy="1143000"/>
          </a:xfrm>
        </p:spPr>
        <p:txBody>
          <a:bodyPr/>
          <a:lstStyle/>
          <a:p>
            <a:r>
              <a:rPr lang="de-DE" dirty="0"/>
              <a:t>Hauptverfahren</a:t>
            </a:r>
          </a:p>
        </p:txBody>
      </p:sp>
      <p:sp>
        <p:nvSpPr>
          <p:cNvPr id="4" name="Textfeld 3"/>
          <p:cNvSpPr txBox="1"/>
          <p:nvPr/>
        </p:nvSpPr>
        <p:spPr>
          <a:xfrm>
            <a:off x="590775" y="1656990"/>
            <a:ext cx="11364663" cy="5816977"/>
          </a:xfrm>
          <a:prstGeom prst="rect">
            <a:avLst/>
          </a:prstGeom>
          <a:noFill/>
        </p:spPr>
        <p:txBody>
          <a:bodyPr wrap="square" rtlCol="0">
            <a:spAutoFit/>
          </a:bodyPr>
          <a:lstStyle/>
          <a:p>
            <a:r>
              <a:rPr lang="de-DE" sz="2000" b="1" dirty="0"/>
              <a:t>Fristen im Sinne der §§ 42 ff StPO</a:t>
            </a:r>
          </a:p>
          <a:p>
            <a:endParaRPr lang="de-DE" sz="2000" b="1" dirty="0"/>
          </a:p>
          <a:p>
            <a:r>
              <a:rPr lang="de-DE" sz="2000" b="1" dirty="0"/>
              <a:t>Fristberechnung nach §§ 42, 43 StPO</a:t>
            </a:r>
          </a:p>
          <a:p>
            <a:endParaRPr lang="de-DE" sz="2000" b="1" dirty="0"/>
          </a:p>
          <a:p>
            <a:r>
              <a:rPr lang="de-DE" sz="2000" dirty="0"/>
              <a:t>Der Anfangstag (z.B. Verkündung, Zustellung) nicht mitgerechnet!</a:t>
            </a:r>
          </a:p>
          <a:p>
            <a:r>
              <a:rPr lang="de-DE" sz="2000" dirty="0"/>
              <a:t>Die Frist läuft nicht ab am Samstag, Sonntag oder einem allgemeinen  Feiertag § 43 II StPO.</a:t>
            </a:r>
          </a:p>
          <a:p>
            <a:r>
              <a:rPr lang="de-DE" sz="2000" dirty="0"/>
              <a:t>Sie endet dann erst mit Ablauf des nächsten Werktages.</a:t>
            </a:r>
          </a:p>
          <a:p>
            <a:endParaRPr lang="de-DE" sz="2000" dirty="0"/>
          </a:p>
          <a:p>
            <a:r>
              <a:rPr lang="de-DE" sz="2000" dirty="0"/>
              <a:t>Allgemeine Feiertage sind nur die staatlich  anerkannten und zwar am Ort des Gerichts bei dem die Frist zu wahren ist.</a:t>
            </a:r>
          </a:p>
          <a:p>
            <a:r>
              <a:rPr lang="de-DE" sz="2000" dirty="0"/>
              <a:t>Beispiele:</a:t>
            </a:r>
          </a:p>
          <a:p>
            <a:r>
              <a:rPr lang="de-DE" sz="2000" dirty="0"/>
              <a:t>ZU Strafbefehl Di 11.12.2018 </a:t>
            </a:r>
          </a:p>
          <a:p>
            <a:r>
              <a:rPr lang="de-DE" sz="2000" dirty="0"/>
              <a:t>(Zwei-Wochen-Frist) = Fristablauf Di 25.12.2018</a:t>
            </a:r>
          </a:p>
          <a:p>
            <a:r>
              <a:rPr lang="de-DE" sz="2000" dirty="0"/>
              <a:t>Am 1.Weihnachtstag kann die Frist nicht ablaufen, ebenso am 2. Weihnachtstag</a:t>
            </a:r>
          </a:p>
          <a:p>
            <a:r>
              <a:rPr lang="de-DE" sz="2000" dirty="0"/>
              <a:t>= Fristablauf 27.12.2018 TE (Tagesende) </a:t>
            </a:r>
          </a:p>
          <a:p>
            <a:endParaRPr lang="de-DE" dirty="0"/>
          </a:p>
          <a:p>
            <a:endParaRPr lang="de-DE" dirty="0"/>
          </a:p>
          <a:p>
            <a:endParaRPr lang="de-DE" dirty="0"/>
          </a:p>
          <a:p>
            <a:endParaRPr lang="de-DE" b="1" dirty="0"/>
          </a:p>
        </p:txBody>
      </p:sp>
    </p:spTree>
    <p:extLst>
      <p:ext uri="{BB962C8B-B14F-4D97-AF65-F5344CB8AC3E}">
        <p14:creationId xmlns:p14="http://schemas.microsoft.com/office/powerpoint/2010/main" val="14233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692" y="475488"/>
            <a:ext cx="11074400" cy="1143000"/>
          </a:xfrm>
        </p:spPr>
        <p:txBody>
          <a:bodyPr/>
          <a:lstStyle/>
          <a:p>
            <a:r>
              <a:rPr lang="de-DE" dirty="0"/>
              <a:t>Hauptverfahren</a:t>
            </a:r>
          </a:p>
        </p:txBody>
      </p:sp>
      <p:sp>
        <p:nvSpPr>
          <p:cNvPr id="4" name="Textfeld 3"/>
          <p:cNvSpPr txBox="1"/>
          <p:nvPr/>
        </p:nvSpPr>
        <p:spPr>
          <a:xfrm>
            <a:off x="665692" y="1706912"/>
            <a:ext cx="11224235" cy="5909310"/>
          </a:xfrm>
          <a:prstGeom prst="rect">
            <a:avLst/>
          </a:prstGeom>
          <a:noFill/>
        </p:spPr>
        <p:txBody>
          <a:bodyPr wrap="square" rtlCol="0">
            <a:spAutoFit/>
          </a:bodyPr>
          <a:lstStyle/>
          <a:p>
            <a:r>
              <a:rPr lang="de-DE" b="1" dirty="0"/>
              <a:t>(Auf mehrfachen Wunsch der </a:t>
            </a:r>
            <a:r>
              <a:rPr lang="de-DE" b="1" dirty="0" err="1"/>
              <a:t>JFAnwärter</a:t>
            </a:r>
            <a:r>
              <a:rPr lang="de-DE" b="1" dirty="0"/>
              <a:t>)</a:t>
            </a:r>
          </a:p>
          <a:p>
            <a:r>
              <a:rPr lang="de-DE" b="1" dirty="0"/>
              <a:t>Verfolgungsverjährung § 78 ff. StGB</a:t>
            </a:r>
          </a:p>
          <a:p>
            <a:endParaRPr lang="de-DE" b="1" dirty="0"/>
          </a:p>
          <a:p>
            <a:r>
              <a:rPr lang="de-DE" dirty="0"/>
              <a:t>Ist die Tat verjährt, ist keine Ahndung mehr möglich § 78 I StGB.</a:t>
            </a:r>
          </a:p>
          <a:p>
            <a:r>
              <a:rPr lang="de-DE" dirty="0"/>
              <a:t>Mord verjährt nicht § 78 II StGB.</a:t>
            </a:r>
          </a:p>
          <a:p>
            <a:r>
              <a:rPr lang="de-DE" dirty="0"/>
              <a:t>Verjährungsbeginn § 78 a StGB mit Ende der Tat (Tatzeit: Tatgesamtgeschehen beendet bzw. Taterfolg eingetreten).</a:t>
            </a:r>
          </a:p>
          <a:p>
            <a:r>
              <a:rPr lang="de-DE" dirty="0"/>
              <a:t>Verjährungsdauer richtet sich nach der abstrakten Strafandrohung des Gesetzes § 78 IV StGB</a:t>
            </a:r>
          </a:p>
          <a:p>
            <a:r>
              <a:rPr lang="de-DE" dirty="0"/>
              <a:t>Die Dauer ist nach § 78 II zu berechnen.</a:t>
            </a:r>
          </a:p>
          <a:p>
            <a:endParaRPr lang="de-DE" dirty="0"/>
          </a:p>
          <a:p>
            <a:r>
              <a:rPr lang="de-DE" dirty="0"/>
              <a:t>Beispiele:</a:t>
            </a:r>
          </a:p>
          <a:p>
            <a:r>
              <a:rPr lang="de-DE" dirty="0"/>
              <a:t>Betrug § 263 StGB </a:t>
            </a:r>
          </a:p>
          <a:p>
            <a:r>
              <a:rPr lang="de-DE" dirty="0"/>
              <a:t>Strafandrohung 5 Jahre § 263 StGB</a:t>
            </a:r>
          </a:p>
          <a:p>
            <a:r>
              <a:rPr lang="de-DE" dirty="0"/>
              <a:t>Verjährungsdauer daher 5 Jahre § 78 III Nr.  4 StGB</a:t>
            </a:r>
          </a:p>
          <a:p>
            <a:r>
              <a:rPr lang="de-DE" dirty="0"/>
              <a:t>Tatbegehung 15.12.2013</a:t>
            </a:r>
          </a:p>
          <a:p>
            <a:r>
              <a:rPr lang="de-DE" dirty="0"/>
              <a:t>Verjährungseintritt 14.12.2018 Tagesende</a:t>
            </a:r>
          </a:p>
          <a:p>
            <a:r>
              <a:rPr lang="de-DE" dirty="0"/>
              <a:t>(Feiertage sind ohne Bedeutung! Gesetzliche Frist; </a:t>
            </a:r>
            <a:r>
              <a:rPr lang="de-DE" dirty="0" err="1"/>
              <a:t>Materiellrechtliche</a:t>
            </a:r>
            <a:r>
              <a:rPr lang="de-DE" dirty="0"/>
              <a:t> Frist; §§ 42, 43 StPO nicht anwendbar!)</a:t>
            </a:r>
          </a:p>
          <a:p>
            <a:endParaRPr lang="de-DE" dirty="0"/>
          </a:p>
          <a:p>
            <a:endParaRPr lang="de-DE" b="1" dirty="0"/>
          </a:p>
          <a:p>
            <a:endParaRPr lang="de-DE" b="1" dirty="0"/>
          </a:p>
          <a:p>
            <a:endParaRPr lang="de-DE" b="1" dirty="0"/>
          </a:p>
          <a:p>
            <a:endParaRPr lang="de-DE" dirty="0"/>
          </a:p>
        </p:txBody>
      </p:sp>
    </p:spTree>
    <p:extLst>
      <p:ext uri="{BB962C8B-B14F-4D97-AF65-F5344CB8AC3E}">
        <p14:creationId xmlns:p14="http://schemas.microsoft.com/office/powerpoint/2010/main" val="41923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Hauptverfahren</a:t>
            </a:r>
            <a:br>
              <a:rPr lang="de-DE" dirty="0"/>
            </a:br>
            <a:r>
              <a:rPr lang="de-DE" dirty="0"/>
              <a:t>Gesetzliche Feiertage in Rheinland-Pfalz</a:t>
            </a:r>
          </a:p>
        </p:txBody>
      </p:sp>
      <p:sp>
        <p:nvSpPr>
          <p:cNvPr id="3" name="Textfeld 2"/>
          <p:cNvSpPr txBox="1"/>
          <p:nvPr/>
        </p:nvSpPr>
        <p:spPr>
          <a:xfrm>
            <a:off x="566690" y="1847088"/>
            <a:ext cx="11067691" cy="5078313"/>
          </a:xfrm>
          <a:prstGeom prst="rect">
            <a:avLst/>
          </a:prstGeom>
          <a:noFill/>
        </p:spPr>
        <p:txBody>
          <a:bodyPr wrap="square" rtlCol="0">
            <a:spAutoFit/>
          </a:bodyPr>
          <a:lstStyle/>
          <a:p>
            <a:r>
              <a:rPr lang="de-DE" sz="1200" dirty="0"/>
              <a:t> </a:t>
            </a:r>
            <a:r>
              <a:rPr lang="de-DE" sz="2000" b="1" dirty="0"/>
              <a:t>§ 2 </a:t>
            </a:r>
            <a:r>
              <a:rPr lang="de-DE" sz="2000" b="1" dirty="0" err="1"/>
              <a:t>LFtG</a:t>
            </a:r>
            <a:r>
              <a:rPr lang="de-DE" sz="2000" b="1" dirty="0"/>
              <a:t> (Landes-Feiertagsgesetz Rheinland-Pfalz)</a:t>
            </a:r>
          </a:p>
          <a:p>
            <a:endParaRPr lang="de-DE" sz="2000" dirty="0"/>
          </a:p>
          <a:p>
            <a:endParaRPr lang="de-DE" sz="2000" dirty="0"/>
          </a:p>
          <a:p>
            <a:r>
              <a:rPr lang="de-DE" sz="2000" dirty="0"/>
              <a:t>Gesetzliche Feiertage sind</a:t>
            </a:r>
          </a:p>
          <a:p>
            <a:r>
              <a:rPr lang="de-DE" sz="2000" dirty="0"/>
              <a:t>1.der Neujahrstag,</a:t>
            </a:r>
          </a:p>
          <a:p>
            <a:r>
              <a:rPr lang="de-DE" sz="2000" dirty="0"/>
              <a:t>2.der Karfreitag,</a:t>
            </a:r>
          </a:p>
          <a:p>
            <a:r>
              <a:rPr lang="de-DE" sz="2000" dirty="0"/>
              <a:t>3.der Ostermontag,</a:t>
            </a:r>
          </a:p>
          <a:p>
            <a:r>
              <a:rPr lang="de-DE" sz="2000" dirty="0"/>
              <a:t>4.der 1. Mai,</a:t>
            </a:r>
          </a:p>
          <a:p>
            <a:r>
              <a:rPr lang="de-DE" sz="2000" dirty="0"/>
              <a:t>5.der Tag Christi Himmelfahrt,</a:t>
            </a:r>
          </a:p>
          <a:p>
            <a:r>
              <a:rPr lang="de-DE" sz="2000" dirty="0"/>
              <a:t>6.der Pfingstmontag,</a:t>
            </a:r>
          </a:p>
          <a:p>
            <a:r>
              <a:rPr lang="de-DE" sz="2000" dirty="0"/>
              <a:t>7.der Fronleichnamstag,</a:t>
            </a:r>
          </a:p>
          <a:p>
            <a:r>
              <a:rPr lang="de-DE" sz="2000" dirty="0"/>
              <a:t>8.der Tag der Deutschen Einheit (3. Oktober),</a:t>
            </a:r>
          </a:p>
          <a:p>
            <a:r>
              <a:rPr lang="de-DE" sz="2000" dirty="0"/>
              <a:t>9.der Allerheiligentag (1. November) und</a:t>
            </a:r>
          </a:p>
          <a:p>
            <a:r>
              <a:rPr lang="de-DE" sz="2000" dirty="0"/>
              <a:t>10. und 11. der 1. und 2. Weihnachtstag (25. und 26. Dezember).</a:t>
            </a:r>
          </a:p>
          <a:p>
            <a:r>
              <a:rPr lang="de-DE" sz="2000" dirty="0"/>
              <a:t>NeuKarOstMaiHimPfiFroEinAllWei2</a:t>
            </a:r>
          </a:p>
          <a:p>
            <a:endParaRPr lang="de-DE" sz="1200" dirty="0"/>
          </a:p>
          <a:p>
            <a:endParaRPr lang="de-DE" sz="1200" dirty="0"/>
          </a:p>
        </p:txBody>
      </p:sp>
    </p:spTree>
    <p:extLst>
      <p:ext uri="{BB962C8B-B14F-4D97-AF65-F5344CB8AC3E}">
        <p14:creationId xmlns:p14="http://schemas.microsoft.com/office/powerpoint/2010/main" val="18803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Fristberechnung Fahrverbot</a:t>
            </a:r>
          </a:p>
        </p:txBody>
      </p:sp>
      <p:sp>
        <p:nvSpPr>
          <p:cNvPr id="3" name="Textfeld 2"/>
          <p:cNvSpPr txBox="1"/>
          <p:nvPr/>
        </p:nvSpPr>
        <p:spPr>
          <a:xfrm>
            <a:off x="793630" y="2156604"/>
            <a:ext cx="9506310" cy="4832092"/>
          </a:xfrm>
          <a:prstGeom prst="rect">
            <a:avLst/>
          </a:prstGeom>
          <a:noFill/>
        </p:spPr>
        <p:txBody>
          <a:bodyPr wrap="square" rtlCol="0">
            <a:spAutoFit/>
          </a:bodyPr>
          <a:lstStyle/>
          <a:p>
            <a:r>
              <a:rPr lang="de-DE" sz="2800" dirty="0"/>
              <a:t>3200 </a:t>
            </a:r>
            <a:r>
              <a:rPr lang="de-DE" sz="2800" dirty="0" err="1"/>
              <a:t>Js</a:t>
            </a:r>
            <a:r>
              <a:rPr lang="de-DE" sz="2800" dirty="0"/>
              <a:t>   13072/18</a:t>
            </a:r>
          </a:p>
          <a:p>
            <a:r>
              <a:rPr lang="de-DE" sz="2800" dirty="0"/>
              <a:t>Fahrverbot:</a:t>
            </a:r>
          </a:p>
          <a:p>
            <a:r>
              <a:rPr lang="de-DE" sz="2800" dirty="0"/>
              <a:t>Abgabe Führerschein bei Gericht: 10.1.2019</a:t>
            </a:r>
          </a:p>
          <a:p>
            <a:r>
              <a:rPr lang="de-DE" sz="2800" dirty="0"/>
              <a:t>Auskunft der Geschäftsstelle: Fristablauf 10.2.2019, 24.00 Uhr</a:t>
            </a:r>
          </a:p>
          <a:p>
            <a:endParaRPr lang="de-DE" sz="2800" dirty="0"/>
          </a:p>
          <a:p>
            <a:r>
              <a:rPr lang="de-DE" sz="2800" dirty="0"/>
              <a:t>Ist die Auskunft richtig?</a:t>
            </a:r>
          </a:p>
          <a:p>
            <a:r>
              <a:rPr lang="de-DE" sz="2800" dirty="0"/>
              <a:t>Nach welcher Vorschrift wird die Frist berechnet?</a:t>
            </a:r>
          </a:p>
          <a:p>
            <a:r>
              <a:rPr lang="de-DE" sz="2800" dirty="0"/>
              <a:t>§§ 59 a V, 37 II, IV, V, 39 IV StVollstrO (Rheinland-Pfalz 4300 - 4 – 8 gültig ab 01.10.2017) </a:t>
            </a:r>
          </a:p>
          <a:p>
            <a:endParaRPr lang="de-DE" sz="2800" dirty="0"/>
          </a:p>
        </p:txBody>
      </p:sp>
    </p:spTree>
    <p:extLst>
      <p:ext uri="{BB962C8B-B14F-4D97-AF65-F5344CB8AC3E}">
        <p14:creationId xmlns:p14="http://schemas.microsoft.com/office/powerpoint/2010/main" val="31997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Fristberechnung §§ 42, 43 StPO</a:t>
            </a:r>
          </a:p>
        </p:txBody>
      </p:sp>
      <p:sp>
        <p:nvSpPr>
          <p:cNvPr id="3" name="Textfeld 2"/>
          <p:cNvSpPr txBox="1"/>
          <p:nvPr/>
        </p:nvSpPr>
        <p:spPr>
          <a:xfrm>
            <a:off x="629728" y="2380890"/>
            <a:ext cx="3275256" cy="1754326"/>
          </a:xfrm>
          <a:prstGeom prst="rect">
            <a:avLst/>
          </a:prstGeom>
          <a:noFill/>
        </p:spPr>
        <p:txBody>
          <a:bodyPr wrap="none" rtlCol="0">
            <a:spAutoFit/>
          </a:bodyPr>
          <a:lstStyle/>
          <a:p>
            <a:r>
              <a:rPr lang="de-DE" dirty="0"/>
              <a:t>Wochenfrist</a:t>
            </a:r>
          </a:p>
          <a:p>
            <a:endParaRPr lang="de-DE" dirty="0"/>
          </a:p>
          <a:p>
            <a:r>
              <a:rPr lang="de-DE" dirty="0"/>
              <a:t>Mo	 </a:t>
            </a:r>
            <a:r>
              <a:rPr lang="de-DE" dirty="0">
                <a:ln w="19050">
                  <a:solidFill>
                    <a:srgbClr val="FF0000"/>
                  </a:solidFill>
                </a:ln>
              </a:rPr>
              <a:t>←──────────→ 	</a:t>
            </a:r>
            <a:r>
              <a:rPr lang="de-DE" dirty="0"/>
              <a:t>Mo</a:t>
            </a:r>
          </a:p>
          <a:p>
            <a:r>
              <a:rPr lang="de-DE" dirty="0"/>
              <a:t>Di	 </a:t>
            </a:r>
            <a:r>
              <a:rPr lang="de-DE" dirty="0">
                <a:ln w="19050">
                  <a:solidFill>
                    <a:srgbClr val="FF0000"/>
                  </a:solidFill>
                </a:ln>
              </a:rPr>
              <a:t>←──────────→ 	</a:t>
            </a:r>
            <a:r>
              <a:rPr lang="de-DE" dirty="0"/>
              <a:t>Di</a:t>
            </a:r>
          </a:p>
          <a:p>
            <a:r>
              <a:rPr lang="de-DE" dirty="0"/>
              <a:t>Mi	 </a:t>
            </a:r>
            <a:r>
              <a:rPr lang="de-DE" dirty="0">
                <a:ln w="19050">
                  <a:solidFill>
                    <a:srgbClr val="FF0000"/>
                  </a:solidFill>
                </a:ln>
              </a:rPr>
              <a:t>←──────────→ 	</a:t>
            </a:r>
            <a:r>
              <a:rPr lang="de-DE" dirty="0"/>
              <a:t>Mi</a:t>
            </a:r>
          </a:p>
          <a:p>
            <a:r>
              <a:rPr lang="de-DE" dirty="0" err="1"/>
              <a:t>usw</a:t>
            </a:r>
            <a:endParaRPr lang="de-DE" dirty="0"/>
          </a:p>
        </p:txBody>
      </p:sp>
      <p:sp>
        <p:nvSpPr>
          <p:cNvPr id="4" name="Textfeld 3"/>
          <p:cNvSpPr txBox="1"/>
          <p:nvPr/>
        </p:nvSpPr>
        <p:spPr>
          <a:xfrm>
            <a:off x="4666891" y="2449902"/>
            <a:ext cx="4917056" cy="2031325"/>
          </a:xfrm>
          <a:prstGeom prst="rect">
            <a:avLst/>
          </a:prstGeom>
          <a:noFill/>
        </p:spPr>
        <p:txBody>
          <a:bodyPr wrap="square" rtlCol="0">
            <a:spAutoFit/>
          </a:bodyPr>
          <a:lstStyle/>
          <a:p>
            <a:r>
              <a:rPr lang="de-DE" dirty="0"/>
              <a:t>Monatsfrist</a:t>
            </a:r>
          </a:p>
          <a:p>
            <a:endParaRPr lang="de-DE" dirty="0"/>
          </a:p>
          <a:p>
            <a:pPr marL="342900" indent="-342900">
              <a:buAutoNum type="arabicPeriod" startAt="15"/>
            </a:pPr>
            <a:r>
              <a:rPr lang="de-DE" dirty="0"/>
              <a:t> </a:t>
            </a:r>
            <a:r>
              <a:rPr lang="de-DE" dirty="0">
                <a:ln w="19050">
                  <a:solidFill>
                    <a:srgbClr val="FF0000"/>
                  </a:solidFill>
                </a:ln>
              </a:rPr>
              <a:t>←──────────→ 	</a:t>
            </a:r>
            <a:r>
              <a:rPr lang="de-DE" dirty="0"/>
              <a:t>15.</a:t>
            </a:r>
          </a:p>
          <a:p>
            <a:pPr marL="342900" indent="-342900">
              <a:buAutoNum type="arabicPeriod" startAt="15"/>
            </a:pPr>
            <a:r>
              <a:rPr lang="de-DE" dirty="0"/>
              <a:t> </a:t>
            </a:r>
            <a:r>
              <a:rPr lang="de-DE" dirty="0">
                <a:ln w="19050">
                  <a:solidFill>
                    <a:srgbClr val="FF0000"/>
                  </a:solidFill>
                </a:ln>
              </a:rPr>
              <a:t>←──────────→ </a:t>
            </a:r>
            <a:r>
              <a:rPr lang="de-DE" dirty="0"/>
              <a:t>	16.</a:t>
            </a:r>
          </a:p>
          <a:p>
            <a:r>
              <a:rPr lang="de-DE" dirty="0" err="1"/>
              <a:t>usw</a:t>
            </a:r>
            <a:r>
              <a:rPr lang="de-DE" dirty="0"/>
              <a:t> </a:t>
            </a:r>
          </a:p>
          <a:p>
            <a:pPr marL="342900" indent="-342900">
              <a:buAutoNum type="arabicPeriod" startAt="15"/>
            </a:pPr>
            <a:endParaRPr lang="de-DE" dirty="0"/>
          </a:p>
          <a:p>
            <a:pPr marL="342900" indent="-342900">
              <a:buAutoNum type="arabicPeriod" startAt="16"/>
            </a:pPr>
            <a:endParaRPr lang="de-DE" dirty="0"/>
          </a:p>
        </p:txBody>
      </p:sp>
      <p:sp>
        <p:nvSpPr>
          <p:cNvPr id="5" name="Textfeld 4"/>
          <p:cNvSpPr txBox="1"/>
          <p:nvPr/>
        </p:nvSpPr>
        <p:spPr>
          <a:xfrm>
            <a:off x="750498" y="4481227"/>
            <a:ext cx="3312544" cy="923330"/>
          </a:xfrm>
          <a:prstGeom prst="rect">
            <a:avLst/>
          </a:prstGeom>
          <a:noFill/>
        </p:spPr>
        <p:txBody>
          <a:bodyPr wrap="square" rtlCol="0">
            <a:spAutoFit/>
          </a:bodyPr>
          <a:lstStyle/>
          <a:p>
            <a:r>
              <a:rPr lang="de-DE" dirty="0"/>
              <a:t>Tagesfrist</a:t>
            </a:r>
          </a:p>
          <a:p>
            <a:r>
              <a:rPr lang="de-DE" dirty="0"/>
              <a:t>3 Tage =</a:t>
            </a:r>
          </a:p>
          <a:p>
            <a:r>
              <a:rPr lang="de-DE" dirty="0"/>
              <a:t>1. </a:t>
            </a:r>
            <a:r>
              <a:rPr lang="de-DE" dirty="0">
                <a:ln w="19050">
                  <a:solidFill>
                    <a:srgbClr val="FF0000"/>
                  </a:solidFill>
                </a:ln>
              </a:rPr>
              <a:t>←──────────→ </a:t>
            </a:r>
            <a:r>
              <a:rPr lang="de-DE" dirty="0"/>
              <a:t>4.</a:t>
            </a:r>
            <a:r>
              <a:rPr lang="de-DE" dirty="0">
                <a:ln w="19050">
                  <a:solidFill>
                    <a:srgbClr val="FF0000"/>
                  </a:solidFill>
                </a:ln>
              </a:rPr>
              <a:t> </a:t>
            </a:r>
            <a:endParaRPr lang="de-DE" dirty="0"/>
          </a:p>
        </p:txBody>
      </p:sp>
    </p:spTree>
    <p:extLst>
      <p:ext uri="{BB962C8B-B14F-4D97-AF65-F5344CB8AC3E}">
        <p14:creationId xmlns:p14="http://schemas.microsoft.com/office/powerpoint/2010/main" val="23114615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Fristberechnung Verjährung bei Ordnungswidrigkeiten § 31 OWiG</a:t>
            </a:r>
          </a:p>
        </p:txBody>
      </p:sp>
      <p:sp>
        <p:nvSpPr>
          <p:cNvPr id="3" name="Textfeld 2"/>
          <p:cNvSpPr txBox="1"/>
          <p:nvPr/>
        </p:nvSpPr>
        <p:spPr>
          <a:xfrm>
            <a:off x="345056" y="2035834"/>
            <a:ext cx="7849649" cy="4708981"/>
          </a:xfrm>
          <a:prstGeom prst="rect">
            <a:avLst/>
          </a:prstGeom>
          <a:noFill/>
        </p:spPr>
        <p:txBody>
          <a:bodyPr wrap="none" rtlCol="0">
            <a:spAutoFit/>
          </a:bodyPr>
          <a:lstStyle/>
          <a:p>
            <a:r>
              <a:rPr lang="de-DE" sz="1200" dirty="0"/>
              <a:t>Die Verfolgungsverjährungsfrist läuft, wenn es nicht schon mit der Rechtskraft der Bußgeldentscheidung (Bußgeldbescheid,</a:t>
            </a:r>
          </a:p>
          <a:p>
            <a:r>
              <a:rPr lang="de-DE" sz="1200" dirty="0"/>
              <a:t> Urteil, Beschlüsse nach §§ 72, 79 Abs. 5 und 6, Strafbefehl) zum Verjährungsende kommt, nach der die Frist </a:t>
            </a:r>
          </a:p>
          <a:p>
            <a:r>
              <a:rPr lang="de-DE" sz="1200" dirty="0"/>
              <a:t>ausmachenden Anzahl von Jahren oder Monaten mit Ende des Tages ab, der im Kalender dem Anfangstag vorangeht </a:t>
            </a:r>
          </a:p>
          <a:p>
            <a:r>
              <a:rPr lang="de-DE" sz="1200" dirty="0"/>
              <a:t>(OLG Karlsruhe VRS 57, 115; OLG Zweibrücken VRS 61, 370 </a:t>
            </a:r>
            <a:r>
              <a:rPr lang="de-DE" sz="1200" dirty="0" err="1"/>
              <a:t>mAnm</a:t>
            </a:r>
            <a:r>
              <a:rPr lang="de-DE" sz="1200" dirty="0"/>
              <a:t> Göhler </a:t>
            </a:r>
            <a:r>
              <a:rPr lang="de-DE" sz="1200" dirty="0" err="1"/>
              <a:t>NStZ</a:t>
            </a:r>
            <a:r>
              <a:rPr lang="de-DE" sz="1200" dirty="0"/>
              <a:t> 1982, 12; OLG Schleswig </a:t>
            </a:r>
          </a:p>
          <a:p>
            <a:r>
              <a:rPr lang="de-DE" sz="1200" dirty="0"/>
              <a:t>Beschl. v. 17.4.1980, </a:t>
            </a:r>
            <a:r>
              <a:rPr lang="de-DE" sz="1200" dirty="0" err="1"/>
              <a:t>SchlHA</a:t>
            </a:r>
            <a:r>
              <a:rPr lang="de-DE" sz="1200" dirty="0"/>
              <a:t> 1981, 96 [Er/</a:t>
            </a:r>
            <a:r>
              <a:rPr lang="de-DE" sz="1200" dirty="0" err="1"/>
              <a:t>Jü</a:t>
            </a:r>
            <a:r>
              <a:rPr lang="de-DE" sz="1200" dirty="0"/>
              <a:t>]; </a:t>
            </a:r>
            <a:r>
              <a:rPr lang="de-DE" sz="1200" dirty="0" err="1"/>
              <a:t>BeckOK</a:t>
            </a:r>
            <a:r>
              <a:rPr lang="de-DE" sz="1200" dirty="0"/>
              <a:t> OWiG/</a:t>
            </a:r>
            <a:r>
              <a:rPr lang="de-DE" sz="1200" dirty="0" err="1"/>
              <a:t>Gertler</a:t>
            </a:r>
            <a:r>
              <a:rPr lang="de-DE" sz="1200" dirty="0"/>
              <a:t> OWiG § 31 </a:t>
            </a:r>
            <a:r>
              <a:rPr lang="de-DE" sz="1200" dirty="0" err="1"/>
              <a:t>Rn</a:t>
            </a:r>
            <a:r>
              <a:rPr lang="de-DE" sz="1200" dirty="0"/>
              <a:t>. 50; siehe dazu auch </a:t>
            </a:r>
          </a:p>
          <a:p>
            <a:r>
              <a:rPr lang="de-DE" sz="1200" dirty="0" err="1"/>
              <a:t>Noak</a:t>
            </a:r>
            <a:r>
              <a:rPr lang="de-DE" sz="1200" dirty="0"/>
              <a:t> ZJS 2012, 329, 334; </a:t>
            </a:r>
            <a:r>
              <a:rPr lang="de-DE" sz="1200" dirty="0" err="1"/>
              <a:t>Wickern</a:t>
            </a:r>
            <a:r>
              <a:rPr lang="de-DE" sz="1200" dirty="0"/>
              <a:t> </a:t>
            </a:r>
            <a:r>
              <a:rPr lang="de-DE" sz="1200" dirty="0" err="1"/>
              <a:t>NStZ</a:t>
            </a:r>
            <a:r>
              <a:rPr lang="de-DE" sz="1200" dirty="0"/>
              <a:t> 1994, 572). Eine einjährige Verjährungsfrist, die am 1. Oktober begonnen hat, </a:t>
            </a:r>
          </a:p>
          <a:p>
            <a:r>
              <a:rPr lang="de-DE" sz="1200" dirty="0"/>
              <a:t>endet daher mit Ablauf des 30. September des folgenden Jahres; eine am 28. Februar begonnene Sechsmonatsfrist schon </a:t>
            </a:r>
          </a:p>
          <a:p>
            <a:r>
              <a:rPr lang="de-DE" sz="1200" dirty="0"/>
              <a:t>mit Ablauf des 27. August. Eine dreimonatige Verjährungsfrist, die am 31. März anfängt, läuft am 30. Juni und nicht schon</a:t>
            </a:r>
          </a:p>
          <a:p>
            <a:r>
              <a:rPr lang="de-DE" sz="1200" dirty="0"/>
              <a:t> am 29. Juni ab (OLG Zweibrücken MDR 1981, 960 </a:t>
            </a:r>
            <a:r>
              <a:rPr lang="de-DE" sz="1200" dirty="0" err="1"/>
              <a:t>Ls</a:t>
            </a:r>
            <a:r>
              <a:rPr lang="de-DE" sz="1200" dirty="0"/>
              <a:t>. = VRS 61, 370 </a:t>
            </a:r>
            <a:r>
              <a:rPr lang="de-DE" sz="1200" dirty="0" err="1"/>
              <a:t>mAnm</a:t>
            </a:r>
            <a:r>
              <a:rPr lang="de-DE" sz="1200" dirty="0"/>
              <a:t> Göhler </a:t>
            </a:r>
            <a:r>
              <a:rPr lang="de-DE" sz="1200" dirty="0" err="1"/>
              <a:t>NStZ</a:t>
            </a:r>
            <a:r>
              <a:rPr lang="de-DE" sz="1200" dirty="0"/>
              <a:t> 1982, 12). Denn es kommt </a:t>
            </a:r>
          </a:p>
          <a:p>
            <a:r>
              <a:rPr lang="de-DE" sz="1200" dirty="0"/>
              <a:t>nach der auch für die Verjährungsfristen im </a:t>
            </a:r>
            <a:r>
              <a:rPr lang="de-DE" sz="1200" dirty="0" err="1"/>
              <a:t>Ordnungswidrigkeitenrecht</a:t>
            </a:r>
            <a:r>
              <a:rPr lang="de-DE" sz="1200" dirty="0"/>
              <a:t> geltenden Auslegungsregel des § 188 Abs. 2 BGB</a:t>
            </a:r>
          </a:p>
          <a:p>
            <a:r>
              <a:rPr lang="de-DE" sz="1200" dirty="0"/>
              <a:t> allein darauf an, welcher Tag in seiner ziffernmäßigen Benennung demjenigen vorausgeht, an dem die Verjährungsfrist </a:t>
            </a:r>
          </a:p>
          <a:p>
            <a:r>
              <a:rPr lang="de-DE" sz="1200" dirty="0"/>
              <a:t>zu laufen begonnen hat; dass der Monat Juni im Gegensatz zum Monat März nur 30 Tage hat, ist ohne Bedeutung </a:t>
            </a:r>
          </a:p>
          <a:p>
            <a:r>
              <a:rPr lang="de-DE" sz="1200" dirty="0"/>
              <a:t>(OLG Zweibrücken VRS 61, 370). Fällt bei einer am 1. März begonnenen und nach Jahren bemessenen Verjährungsfrist </a:t>
            </a:r>
          </a:p>
          <a:p>
            <a:r>
              <a:rPr lang="de-DE" sz="1200" dirty="0"/>
              <a:t>das Fristende in ein Schaltjahr, endet die Frist am 29. und nicht schon am 28. Februar. </a:t>
            </a:r>
          </a:p>
          <a:p>
            <a:r>
              <a:rPr lang="de-DE" sz="1200" dirty="0"/>
              <a:t> Ob das Ende der Verjährungsfrist auf einen Samstag, Sonntag oder allgemeinen Feiertag fällt, ist für den Fristablauf </a:t>
            </a:r>
          </a:p>
          <a:p>
            <a:r>
              <a:rPr lang="de-DE" sz="1200" dirty="0"/>
              <a:t>ohne Bedeutung. Da § 43 Abs. 2 StPO, wonach eine Frist weder an einem Samstag, Sonntag oder allgemeinen Feiertag </a:t>
            </a:r>
          </a:p>
          <a:p>
            <a:r>
              <a:rPr lang="de-DE" sz="1200" dirty="0"/>
              <a:t>ablaufen kann, nach allgemeiner Auffassung mangels ausdrücklicher gesetzlicher Bestimmung generell auf </a:t>
            </a:r>
          </a:p>
          <a:p>
            <a:r>
              <a:rPr lang="de-DE" sz="1200" dirty="0"/>
              <a:t>Verjährungsfristen keine Anwendung findet, gilt dies auch für die Verfolgungsverjährung im </a:t>
            </a:r>
            <a:r>
              <a:rPr lang="de-DE" sz="1200" dirty="0" err="1"/>
              <a:t>Ordnungswidrigkeitenrecht</a:t>
            </a:r>
            <a:r>
              <a:rPr lang="de-DE" sz="1200" dirty="0"/>
              <a:t> </a:t>
            </a:r>
          </a:p>
          <a:p>
            <a:r>
              <a:rPr lang="de-DE" sz="1200" dirty="0"/>
              <a:t>(OLG Schleswig VRS 63, 138; KG VRS 44, 127; RG GA 71, 44; Göhler/Gürtler </a:t>
            </a:r>
            <a:r>
              <a:rPr lang="de-DE" sz="1200" dirty="0" err="1"/>
              <a:t>Rn</a:t>
            </a:r>
            <a:r>
              <a:rPr lang="de-DE" sz="1200" dirty="0"/>
              <a:t>. 16; Rebmann/Roth/Herrmann </a:t>
            </a:r>
            <a:r>
              <a:rPr lang="de-DE" sz="1200" dirty="0" err="1"/>
              <a:t>Rn</a:t>
            </a:r>
            <a:r>
              <a:rPr lang="de-DE" sz="1200" dirty="0"/>
              <a:t>. 23)</a:t>
            </a:r>
          </a:p>
          <a:p>
            <a:r>
              <a:rPr lang="de-DE" sz="1200" dirty="0"/>
              <a:t>. Für den Ablauf der Verjährung ist ausschließlich der kalendermäßig – wie unter → </a:t>
            </a:r>
            <a:r>
              <a:rPr lang="de-DE" sz="1200" dirty="0" err="1"/>
              <a:t>Rn</a:t>
            </a:r>
            <a:r>
              <a:rPr lang="de-DE" sz="1200" dirty="0"/>
              <a:t>. 35 beschrieben – festzulegende </a:t>
            </a:r>
          </a:p>
          <a:p>
            <a:r>
              <a:rPr lang="de-DE" sz="1200" dirty="0"/>
              <a:t>Tag von Bedeutung.</a:t>
            </a:r>
          </a:p>
          <a:p>
            <a:r>
              <a:rPr lang="de-DE" sz="1200" dirty="0"/>
              <a:t> Ist fraglich, ob die Verfolgungsverjährungsfrist abgelaufen ist, und kann dies auch im Freibeweisverfahren (OLG Hamm</a:t>
            </a:r>
          </a:p>
          <a:p>
            <a:r>
              <a:rPr lang="de-DE" sz="1200" dirty="0"/>
              <a:t> Beschl. v. 7.3.1980 – 1 </a:t>
            </a:r>
            <a:r>
              <a:rPr lang="de-DE" sz="1200" dirty="0" err="1"/>
              <a:t>Ss</a:t>
            </a:r>
            <a:r>
              <a:rPr lang="de-DE" sz="1200" dirty="0"/>
              <a:t> </a:t>
            </a:r>
            <a:r>
              <a:rPr lang="de-DE" sz="1200" dirty="0" err="1"/>
              <a:t>OWi</a:t>
            </a:r>
            <a:r>
              <a:rPr lang="de-DE" sz="1200" dirty="0"/>
              <a:t> 2571/79, </a:t>
            </a:r>
            <a:r>
              <a:rPr lang="de-DE" sz="1200" dirty="0" err="1"/>
              <a:t>NStZ</a:t>
            </a:r>
            <a:r>
              <a:rPr lang="de-DE" sz="1200" dirty="0"/>
              <a:t> 1981, 55; Rebmann/Roth/Herrmann </a:t>
            </a:r>
            <a:r>
              <a:rPr lang="de-DE" sz="1200" dirty="0" err="1"/>
              <a:t>Rn</a:t>
            </a:r>
            <a:r>
              <a:rPr lang="de-DE" sz="1200" dirty="0"/>
              <a:t>. 20) nicht geklärt werden, so ist </a:t>
            </a:r>
          </a:p>
          <a:p>
            <a:r>
              <a:rPr lang="de-DE" sz="1200" dirty="0"/>
              <a:t>(KK-OWiG/Ellbogen OWiG § 31 </a:t>
            </a:r>
            <a:r>
              <a:rPr lang="de-DE" sz="1200" dirty="0" err="1"/>
              <a:t>Rn</a:t>
            </a:r>
            <a:r>
              <a:rPr lang="de-DE" sz="1200" dirty="0"/>
              <a:t>. 35-36a, </a:t>
            </a:r>
            <a:r>
              <a:rPr lang="de-DE" sz="1200" dirty="0" err="1"/>
              <a:t>beck</a:t>
            </a:r>
            <a:r>
              <a:rPr lang="de-DE" sz="1200" dirty="0"/>
              <a:t>-online)</a:t>
            </a:r>
          </a:p>
          <a:p>
            <a:r>
              <a:rPr lang="de-DE" sz="1200" dirty="0"/>
              <a:t>Siehe auch Göhler, OWiG, § 31 </a:t>
            </a:r>
            <a:r>
              <a:rPr lang="de-DE" sz="1200" dirty="0" err="1"/>
              <a:t>Rdnr</a:t>
            </a:r>
            <a:r>
              <a:rPr lang="de-DE" sz="1200" dirty="0"/>
              <a:t>. 16!</a:t>
            </a:r>
          </a:p>
        </p:txBody>
      </p:sp>
    </p:spTree>
    <p:extLst>
      <p:ext uri="{BB962C8B-B14F-4D97-AF65-F5344CB8AC3E}">
        <p14:creationId xmlns:p14="http://schemas.microsoft.com/office/powerpoint/2010/main" val="1940263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5599"/>
            <a:ext cx="11074400" cy="1143000"/>
          </a:xfrm>
        </p:spPr>
        <p:txBody>
          <a:bodyPr/>
          <a:lstStyle/>
          <a:p>
            <a:r>
              <a:rPr lang="de-DE" dirty="0"/>
              <a:t>Hauptverfahren</a:t>
            </a:r>
          </a:p>
        </p:txBody>
      </p:sp>
      <p:sp>
        <p:nvSpPr>
          <p:cNvPr id="3" name="Textfeld 2"/>
          <p:cNvSpPr txBox="1"/>
          <p:nvPr/>
        </p:nvSpPr>
        <p:spPr>
          <a:xfrm>
            <a:off x="609600" y="1478599"/>
            <a:ext cx="10336369" cy="5355312"/>
          </a:xfrm>
          <a:prstGeom prst="rect">
            <a:avLst/>
          </a:prstGeom>
          <a:noFill/>
        </p:spPr>
        <p:txBody>
          <a:bodyPr wrap="square" rtlCol="0">
            <a:spAutoFit/>
          </a:bodyPr>
          <a:lstStyle/>
          <a:p>
            <a:r>
              <a:rPr lang="de-DE" b="1" dirty="0"/>
              <a:t>Erläuterung des Begriffs "formelle Rechtskraft" mit Hinweis auf die Möglichkeit der Wiederaufnahme des Verfahrens </a:t>
            </a:r>
          </a:p>
          <a:p>
            <a:endParaRPr lang="de-DE" dirty="0"/>
          </a:p>
          <a:p>
            <a:r>
              <a:rPr lang="de-DE" b="1" dirty="0"/>
              <a:t>Die Rechtskraft des Urteils: </a:t>
            </a:r>
            <a:r>
              <a:rPr lang="de-DE" dirty="0"/>
              <a:t>Rechtskraft eines Urteil bedeutet Endgültigkeit und Maßgeblichkeit der gefällten Entscheidung. Nach Erlass ist es in der Regel nicht mehr abänderbar (Ausnahme: offensichtliche Schreib- und Fassungsfehler). Urteile erwachsen auch dann in Rechts-kraft, wenn sie inhaltlich falsch sind oder wenn sie prozessual fehlerhaft zustande gekommen sind. In Extremfällen bestehen jedoch Ausnahmen (nichtige Urteile; Nicht-Urteile). </a:t>
            </a:r>
            <a:endParaRPr lang="de-DE" b="1" dirty="0"/>
          </a:p>
          <a:p>
            <a:endParaRPr lang="de-DE" b="1" dirty="0"/>
          </a:p>
          <a:p>
            <a:r>
              <a:rPr lang="de-DE" b="1" dirty="0"/>
              <a:t>Formelle Rechtskraft </a:t>
            </a:r>
            <a:r>
              <a:rPr lang="de-DE" dirty="0"/>
              <a:t>bedeutet die Unanfechtbarkeit des Urteils im selben Verfahren.</a:t>
            </a:r>
          </a:p>
          <a:p>
            <a:endParaRPr lang="de-DE" dirty="0"/>
          </a:p>
          <a:p>
            <a:r>
              <a:rPr lang="de-DE" dirty="0"/>
              <a:t>Eintritt der formellen Rechtskraft:</a:t>
            </a:r>
          </a:p>
          <a:p>
            <a:pPr marL="342900" indent="-342900">
              <a:buAutoNum type="alphaLcParenR"/>
            </a:pPr>
            <a:r>
              <a:rPr lang="de-DE" dirty="0"/>
              <a:t>nach Ablauf der Rechtsmittelfrist, ohne dass ein Rechtsmittel eingelegt wurde</a:t>
            </a:r>
          </a:p>
          <a:p>
            <a:pPr marL="342900" indent="-342900">
              <a:buAutoNum type="alphaLcParenR" startAt="2"/>
            </a:pPr>
            <a:r>
              <a:rPr lang="de-DE" dirty="0"/>
              <a:t>nach wirksamem Verzicht aller Beteiligten auf Rechtsmittel</a:t>
            </a:r>
          </a:p>
          <a:p>
            <a:pPr marL="342900" indent="-342900">
              <a:buAutoNum type="alphaLcParenR" startAt="3"/>
            </a:pPr>
            <a:r>
              <a:rPr lang="de-DE" dirty="0"/>
              <a:t>sofern das Revisionsgericht – unanfechtbar – entschieden hat</a:t>
            </a:r>
          </a:p>
          <a:p>
            <a:endParaRPr lang="de-DE" dirty="0"/>
          </a:p>
          <a:p>
            <a:r>
              <a:rPr lang="de-DE" dirty="0"/>
              <a:t>Wirkungen der formellen Rechtskraft:</a:t>
            </a:r>
          </a:p>
          <a:p>
            <a:r>
              <a:rPr lang="de-DE" dirty="0"/>
              <a:t>Vollstreckbarkeit des Urteils (§ 449 StPO) und </a:t>
            </a:r>
          </a:p>
          <a:p>
            <a:r>
              <a:rPr lang="de-DE" dirty="0"/>
              <a:t>Eintritt der materiellen Rechtskraft (Sperrwirkung/Strafklageverbrauch)     </a:t>
            </a:r>
          </a:p>
        </p:txBody>
      </p:sp>
    </p:spTree>
    <p:extLst>
      <p:ext uri="{BB962C8B-B14F-4D97-AF65-F5344CB8AC3E}">
        <p14:creationId xmlns:p14="http://schemas.microsoft.com/office/powerpoint/2010/main" val="28833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StPO Unterricht Fachtheoretischer Lehrgang III</Template>
  <TotalTime>0</TotalTime>
  <Words>13162</Words>
  <Application>Microsoft Office PowerPoint</Application>
  <PresentationFormat>Breitbild</PresentationFormat>
  <Paragraphs>1611</Paragraphs>
  <Slides>139</Slides>
  <Notes>20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139</vt:i4>
      </vt:variant>
    </vt:vector>
  </HeadingPairs>
  <TitlesOfParts>
    <vt:vector size="147" baseType="lpstr">
      <vt:lpstr>Arial</vt:lpstr>
      <vt:lpstr>Calibri</vt:lpstr>
      <vt:lpstr>Georgia</vt:lpstr>
      <vt:lpstr>Times New Roman</vt:lpstr>
      <vt:lpstr>Verdana</vt:lpstr>
      <vt:lpstr>Wingdings 2</vt:lpstr>
      <vt:lpstr>Hyperion</vt:lpstr>
      <vt:lpstr>Dokument</vt:lpstr>
      <vt:lpstr>Fachtheoretischer Lehrgang III  für Justizfachwirtanwärter 2024 </vt:lpstr>
      <vt:lpstr>Zeitansatz:</vt:lpstr>
      <vt:lpstr>Gerichtsverfassungsrecht</vt:lpstr>
      <vt:lpstr>Gerichtsverfassungsrecht</vt:lpstr>
      <vt:lpstr>Gerichtsverfassungsrecht</vt:lpstr>
      <vt:lpstr>Gerichtsverfassungsrecht</vt:lpstr>
      <vt:lpstr>Gerichtsverfassungsrecht</vt:lpstr>
      <vt:lpstr>Gerichtsverfassungsrecht</vt:lpstr>
      <vt:lpstr>Gerichtsverfassungsrecht</vt:lpstr>
      <vt:lpstr>Gerichtsverfassungsrecht</vt:lpstr>
      <vt:lpstr>Ermittlungsverfahren </vt:lpstr>
      <vt:lpstr>Geschäftsfähigkeit</vt:lpstr>
      <vt:lpstr>Strafmündigkeit</vt:lpstr>
      <vt:lpstr>Ermittlungsverfahren</vt:lpstr>
      <vt:lpstr>Ermittlungsverfahren</vt:lpstr>
      <vt:lpstr>Ermittlungsverfahren</vt:lpstr>
      <vt:lpstr>Ermittlungsverfahren</vt:lpstr>
      <vt:lpstr>Ermittlungsverfahren </vt:lpstr>
      <vt:lpstr>Ermittlungsverfahren</vt:lpstr>
      <vt:lpstr>Ermittlungsverfahren</vt:lpstr>
      <vt:lpstr>Ermittlungsverfahren</vt:lpstr>
      <vt:lpstr>PowerPoint-Präsentation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Ermittlungsverfahren</vt:lpstr>
      <vt:lpstr>Beschränkte Akteneinsicht</vt:lpstr>
      <vt:lpstr>Beschränkte Akteneinsicht</vt:lpstr>
      <vt:lpstr>PowerPoint-Präsentation</vt:lpstr>
      <vt:lpstr>Beschränkte Akteneinsicht</vt:lpstr>
      <vt:lpstr>Beschränkte Akteneinsicht</vt:lpstr>
      <vt:lpstr>Beschränkte Akteneinsicht</vt:lpstr>
      <vt:lpstr>Unbeschränkte Akteneinsicht</vt:lpstr>
      <vt:lpstr>Übung zur Akteneinsicht</vt:lpstr>
      <vt:lpstr>PowerPoint-Präsentation</vt:lpstr>
      <vt:lpstr>PowerPoint-Präsentation</vt:lpstr>
      <vt:lpstr>Ermittlungsverfahren</vt:lpstr>
      <vt:lpstr>Ermittlungsverfahren</vt:lpstr>
      <vt:lpstr>Ermittlungsverfahren</vt:lpstr>
      <vt:lpstr>Ermittlungsverfahren</vt:lpstr>
      <vt:lpstr>Ermittlungsverfahren</vt:lpstr>
      <vt:lpstr>Ermittlungsverfahren</vt:lpstr>
      <vt:lpstr>Ermittlungsverfahren</vt:lpstr>
      <vt:lpstr>PowerPoint-Präsentation</vt:lpstr>
      <vt:lpstr>Zwischenverfahren §§ 199 – 211 StPO</vt:lpstr>
      <vt:lpstr>Zwischenverfahren </vt:lpstr>
      <vt:lpstr>Zwischenverfahren </vt:lpstr>
      <vt:lpstr>Zwischenverfahren</vt:lpstr>
      <vt:lpstr>Zwischenverfahren </vt:lpstr>
      <vt:lpstr>Hauptverfahren (§§ 212 ff StPO) </vt:lpstr>
      <vt:lpstr>Hauptverfahren</vt:lpstr>
      <vt:lpstr>Hauptverfahren</vt:lpstr>
      <vt:lpstr>Hauptverfahren</vt:lpstr>
      <vt:lpstr>Hauptverfahren</vt:lpstr>
      <vt:lpstr>Hauptverfahren</vt:lpstr>
      <vt:lpstr>                                                                 Ladung zur Hauptverhandlung:</vt:lpstr>
      <vt:lpstr>Hauptverfahren</vt:lpstr>
      <vt:lpstr>Hauptverfahren</vt:lpstr>
      <vt:lpstr>PowerPoint-Präsentation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Hauptverfahren</vt:lpstr>
      <vt:lpstr>Rechtsmittel (§§ 296 ff StPO) </vt:lpstr>
      <vt:lpstr>PowerPoint-Präsentation</vt:lpstr>
      <vt:lpstr>PowerPoint-Präsentation</vt:lpstr>
      <vt:lpstr>PowerPoint-Präsentation</vt:lpstr>
      <vt:lpstr>PowerPoint-Präsentation</vt:lpstr>
      <vt:lpstr>Hauptverfahren</vt:lpstr>
      <vt:lpstr>Hauptverfahren</vt:lpstr>
      <vt:lpstr>Hauptverfahren</vt:lpstr>
      <vt:lpstr>Hauptverfahren</vt:lpstr>
      <vt:lpstr>Hauptverfahren</vt:lpstr>
      <vt:lpstr>Hauptverfahren</vt:lpstr>
      <vt:lpstr>Hauptverfahren Gesetzliche Feiertage in Rheinland-Pfalz</vt:lpstr>
      <vt:lpstr>Fristberechnung Fahrverbot</vt:lpstr>
      <vt:lpstr>Fristberechnung §§ 42, 43 StPO</vt:lpstr>
      <vt:lpstr>Fristberechnung Verjährung bei Ordnungswidrigkeiten § 31 OWiG</vt:lpstr>
      <vt:lpstr>Hauptverfahren</vt:lpstr>
      <vt:lpstr>Hauptverfahren</vt:lpstr>
      <vt:lpstr>Hauptverfahren</vt:lpstr>
      <vt:lpstr>Hauptverfahren</vt:lpstr>
      <vt:lpstr>Hauptverfahren</vt:lpstr>
      <vt:lpstr>Hauptverfahren</vt:lpstr>
      <vt:lpstr>Besondere Arten des Strafverfahrens </vt:lpstr>
      <vt:lpstr>Besondere Arten des Strafverfahrens </vt:lpstr>
      <vt:lpstr>Besondere Arten des Strafverfahrens </vt:lpstr>
      <vt:lpstr>Besondere Arten des Strafverfahrens </vt:lpstr>
      <vt:lpstr>Besondere Arten des Strafverfahrens </vt:lpstr>
      <vt:lpstr>PowerPoint-Präsentation</vt:lpstr>
      <vt:lpstr>Rechtskraftberechnung</vt:lpstr>
      <vt:lpstr>Rechtskraftberechnung</vt:lpstr>
      <vt:lpstr>Rechtskraftberechnung</vt:lpstr>
      <vt:lpstr>Rechtskraftberechnung</vt:lpstr>
      <vt:lpstr>Rechtskraftberechnung</vt:lpstr>
      <vt:lpstr>Rechtskraftberechnung</vt:lpstr>
      <vt:lpstr> Zugabe: Rechtskraftvermerk bei auf die Tagessatzhöhe beschränktem Einspruch</vt:lpstr>
      <vt:lpstr>Bei Rechtskraftvermerken, die versuchen, einzelne Teile aufzuführen, können Fehler entstehen, weil leicht ein Teil vergessen wird. Das ist vermeidbar!</vt:lpstr>
      <vt:lpstr>Falscher Rechtskraftvermerk nach auf die  TS-Höhe beschränktem Einspruch:</vt:lpstr>
      <vt:lpstr>Schuldspruch:</vt:lpstr>
      <vt:lpstr>Rechtsfolgenausspruch:</vt:lpstr>
      <vt:lpstr>Rechtskraftvermerk auf dem Strafbefehl sollte in diesem Fall lauten: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Das Ordnungswidrigkeitenverfahren</vt:lpstr>
      <vt:lpstr>Prüfungsvorbereitung Strafrecht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Jürgen Hobert</dc:creator>
  <cp:lastModifiedBy>Jürgen Hobert</cp:lastModifiedBy>
  <cp:revision>1</cp:revision>
  <cp:lastPrinted>2019-06-28T08:40:30Z</cp:lastPrinted>
  <dcterms:created xsi:type="dcterms:W3CDTF">2024-06-24T19:39:58Z</dcterms:created>
  <dcterms:modified xsi:type="dcterms:W3CDTF">2024-06-24T19:41:07Z</dcterms:modified>
</cp:coreProperties>
</file>