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77173" autoAdjust="0"/>
  </p:normalViewPr>
  <p:slideViewPr>
    <p:cSldViewPr snapToGrid="0">
      <p:cViewPr varScale="1">
        <p:scale>
          <a:sx n="89" d="100"/>
          <a:sy n="89" d="100"/>
        </p:scale>
        <p:origin x="1428" y="-66"/>
      </p:cViewPr>
      <p:guideLst/>
    </p:cSldViewPr>
  </p:slideViewPr>
  <p:notesTextViewPr>
    <p:cViewPr>
      <p:scale>
        <a:sx n="1" d="1"/>
        <a:sy n="1" d="1"/>
      </p:scale>
      <p:origin x="0" y="0"/>
    </p:cViewPr>
  </p:notesTextViewPr>
  <p:notesViewPr>
    <p:cSldViewPr snapToGrid="0">
      <p:cViewPr varScale="1">
        <p:scale>
          <a:sx n="63" d="100"/>
          <a:sy n="63" d="100"/>
        </p:scale>
        <p:origin x="320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01E783-AAE1-4236-B549-A2E9EDB150EE}" type="datetimeFigureOut">
              <a:rPr lang="de-DE" smtClean="0"/>
              <a:t>30.06.2021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CDAB2-0A49-4076-8404-5BA48DD602CB}" type="slidenum">
              <a:rPr lang="de-DE" smtClean="0"/>
              <a:t>‹Nr.›</a:t>
            </a:fld>
            <a:endParaRPr lang="de-DE"/>
          </a:p>
        </p:txBody>
      </p:sp>
    </p:spTree>
    <p:extLst>
      <p:ext uri="{BB962C8B-B14F-4D97-AF65-F5344CB8AC3E}">
        <p14:creationId xmlns:p14="http://schemas.microsoft.com/office/powerpoint/2010/main" val="3316470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F5CDAB2-0A49-4076-8404-5BA48DD602CB}" type="slidenum">
              <a:rPr lang="de-DE" smtClean="0"/>
              <a:t>3</a:t>
            </a:fld>
            <a:endParaRPr lang="de-DE"/>
          </a:p>
        </p:txBody>
      </p:sp>
    </p:spTree>
    <p:extLst>
      <p:ext uri="{BB962C8B-B14F-4D97-AF65-F5344CB8AC3E}">
        <p14:creationId xmlns:p14="http://schemas.microsoft.com/office/powerpoint/2010/main" val="3379559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endParaRPr lang="de-DE"/>
          </a:p>
        </p:txBody>
      </p:sp>
    </p:spTree>
    <p:extLst>
      <p:ext uri="{BB962C8B-B14F-4D97-AF65-F5344CB8AC3E}">
        <p14:creationId xmlns:p14="http://schemas.microsoft.com/office/powerpoint/2010/main" val="4162805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endParaRPr lang="de-DE"/>
          </a:p>
        </p:txBody>
      </p:sp>
    </p:spTree>
    <p:extLst>
      <p:ext uri="{BB962C8B-B14F-4D97-AF65-F5344CB8AC3E}">
        <p14:creationId xmlns:p14="http://schemas.microsoft.com/office/powerpoint/2010/main" val="362686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endParaRPr lang="de-DE"/>
          </a:p>
        </p:txBody>
      </p:sp>
    </p:spTree>
    <p:extLst>
      <p:ext uri="{BB962C8B-B14F-4D97-AF65-F5344CB8AC3E}">
        <p14:creationId xmlns:p14="http://schemas.microsoft.com/office/powerpoint/2010/main" val="3972040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endParaRPr lang="de-DE"/>
          </a:p>
        </p:txBody>
      </p:sp>
    </p:spTree>
    <p:extLst>
      <p:ext uri="{BB962C8B-B14F-4D97-AF65-F5344CB8AC3E}">
        <p14:creationId xmlns:p14="http://schemas.microsoft.com/office/powerpoint/2010/main" val="3054535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Rosenmontag!</a:t>
            </a:r>
          </a:p>
          <a:p>
            <a:r>
              <a:rPr lang="de-DE" dirty="0" smtClean="0"/>
              <a:t>Prozesshandlung vorzunehmen = Fristberechnung nach StPO!</a:t>
            </a:r>
          </a:p>
          <a:p>
            <a:r>
              <a:rPr lang="de-DE" dirty="0" smtClean="0"/>
              <a:t>Einspruch 2 Wo § 410 I 1</a:t>
            </a:r>
            <a:r>
              <a:rPr lang="de-DE" baseline="0" dirty="0" smtClean="0"/>
              <a:t> StPO</a:t>
            </a:r>
            <a:endParaRPr lang="de-DE" dirty="0" smtClean="0"/>
          </a:p>
          <a:p>
            <a:r>
              <a:rPr lang="de-DE" dirty="0" smtClean="0"/>
              <a:t>Samstag/Sonnabend § 43 II StPO</a:t>
            </a:r>
          </a:p>
          <a:p>
            <a:r>
              <a:rPr lang="de-DE" dirty="0" smtClean="0"/>
              <a:t>Immer den Wochentag angeben, damit keine</a:t>
            </a:r>
            <a:r>
              <a:rPr lang="de-DE" baseline="0" dirty="0" smtClean="0"/>
              <a:t> Fehler entstehen.</a:t>
            </a:r>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4</a:t>
            </a:fld>
            <a:endParaRPr lang="de-DE"/>
          </a:p>
        </p:txBody>
      </p:sp>
    </p:spTree>
    <p:extLst>
      <p:ext uri="{BB962C8B-B14F-4D97-AF65-F5344CB8AC3E}">
        <p14:creationId xmlns:p14="http://schemas.microsoft.com/office/powerpoint/2010/main" val="152181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Nächster</a:t>
            </a:r>
            <a:r>
              <a:rPr lang="de-DE" baseline="0" dirty="0" smtClean="0"/>
              <a:t> Werktag nach Freitag ist Samstag? Samstag ist doch ein Werktag.</a:t>
            </a:r>
          </a:p>
          <a:p>
            <a:r>
              <a:rPr lang="de-DE" baseline="0" dirty="0" smtClean="0"/>
              <a:t>Berufung 1 Woche § 314 I StPO</a:t>
            </a:r>
          </a:p>
          <a:p>
            <a:r>
              <a:rPr lang="de-DE" baseline="0" dirty="0" smtClean="0"/>
              <a:t>Fristbeginn mit Verkündung § 314 I StPO </a:t>
            </a:r>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5</a:t>
            </a:fld>
            <a:endParaRPr lang="de-DE"/>
          </a:p>
        </p:txBody>
      </p:sp>
    </p:spTree>
    <p:extLst>
      <p:ext uri="{BB962C8B-B14F-4D97-AF65-F5344CB8AC3E}">
        <p14:creationId xmlns:p14="http://schemas.microsoft.com/office/powerpoint/2010/main" val="4142428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Rechtskraft</a:t>
            </a:r>
            <a:r>
              <a:rPr lang="de-DE" baseline="0" dirty="0" smtClean="0"/>
              <a:t> mit Ablauf der Rechtsmittelfrist!</a:t>
            </a:r>
          </a:p>
          <a:p>
            <a:r>
              <a:rPr lang="de-DE" baseline="0" dirty="0" smtClean="0"/>
              <a:t>Verwerfung durch erste Instanz nach § 319 I StPO.</a:t>
            </a:r>
          </a:p>
          <a:p>
            <a:r>
              <a:rPr lang="de-DE" baseline="0" dirty="0" smtClean="0"/>
              <a:t>Der Verwerfungsbeschluss hat nur deklaratorische Wirkung.</a:t>
            </a:r>
          </a:p>
          <a:p>
            <a:r>
              <a:rPr lang="de-DE" baseline="0" dirty="0" smtClean="0"/>
              <a:t>Nur durch rechtzeitige Einlegung der Berufung wird der Eintritt der Rechtskraft gehemmt § 316 I StPO!</a:t>
            </a:r>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6</a:t>
            </a:fld>
            <a:endParaRPr lang="de-DE"/>
          </a:p>
        </p:txBody>
      </p:sp>
    </p:spTree>
    <p:extLst>
      <p:ext uri="{BB962C8B-B14F-4D97-AF65-F5344CB8AC3E}">
        <p14:creationId xmlns:p14="http://schemas.microsoft.com/office/powerpoint/2010/main" val="313657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Rechtsmittelbefugnis</a:t>
            </a:r>
            <a:r>
              <a:rPr lang="de-DE" baseline="0" dirty="0" smtClean="0"/>
              <a:t> des Nebenklägers § 400 I StPO – Umkehrschluss bzw. 401 I S 1 StPO</a:t>
            </a:r>
          </a:p>
          <a:p>
            <a:r>
              <a:rPr lang="de-DE" baseline="0" dirty="0" smtClean="0"/>
              <a:t>Samstag kein Fristablauf möglich, aber Eintritt der Rechtskraft.</a:t>
            </a:r>
          </a:p>
          <a:p>
            <a:r>
              <a:rPr lang="de-DE" baseline="0" dirty="0" smtClean="0"/>
              <a:t>Fronleichnam</a:t>
            </a:r>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7</a:t>
            </a:fld>
            <a:endParaRPr lang="de-DE"/>
          </a:p>
        </p:txBody>
      </p:sp>
    </p:spTree>
    <p:extLst>
      <p:ext uri="{BB962C8B-B14F-4D97-AF65-F5344CB8AC3E}">
        <p14:creationId xmlns:p14="http://schemas.microsoft.com/office/powerpoint/2010/main" val="2420955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8</a:t>
            </a:fld>
            <a:endParaRPr lang="de-DE"/>
          </a:p>
        </p:txBody>
      </p:sp>
    </p:spTree>
    <p:extLst>
      <p:ext uri="{BB962C8B-B14F-4D97-AF65-F5344CB8AC3E}">
        <p14:creationId xmlns:p14="http://schemas.microsoft.com/office/powerpoint/2010/main" val="2076981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Innerhalb der RM-Frist</a:t>
            </a:r>
            <a:r>
              <a:rPr lang="de-DE" baseline="0" dirty="0" smtClean="0"/>
              <a:t> kann noch unbeschränktes RM eingelegt werden!</a:t>
            </a:r>
            <a:endParaRPr lang="de-DE" dirty="0" smtClean="0"/>
          </a:p>
          <a:p>
            <a:r>
              <a:rPr lang="de-DE" dirty="0" smtClean="0"/>
              <a:t>Meyer-Goßner</a:t>
            </a:r>
            <a:r>
              <a:rPr lang="de-DE" baseline="0" dirty="0" smtClean="0"/>
              <a:t>/Schmitt, § 318 StPO, </a:t>
            </a:r>
            <a:r>
              <a:rPr lang="de-DE" baseline="0" dirty="0" err="1" smtClean="0"/>
              <a:t>Rdnr</a:t>
            </a:r>
            <a:r>
              <a:rPr lang="de-DE" baseline="0" dirty="0" smtClean="0"/>
              <a:t>. 1 = Bay 67, 146 = JR 68/108</a:t>
            </a:r>
            <a:endParaRPr lang="de-DE" dirty="0"/>
          </a:p>
        </p:txBody>
      </p:sp>
      <p:sp>
        <p:nvSpPr>
          <p:cNvPr id="4" name="Foliennummernplatzhalter 3"/>
          <p:cNvSpPr>
            <a:spLocks noGrp="1"/>
          </p:cNvSpPr>
          <p:nvPr>
            <p:ph type="sldNum" sz="quarter" idx="10"/>
          </p:nvPr>
        </p:nvSpPr>
        <p:spPr/>
        <p:txBody>
          <a:bodyPr/>
          <a:lstStyle/>
          <a:p>
            <a:fld id="{F807D8E1-C44B-415A-8C3E-BF8C2C0F0321}" type="slidenum">
              <a:rPr lang="de-DE" smtClean="0"/>
              <a:t>9</a:t>
            </a:fld>
            <a:endParaRPr lang="de-DE"/>
          </a:p>
        </p:txBody>
      </p:sp>
    </p:spTree>
    <p:extLst>
      <p:ext uri="{BB962C8B-B14F-4D97-AF65-F5344CB8AC3E}">
        <p14:creationId xmlns:p14="http://schemas.microsoft.com/office/powerpoint/2010/main" val="3983164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r>
              <a:rPr lang="de-DE" dirty="0" smtClean="0"/>
              <a:t>Die Vorschrift wurde</a:t>
            </a:r>
            <a:r>
              <a:rPr lang="de-DE" baseline="0" dirty="0" smtClean="0"/>
              <a:t> in dieser Fassung eingeführt zum 1.9.2004.</a:t>
            </a:r>
          </a:p>
          <a:p>
            <a:r>
              <a:rPr lang="de-DE" baseline="0" dirty="0" smtClean="0"/>
              <a:t>Vorher musste immer der Strafbefehl insgesamt angefochten werden,</a:t>
            </a:r>
          </a:p>
          <a:p>
            <a:r>
              <a:rPr lang="de-DE" baseline="0" dirty="0" smtClean="0"/>
              <a:t>Auch wenn lediglich die TS-Höhe abgeändert werden sollte.</a:t>
            </a:r>
          </a:p>
          <a:p>
            <a:r>
              <a:rPr lang="de-DE" baseline="0" dirty="0" smtClean="0"/>
              <a:t>Folge war immer ein kostspielige Hauptverhandlung.</a:t>
            </a:r>
            <a:endParaRPr lang="de-DE" dirty="0"/>
          </a:p>
        </p:txBody>
      </p:sp>
    </p:spTree>
    <p:extLst>
      <p:ext uri="{BB962C8B-B14F-4D97-AF65-F5344CB8AC3E}">
        <p14:creationId xmlns:p14="http://schemas.microsoft.com/office/powerpoint/2010/main" val="1492253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650" y="744538"/>
            <a:ext cx="6616700" cy="3722687"/>
          </a:xfrm>
          <a:solidFill>
            <a:srgbClr val="4F81BD"/>
          </a:solidFill>
          <a:ln w="25402">
            <a:solidFill>
              <a:srgbClr val="385D8A"/>
            </a:solidFill>
            <a:prstDash val="solid"/>
          </a:ln>
        </p:spPr>
      </p:sp>
      <p:sp>
        <p:nvSpPr>
          <p:cNvPr id="3" name="Notizenplatzhalter 2"/>
          <p:cNvSpPr txBox="1">
            <a:spLocks noGrp="1"/>
          </p:cNvSpPr>
          <p:nvPr>
            <p:ph type="body" sz="quarter" idx="1"/>
          </p:nvPr>
        </p:nvSpPr>
        <p:spPr>
          <a:xfrm>
            <a:off x="914400" y="4715154"/>
            <a:ext cx="5029200" cy="4369676"/>
          </a:xfrm>
        </p:spPr>
        <p:txBody>
          <a:bodyPr/>
          <a:lstStyle/>
          <a:p>
            <a:endParaRPr lang="de-DE"/>
          </a:p>
        </p:txBody>
      </p:sp>
    </p:spTree>
    <p:extLst>
      <p:ext uri="{BB962C8B-B14F-4D97-AF65-F5344CB8AC3E}">
        <p14:creationId xmlns:p14="http://schemas.microsoft.com/office/powerpoint/2010/main" val="146711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8484DD3-F684-4558-999D-4499C7F150FA}" type="datetimeFigureOut">
              <a:rPr lang="de-DE" smtClean="0"/>
              <a:t>30.06.2021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386356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8484DD3-F684-4558-999D-4499C7F150FA}" type="datetimeFigureOut">
              <a:rPr lang="de-DE" smtClean="0"/>
              <a:t>30.06.2021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185797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8484DD3-F684-4558-999D-4499C7F150FA}" type="datetimeFigureOut">
              <a:rPr lang="de-DE" smtClean="0"/>
              <a:t>30.06.2021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347408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8484DD3-F684-4558-999D-4499C7F150FA}" type="datetimeFigureOut">
              <a:rPr lang="de-DE" smtClean="0"/>
              <a:t>30.06.2021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235193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8484DD3-F684-4558-999D-4499C7F150FA}" type="datetimeFigureOut">
              <a:rPr lang="de-DE" smtClean="0"/>
              <a:t>30.06.2021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180673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8484DD3-F684-4558-999D-4499C7F150FA}" type="datetimeFigureOut">
              <a:rPr lang="de-DE" smtClean="0"/>
              <a:t>30.06.2021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96829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8484DD3-F684-4558-999D-4499C7F150FA}" type="datetimeFigureOut">
              <a:rPr lang="de-DE" smtClean="0"/>
              <a:t>30.06.2021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233821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8484DD3-F684-4558-999D-4499C7F150FA}" type="datetimeFigureOut">
              <a:rPr lang="de-DE" smtClean="0"/>
              <a:t>30.06.2021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205662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484DD3-F684-4558-999D-4499C7F150FA}" type="datetimeFigureOut">
              <a:rPr lang="de-DE" smtClean="0"/>
              <a:t>30.06.2021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193127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8484DD3-F684-4558-999D-4499C7F150FA}" type="datetimeFigureOut">
              <a:rPr lang="de-DE" smtClean="0"/>
              <a:t>30.06.2021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363033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8484DD3-F684-4558-999D-4499C7F150FA}" type="datetimeFigureOut">
              <a:rPr lang="de-DE" smtClean="0"/>
              <a:t>30.06.2021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06C54D-C799-4CE7-A22E-7F66954F47E7}" type="slidenum">
              <a:rPr lang="de-DE" smtClean="0"/>
              <a:t>‹Nr.›</a:t>
            </a:fld>
            <a:endParaRPr lang="de-DE"/>
          </a:p>
        </p:txBody>
      </p:sp>
    </p:spTree>
    <p:extLst>
      <p:ext uri="{BB962C8B-B14F-4D97-AF65-F5344CB8AC3E}">
        <p14:creationId xmlns:p14="http://schemas.microsoft.com/office/powerpoint/2010/main" val="64662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84DD3-F684-4558-999D-4499C7F150FA}" type="datetimeFigureOut">
              <a:rPr lang="de-DE" smtClean="0"/>
              <a:t>30.06.2021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6C54D-C799-4CE7-A22E-7F66954F47E7}" type="slidenum">
              <a:rPr lang="de-DE" smtClean="0"/>
              <a:t>‹Nr.›</a:t>
            </a:fld>
            <a:endParaRPr lang="de-DE"/>
          </a:p>
        </p:txBody>
      </p:sp>
    </p:spTree>
    <p:extLst>
      <p:ext uri="{BB962C8B-B14F-4D97-AF65-F5344CB8AC3E}">
        <p14:creationId xmlns:p14="http://schemas.microsoft.com/office/powerpoint/2010/main" val="3164953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Dok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Fälle zur Rechtskraftberechnung:</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75048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910085" y="311755"/>
            <a:ext cx="10774081" cy="1738438"/>
          </a:xfrm>
        </p:spPr>
        <p:txBody>
          <a:bodyPr/>
          <a:lstStyle/>
          <a:p>
            <a:pPr lvl="0"/>
            <a:r>
              <a:rPr lang="de-DE" sz="3600" dirty="0" smtClean="0"/>
              <a:t/>
            </a:r>
            <a:br>
              <a:rPr lang="de-DE" sz="3600" dirty="0" smtClean="0"/>
            </a:br>
            <a:r>
              <a:rPr lang="de-DE" sz="3600" dirty="0" smtClean="0">
                <a:solidFill>
                  <a:srgbClr val="FF0000"/>
                </a:solidFill>
              </a:rPr>
              <a:t>Zugabe</a:t>
            </a:r>
            <a:r>
              <a:rPr lang="de-DE" sz="3600" dirty="0" smtClean="0"/>
              <a:t>: Rechtskraftvermerk </a:t>
            </a:r>
            <a:r>
              <a:rPr lang="de-DE" sz="3600" dirty="0"/>
              <a:t>bei auf die Tagessatzhöhe beschränktem Einspruch</a:t>
            </a:r>
          </a:p>
        </p:txBody>
      </p:sp>
      <p:sp>
        <p:nvSpPr>
          <p:cNvPr id="3" name="Untertitel 2"/>
          <p:cNvSpPr txBox="1">
            <a:spLocks noGrp="1"/>
          </p:cNvSpPr>
          <p:nvPr>
            <p:ph type="subTitle" idx="4294967295"/>
          </p:nvPr>
        </p:nvSpPr>
        <p:spPr>
          <a:xfrm>
            <a:off x="1007435" y="2636911"/>
            <a:ext cx="10849204" cy="4046037"/>
          </a:xfrm>
        </p:spPr>
        <p:txBody>
          <a:bodyPr lIns="0" tIns="0" rIns="0" bIns="0" anchor="ctr"/>
          <a:lstStyle/>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altLang="zh-CN" sz="2000" dirty="0"/>
              <a:t>§ 411 I </a:t>
            </a:r>
            <a:r>
              <a:rPr lang="de-DE" altLang="zh-CN" sz="2000" dirty="0" smtClean="0"/>
              <a:t> </a:t>
            </a:r>
            <a:r>
              <a:rPr lang="de-DE" altLang="zh-CN" sz="2000" dirty="0"/>
              <a:t>3 StPO: „</a:t>
            </a:r>
            <a:r>
              <a:rPr lang="de-DE" sz="2000" dirty="0"/>
              <a:t>Hat der Angeklagte seinen Einspruch auf die Höhe der Tagessätze einer festgesetzten Geldstrafe beschränkt, kann das Gericht mit Zustimmung des Angeklagten, des Verteidigers und der Staatsanwaltschaft ohne Hauptverhandlung durch Beschluss entscheiden;...“</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2000" dirty="0"/>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Strafbefehl:				</a:t>
            </a:r>
            <a:r>
              <a:rPr lang="de-DE" sz="2000" dirty="0" smtClean="0"/>
              <a:t>	Beschluss</a:t>
            </a:r>
            <a:r>
              <a:rPr lang="de-DE" sz="2000" dirty="0"/>
              <a:t>:</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30 </a:t>
            </a:r>
            <a:r>
              <a:rPr lang="de-DE" sz="2000" dirty="0" smtClean="0"/>
              <a:t>TS </a:t>
            </a:r>
            <a:r>
              <a:rPr lang="de-DE" sz="2000" dirty="0"/>
              <a:t>a´40.-Euro				Die Höhe eines Tagessatzes wird</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Entzug der Fahrerlaubnis 			auf 15.-Euro festgesetzt.</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Einziehung des Führerscheins</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Sperrfrist 8 Monate</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000" dirty="0"/>
              <a:t>Kosten des Verfahrens</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1800" dirty="0"/>
          </a:p>
        </p:txBody>
      </p:sp>
    </p:spTree>
    <p:extLst>
      <p:ext uri="{BB962C8B-B14F-4D97-AF65-F5344CB8AC3E}">
        <p14:creationId xmlns:p14="http://schemas.microsoft.com/office/powerpoint/2010/main" val="3333200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959998" y="1619997"/>
            <a:ext cx="10774081" cy="4114443"/>
          </a:xfrm>
        </p:spPr>
        <p:txBody>
          <a:bodyPr>
            <a:normAutofit/>
          </a:bodyPr>
          <a:lstStyle/>
          <a:p>
            <a:pPr lvl="0"/>
            <a:r>
              <a:rPr lang="de-DE" dirty="0"/>
              <a:t>Bei Rechtskraftvermerken, die versuchen, einzelne Teile aufzuführen, können Fehler entstehen, weil leicht ein Teil vergessen wird.</a:t>
            </a:r>
            <a:br>
              <a:rPr lang="de-DE" dirty="0"/>
            </a:br>
            <a:r>
              <a:rPr lang="de-DE" dirty="0"/>
              <a:t>Das ist vermeidbar!</a:t>
            </a:r>
          </a:p>
        </p:txBody>
      </p:sp>
      <p:sp>
        <p:nvSpPr>
          <p:cNvPr id="3" name="Untertitel 2"/>
          <p:cNvSpPr txBox="1">
            <a:spLocks noGrp="1"/>
          </p:cNvSpPr>
          <p:nvPr>
            <p:ph type="subTitle" idx="4294967295"/>
          </p:nvPr>
        </p:nvSpPr>
        <p:spPr>
          <a:xfrm>
            <a:off x="910084" y="2026082"/>
            <a:ext cx="10363200" cy="4046037"/>
          </a:xfrm>
        </p:spPr>
        <p:txBody>
          <a:bodyPr lIns="0" tIns="0" rIns="0" bIns="0" anchor="ctr" anchorCtr="1"/>
          <a:lstStyle/>
          <a:p>
            <a:endParaRPr lang="de-DE" dirty="0"/>
          </a:p>
        </p:txBody>
      </p:sp>
    </p:spTree>
    <p:extLst>
      <p:ext uri="{BB962C8B-B14F-4D97-AF65-F5344CB8AC3E}">
        <p14:creationId xmlns:p14="http://schemas.microsoft.com/office/powerpoint/2010/main" val="3775697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806568" y="1532992"/>
            <a:ext cx="10774081" cy="1435324"/>
          </a:xfrm>
        </p:spPr>
        <p:txBody>
          <a:bodyPr>
            <a:normAutofit fontScale="90000"/>
          </a:bodyPr>
          <a:lstStyle/>
          <a:p>
            <a:pPr lvl="0"/>
            <a:r>
              <a:rPr lang="de-DE" dirty="0"/>
              <a:t>Falscher </a:t>
            </a:r>
            <a:r>
              <a:rPr lang="de-DE" dirty="0" smtClean="0"/>
              <a:t>Rechtskraftvermerk</a:t>
            </a:r>
            <a:br>
              <a:rPr lang="de-DE" dirty="0" smtClean="0"/>
            </a:br>
            <a:r>
              <a:rPr lang="de-DE" dirty="0" smtClean="0"/>
              <a:t>nach auf die  TS-Höhe beschränktem Einspruch:</a:t>
            </a:r>
            <a:endParaRPr lang="de-DE" dirty="0"/>
          </a:p>
        </p:txBody>
      </p:sp>
      <p:sp>
        <p:nvSpPr>
          <p:cNvPr id="3" name="Untertitel 2"/>
          <p:cNvSpPr txBox="1">
            <a:spLocks noGrp="1"/>
          </p:cNvSpPr>
          <p:nvPr>
            <p:ph type="subTitle" idx="4294967295"/>
          </p:nvPr>
        </p:nvSpPr>
        <p:spPr>
          <a:xfrm>
            <a:off x="910084" y="2026082"/>
            <a:ext cx="10363200" cy="4046037"/>
          </a:xfrm>
        </p:spPr>
        <p:txBody>
          <a:bodyPr lIns="0" tIns="0" rIns="0" bIns="0" anchor="ctr" anchorCtr="1"/>
          <a:lstStyle/>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t>Rechtskräftig bezüglich Schuldspruch seit:</a:t>
            </a:r>
          </a:p>
        </p:txBody>
      </p:sp>
    </p:spTree>
    <p:extLst>
      <p:ext uri="{BB962C8B-B14F-4D97-AF65-F5344CB8AC3E}">
        <p14:creationId xmlns:p14="http://schemas.microsoft.com/office/powerpoint/2010/main" val="2663465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910085" y="463317"/>
            <a:ext cx="10774081" cy="1435324"/>
          </a:xfrm>
        </p:spPr>
        <p:txBody>
          <a:bodyPr/>
          <a:lstStyle/>
          <a:p>
            <a:pPr lvl="0"/>
            <a:r>
              <a:rPr lang="de-DE"/>
              <a:t>Schuldspruch:</a:t>
            </a:r>
          </a:p>
        </p:txBody>
      </p:sp>
      <p:sp>
        <p:nvSpPr>
          <p:cNvPr id="3" name="Untertitel 2"/>
          <p:cNvSpPr txBox="1">
            <a:spLocks noGrp="1"/>
          </p:cNvSpPr>
          <p:nvPr>
            <p:ph type="subTitle" idx="4294967295"/>
          </p:nvPr>
        </p:nvSpPr>
        <p:spPr>
          <a:xfrm>
            <a:off x="910084" y="2026082"/>
            <a:ext cx="10363200" cy="4046037"/>
          </a:xfrm>
        </p:spPr>
        <p:txBody>
          <a:bodyPr lIns="0" tIns="0" rIns="0" bIns="0" anchor="ctr" anchorCtr="1"/>
          <a:lstStyle/>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t>Der Angeklagte ist schuldig des Diebstahls.</a:t>
            </a:r>
          </a:p>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t>(§ 260 IV </a:t>
            </a:r>
            <a:r>
              <a:rPr lang="de-DE" dirty="0" smtClean="0"/>
              <a:t>StPO)</a:t>
            </a:r>
            <a:endParaRPr lang="de-DE" dirty="0"/>
          </a:p>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dirty="0"/>
          </a:p>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dirty="0"/>
          </a:p>
        </p:txBody>
      </p:sp>
    </p:spTree>
    <p:extLst>
      <p:ext uri="{BB962C8B-B14F-4D97-AF65-F5344CB8AC3E}">
        <p14:creationId xmlns:p14="http://schemas.microsoft.com/office/powerpoint/2010/main" val="2211115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910085" y="463317"/>
            <a:ext cx="10774081" cy="1435324"/>
          </a:xfrm>
        </p:spPr>
        <p:txBody>
          <a:bodyPr/>
          <a:lstStyle/>
          <a:p>
            <a:pPr lvl="0"/>
            <a:r>
              <a:rPr lang="de-DE"/>
              <a:t>Rechtsfolgenausspruch:</a:t>
            </a:r>
          </a:p>
        </p:txBody>
      </p:sp>
      <p:sp>
        <p:nvSpPr>
          <p:cNvPr id="3" name="Untertitel 2"/>
          <p:cNvSpPr txBox="1">
            <a:spLocks noGrp="1"/>
          </p:cNvSpPr>
          <p:nvPr>
            <p:ph type="subTitle" idx="4294967295"/>
          </p:nvPr>
        </p:nvSpPr>
        <p:spPr>
          <a:xfrm>
            <a:off x="832447" y="2051961"/>
            <a:ext cx="10675191" cy="4046037"/>
          </a:xfrm>
        </p:spPr>
        <p:txBody>
          <a:bodyPr lIns="0" tIns="0" rIns="0" bIns="0" anchor="ctr" anchorCtr="1"/>
          <a:lstStyle/>
          <a:p>
            <a:pPr marL="0" lvl="0" indent="0" algn="ctr">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t>Er wird daher zu einer Geldstrafe von 30 Tagessätzen zu je 45.-Euro verurteilt.</a:t>
            </a:r>
          </a:p>
        </p:txBody>
      </p:sp>
    </p:spTree>
    <p:extLst>
      <p:ext uri="{BB962C8B-B14F-4D97-AF65-F5344CB8AC3E}">
        <p14:creationId xmlns:p14="http://schemas.microsoft.com/office/powerpoint/2010/main" val="4687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idx="4294967295"/>
          </p:nvPr>
        </p:nvSpPr>
        <p:spPr>
          <a:xfrm>
            <a:off x="910085" y="463317"/>
            <a:ext cx="10774081" cy="1435324"/>
          </a:xfrm>
        </p:spPr>
        <p:txBody>
          <a:bodyPr>
            <a:normAutofit/>
          </a:bodyPr>
          <a:lstStyle/>
          <a:p>
            <a:pPr lvl="0"/>
            <a:r>
              <a:rPr lang="de-DE" dirty="0"/>
              <a:t>Rechtskraftvermerk auf dem Strafbefehl sollte </a:t>
            </a:r>
            <a:r>
              <a:rPr lang="de-DE" dirty="0" smtClean="0"/>
              <a:t>in diesem Fall lauten</a:t>
            </a:r>
            <a:r>
              <a:rPr lang="de-DE" dirty="0"/>
              <a:t>:</a:t>
            </a:r>
          </a:p>
        </p:txBody>
      </p:sp>
      <p:sp>
        <p:nvSpPr>
          <p:cNvPr id="3" name="Untertitel 2"/>
          <p:cNvSpPr txBox="1">
            <a:spLocks noGrp="1"/>
          </p:cNvSpPr>
          <p:nvPr>
            <p:ph type="subTitle" idx="4294967295"/>
          </p:nvPr>
        </p:nvSpPr>
        <p:spPr>
          <a:xfrm>
            <a:off x="937199" y="2082586"/>
            <a:ext cx="10603199" cy="4046037"/>
          </a:xfrm>
        </p:spPr>
        <p:txBody>
          <a:bodyPr lIns="0" tIns="0" rIns="0" bIns="0" anchor="ctr">
            <a:normAutofit/>
          </a:bodyPr>
          <a:lstStyle/>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latin typeface="Arial" panose="020B0604020202020204" pitchFamily="34" charset="0"/>
                <a:cs typeface="Arial" panose="020B0604020202020204" pitchFamily="34" charset="0"/>
              </a:rPr>
              <a:t>Rechtskräftig </a:t>
            </a:r>
            <a:r>
              <a:rPr lang="de-DE" dirty="0">
                <a:solidFill>
                  <a:srgbClr val="0070C0"/>
                </a:solidFill>
                <a:latin typeface="Arial" panose="020B0604020202020204" pitchFamily="34" charset="0"/>
                <a:cs typeface="Arial" panose="020B0604020202020204" pitchFamily="34" charset="0"/>
              </a:rPr>
              <a:t>außer Tagessatzhöhe </a:t>
            </a:r>
            <a:r>
              <a:rPr lang="de-DE" dirty="0">
                <a:latin typeface="Arial" panose="020B0604020202020204" pitchFamily="34" charset="0"/>
                <a:cs typeface="Arial" panose="020B0604020202020204" pitchFamily="34" charset="0"/>
              </a:rPr>
              <a:t>seit:</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latin typeface="Arial" panose="020B0604020202020204" pitchFamily="34" charset="0"/>
                <a:cs typeface="Arial" panose="020B0604020202020204" pitchFamily="34" charset="0"/>
              </a:rPr>
              <a:t>Datum</a:t>
            </a:r>
          </a:p>
          <a:p>
            <a:pPr marL="0" lvl="0" indent="0">
              <a:lnSpc>
                <a:spcPct val="150000"/>
              </a:lnSpc>
              <a:spcBef>
                <a:spcPts val="500"/>
              </a:spcBef>
              <a:spcAft>
                <a:spcPts val="50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latin typeface="Arial" panose="020B0604020202020204" pitchFamily="34" charset="0"/>
                <a:ea typeface="Verdana" pitchFamily="34"/>
                <a:cs typeface="Arial" panose="020B0604020202020204" pitchFamily="34" charset="0"/>
              </a:rPr>
              <a:t>(Name, Amtsbezeichnung)</a:t>
            </a:r>
          </a:p>
          <a:p>
            <a:pPr marL="0" lvl="0"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dirty="0">
              <a:latin typeface="Arial" panose="020B0604020202020204" pitchFamily="34" charset="0"/>
              <a:ea typeface="Verdana" pitchFamily="34"/>
              <a:cs typeface="Arial" panose="020B0604020202020204" pitchFamily="34" charset="0"/>
            </a:endParaRPr>
          </a:p>
          <a:p>
            <a:pPr marL="0" lvl="0" indent="0">
              <a:lnSpc>
                <a:spcPct val="150000"/>
              </a:lnSpc>
              <a:spcBef>
                <a:spcPts val="500"/>
              </a:spcBef>
              <a:spcAft>
                <a:spcPts val="50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a:latin typeface="Arial" panose="020B0604020202020204" pitchFamily="34" charset="0"/>
                <a:ea typeface="Verdana" pitchFamily="34"/>
                <a:cs typeface="Arial" panose="020B0604020202020204" pitchFamily="34" charset="0"/>
              </a:rPr>
              <a:t>als Urkundsbeamter der </a:t>
            </a:r>
            <a:r>
              <a:rPr lang="de-DE" dirty="0" smtClean="0">
                <a:latin typeface="Arial" panose="020B0604020202020204" pitchFamily="34" charset="0"/>
                <a:ea typeface="Verdana" pitchFamily="34"/>
                <a:cs typeface="Arial" panose="020B0604020202020204" pitchFamily="34" charset="0"/>
              </a:rPr>
              <a:t>Geschäftsstelle„</a:t>
            </a:r>
          </a:p>
          <a:p>
            <a:pPr marL="0" lvl="0" indent="0">
              <a:lnSpc>
                <a:spcPct val="150000"/>
              </a:lnSpc>
              <a:spcBef>
                <a:spcPts val="500"/>
              </a:spcBef>
              <a:spcAft>
                <a:spcPts val="50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dirty="0" smtClean="0">
                <a:latin typeface="Arial" panose="020B0604020202020204" pitchFamily="34" charset="0"/>
                <a:ea typeface="Verdana" pitchFamily="34"/>
                <a:cs typeface="Arial" panose="020B0604020202020204" pitchFamily="34" charset="0"/>
              </a:rPr>
              <a:t>Dienstsiegel</a:t>
            </a:r>
            <a:endParaRPr lang="de-DE" dirty="0">
              <a:latin typeface="Arial" panose="020B0604020202020204" pitchFamily="34" charset="0"/>
              <a:ea typeface="Verdana" pitchFamily="34"/>
              <a:cs typeface="Arial" panose="020B0604020202020204" pitchFamily="34" charset="0"/>
            </a:endParaRPr>
          </a:p>
        </p:txBody>
      </p:sp>
    </p:spTree>
    <p:extLst>
      <p:ext uri="{BB962C8B-B14F-4D97-AF65-F5344CB8AC3E}">
        <p14:creationId xmlns:p14="http://schemas.microsoft.com/office/powerpoint/2010/main" val="410909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6725" y="125729"/>
            <a:ext cx="10972800" cy="6589395"/>
          </a:xfrm>
        </p:spPr>
        <p:txBody>
          <a:bodyPr>
            <a:normAutofit/>
          </a:bodyPr>
          <a:lstStyle/>
          <a:p>
            <a:endParaRPr lang="de-DE" sz="1400" dirty="0"/>
          </a:p>
        </p:txBody>
      </p:sp>
      <p:graphicFrame>
        <p:nvGraphicFramePr>
          <p:cNvPr id="7" name="Objekt 6"/>
          <p:cNvGraphicFramePr>
            <a:graphicFrameLocks noChangeAspect="1"/>
          </p:cNvGraphicFramePr>
          <p:nvPr>
            <p:extLst/>
          </p:nvPr>
        </p:nvGraphicFramePr>
        <p:xfrm>
          <a:off x="504825" y="497204"/>
          <a:ext cx="10896600" cy="6146643"/>
        </p:xfrm>
        <a:graphic>
          <a:graphicData uri="http://schemas.openxmlformats.org/presentationml/2006/ole">
            <mc:AlternateContent xmlns:mc="http://schemas.openxmlformats.org/markup-compatibility/2006">
              <mc:Choice xmlns:v="urn:schemas-microsoft-com:vml" Requires="v">
                <p:oleObj spid="_x0000_s1029" name="Dokument" r:id="rId3" imgW="9511842" imgH="6926904" progId="Word.Document.12">
                  <p:embed/>
                </p:oleObj>
              </mc:Choice>
              <mc:Fallback>
                <p:oleObj name="Dokument" r:id="rId3" imgW="9511842" imgH="6926904" progId="Word.Document.12">
                  <p:embed/>
                  <p:pic>
                    <p:nvPicPr>
                      <p:cNvPr id="0" name=""/>
                      <p:cNvPicPr/>
                      <p:nvPr/>
                    </p:nvPicPr>
                    <p:blipFill>
                      <a:blip r:embed="rId4"/>
                      <a:stretch>
                        <a:fillRect/>
                      </a:stretch>
                    </p:blipFill>
                    <p:spPr>
                      <a:xfrm>
                        <a:off x="504825" y="497204"/>
                        <a:ext cx="10896600" cy="6146643"/>
                      </a:xfrm>
                      <a:prstGeom prst="rect">
                        <a:avLst/>
                      </a:prstGeom>
                    </p:spPr>
                  </p:pic>
                </p:oleObj>
              </mc:Fallback>
            </mc:AlternateContent>
          </a:graphicData>
        </a:graphic>
      </p:graphicFrame>
    </p:spTree>
    <p:extLst>
      <p:ext uri="{BB962C8B-B14F-4D97-AF65-F5344CB8AC3E}">
        <p14:creationId xmlns:p14="http://schemas.microsoft.com/office/powerpoint/2010/main" val="360577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3048000" y="-1476372"/>
            <a:ext cx="16093440" cy="8633460"/>
          </a:xfrm>
          <a:prstGeom prst="rect">
            <a:avLst/>
          </a:prstGeom>
        </p:spPr>
      </p:pic>
    </p:spTree>
    <p:extLst>
      <p:ext uri="{BB962C8B-B14F-4D97-AF65-F5344CB8AC3E}">
        <p14:creationId xmlns:p14="http://schemas.microsoft.com/office/powerpoint/2010/main" val="306664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Rechtskraftberechnung</a:t>
            </a:r>
            <a:endParaRPr lang="de-DE" dirty="0"/>
          </a:p>
        </p:txBody>
      </p:sp>
      <p:sp>
        <p:nvSpPr>
          <p:cNvPr id="3" name="Inhaltsplatzhalter 2"/>
          <p:cNvSpPr>
            <a:spLocks noGrp="1"/>
          </p:cNvSpPr>
          <p:nvPr>
            <p:ph idx="1"/>
          </p:nvPr>
        </p:nvSpPr>
        <p:spPr/>
        <p:txBody>
          <a:bodyPr>
            <a:normAutofit/>
          </a:bodyPr>
          <a:lstStyle/>
          <a:p>
            <a:endParaRPr lang="de-DE" sz="2000" dirty="0" smtClean="0"/>
          </a:p>
          <a:p>
            <a:r>
              <a:rPr lang="de-DE" sz="2000" dirty="0" smtClean="0"/>
              <a:t>Fall 1</a:t>
            </a:r>
            <a:endParaRPr lang="de-DE" sz="2000" dirty="0"/>
          </a:p>
          <a:p>
            <a:r>
              <a:rPr lang="de-DE" sz="2000" dirty="0" smtClean="0"/>
              <a:t>Gegen Max Müller ergeht ein Strafbefehl, welcher ihm am 30.1.2021 ordnungsgemäß zugestellt wird. Müller legt keinen Einspruch gegen den Strafbefehl ein.</a:t>
            </a:r>
          </a:p>
          <a:p>
            <a:r>
              <a:rPr lang="de-DE" sz="2000" dirty="0" smtClean="0"/>
              <a:t>Wann tritt die Rechtskraft des Strafbefehls ein?</a:t>
            </a:r>
          </a:p>
          <a:p>
            <a:r>
              <a:rPr lang="de-DE" sz="2000" dirty="0" smtClean="0"/>
              <a:t>Der 30.1.2021 ist ein Samstag.</a:t>
            </a:r>
          </a:p>
          <a:p>
            <a:r>
              <a:rPr lang="de-DE" sz="2000" dirty="0" smtClean="0"/>
              <a:t>Damit kann die zweiwöchige Einspruchsfrist nicht am Sa, </a:t>
            </a:r>
            <a:r>
              <a:rPr lang="de-DE" sz="2000" dirty="0" smtClean="0"/>
              <a:t>13</a:t>
            </a:r>
            <a:r>
              <a:rPr lang="de-DE" sz="2000" dirty="0" smtClean="0"/>
              <a:t>.2.2021 </a:t>
            </a:r>
            <a:r>
              <a:rPr lang="de-DE" sz="2000" dirty="0" smtClean="0"/>
              <a:t>ablaufen.</a:t>
            </a:r>
          </a:p>
          <a:p>
            <a:r>
              <a:rPr lang="de-DE" sz="2000" dirty="0" smtClean="0"/>
              <a:t>Die Frist läuft ab am nächsten Werktag: Mo, </a:t>
            </a:r>
            <a:r>
              <a:rPr lang="de-DE" sz="2000" dirty="0" smtClean="0"/>
              <a:t>15</a:t>
            </a:r>
            <a:r>
              <a:rPr lang="de-DE" sz="2000" dirty="0" smtClean="0"/>
              <a:t>.2.2021 </a:t>
            </a:r>
            <a:r>
              <a:rPr lang="de-DE" sz="2000" dirty="0" smtClean="0"/>
              <a:t>Tagesende (=TE/24.00 Uhr).</a:t>
            </a:r>
          </a:p>
          <a:p>
            <a:r>
              <a:rPr lang="de-DE" sz="2000" b="1" dirty="0" smtClean="0"/>
              <a:t>Rosenmontag</a:t>
            </a:r>
            <a:r>
              <a:rPr lang="de-DE" sz="2000" dirty="0" smtClean="0"/>
              <a:t> ist </a:t>
            </a:r>
            <a:r>
              <a:rPr lang="de-DE" sz="2000" b="1" dirty="0" smtClean="0"/>
              <a:t>kein</a:t>
            </a:r>
            <a:r>
              <a:rPr lang="de-DE" sz="2000" dirty="0" smtClean="0"/>
              <a:t> gesetzlicher Feiertag!</a:t>
            </a:r>
          </a:p>
          <a:p>
            <a:r>
              <a:rPr lang="de-DE" sz="2000" dirty="0" smtClean="0"/>
              <a:t>Rechtskraft tritt ein am Di, </a:t>
            </a:r>
            <a:r>
              <a:rPr lang="de-DE" sz="2000" dirty="0" smtClean="0"/>
              <a:t>16</a:t>
            </a:r>
            <a:r>
              <a:rPr lang="de-DE" sz="2000" dirty="0" smtClean="0"/>
              <a:t>.2.2021 </a:t>
            </a:r>
            <a:r>
              <a:rPr lang="de-DE" sz="2000" dirty="0" smtClean="0"/>
              <a:t>Tagesbeginn (= TB/0.00 Uhr)</a:t>
            </a:r>
          </a:p>
          <a:p>
            <a:endParaRPr lang="de-DE" sz="2000" dirty="0"/>
          </a:p>
        </p:txBody>
      </p:sp>
    </p:spTree>
    <p:extLst>
      <p:ext uri="{BB962C8B-B14F-4D97-AF65-F5344CB8AC3E}">
        <p14:creationId xmlns:p14="http://schemas.microsoft.com/office/powerpoint/2010/main" val="148316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Rechtskraftberechnung</a:t>
            </a:r>
            <a:endParaRPr lang="de-DE" dirty="0"/>
          </a:p>
        </p:txBody>
      </p:sp>
      <p:sp>
        <p:nvSpPr>
          <p:cNvPr id="3" name="Inhaltsplatzhalter 2"/>
          <p:cNvSpPr>
            <a:spLocks noGrp="1"/>
          </p:cNvSpPr>
          <p:nvPr>
            <p:ph idx="1"/>
          </p:nvPr>
        </p:nvSpPr>
        <p:spPr/>
        <p:txBody>
          <a:bodyPr>
            <a:normAutofit fontScale="92500" lnSpcReduction="10000"/>
          </a:bodyPr>
          <a:lstStyle/>
          <a:p>
            <a:endParaRPr lang="de-DE" sz="2000" dirty="0" smtClean="0"/>
          </a:p>
          <a:p>
            <a:r>
              <a:rPr lang="de-DE" sz="2000" dirty="0" smtClean="0"/>
              <a:t>Fall 2</a:t>
            </a:r>
            <a:endParaRPr lang="de-DE" sz="2000" dirty="0"/>
          </a:p>
          <a:p>
            <a:r>
              <a:rPr lang="de-DE" sz="2000" dirty="0" smtClean="0"/>
              <a:t>Am Freitag, 24.4.2020 ergeht gegen Jürgen Vogel ein Urteil wegen Diebstahls.</a:t>
            </a:r>
          </a:p>
          <a:p>
            <a:r>
              <a:rPr lang="de-DE" sz="2000" dirty="0" smtClean="0"/>
              <a:t>Im Hauptverhandlungstermin ist der Angeklagte anwesend.</a:t>
            </a:r>
          </a:p>
          <a:p>
            <a:r>
              <a:rPr lang="de-DE" sz="2000" dirty="0" smtClean="0"/>
              <a:t>Der Verteidiger legt mit Eingang vom Mo, 4.5.2020 Berufung gegen das Urteil ein.</a:t>
            </a:r>
          </a:p>
          <a:p>
            <a:r>
              <a:rPr lang="de-DE" sz="2000" dirty="0" smtClean="0"/>
              <a:t>Ist die Berufung fristgerecht eingelegt?</a:t>
            </a:r>
          </a:p>
          <a:p>
            <a:r>
              <a:rPr lang="de-DE" sz="2000" dirty="0" smtClean="0"/>
              <a:t>Die Frist zur Berufungseinlegung beträgt 1 Woche.</a:t>
            </a:r>
          </a:p>
          <a:p>
            <a:r>
              <a:rPr lang="de-DE" sz="2000" dirty="0" smtClean="0"/>
              <a:t>Diese Frist beginnt mit der Verkündung des Urteils, weil der Angeklagte anwesend war.</a:t>
            </a:r>
          </a:p>
          <a:p>
            <a:r>
              <a:rPr lang="de-DE" sz="2000" dirty="0" smtClean="0"/>
              <a:t>Die Frist kann am Fr, 1.5.2020 nicht ablaufen, da der 1. Mai immer ein Feiertag ist.</a:t>
            </a:r>
          </a:p>
          <a:p>
            <a:r>
              <a:rPr lang="de-DE" sz="2000" dirty="0" smtClean="0"/>
              <a:t>Sie kann auch am Sa, 2.5.2020 nicht ablaufen.</a:t>
            </a:r>
          </a:p>
          <a:p>
            <a:r>
              <a:rPr lang="de-DE" sz="2000" dirty="0" smtClean="0"/>
              <a:t>Die Frist läuft erst am nächsten Werktag ab, also am Mo, 4.5.2020 TE.</a:t>
            </a:r>
          </a:p>
          <a:p>
            <a:r>
              <a:rPr lang="de-DE" sz="2000" dirty="0" smtClean="0"/>
              <a:t>Die Berufung wurde rechtzeitig eingelegt.</a:t>
            </a:r>
          </a:p>
        </p:txBody>
      </p:sp>
    </p:spTree>
    <p:extLst>
      <p:ext uri="{BB962C8B-B14F-4D97-AF65-F5344CB8AC3E}">
        <p14:creationId xmlns:p14="http://schemas.microsoft.com/office/powerpoint/2010/main" val="3518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Rechtskraftberechnung</a:t>
            </a:r>
            <a:endParaRPr lang="de-DE" dirty="0"/>
          </a:p>
        </p:txBody>
      </p:sp>
      <p:sp>
        <p:nvSpPr>
          <p:cNvPr id="3" name="Inhaltsplatzhalter 2"/>
          <p:cNvSpPr>
            <a:spLocks noGrp="1"/>
          </p:cNvSpPr>
          <p:nvPr>
            <p:ph idx="1"/>
          </p:nvPr>
        </p:nvSpPr>
        <p:spPr/>
        <p:txBody>
          <a:bodyPr>
            <a:normAutofit/>
          </a:bodyPr>
          <a:lstStyle/>
          <a:p>
            <a:endParaRPr lang="de-DE" sz="2000" dirty="0" smtClean="0"/>
          </a:p>
          <a:p>
            <a:endParaRPr lang="de-DE" sz="2000" dirty="0"/>
          </a:p>
          <a:p>
            <a:r>
              <a:rPr lang="de-DE" sz="2000" dirty="0" smtClean="0"/>
              <a:t>Fall 3</a:t>
            </a:r>
          </a:p>
          <a:p>
            <a:r>
              <a:rPr lang="de-DE" sz="2000" dirty="0" smtClean="0"/>
              <a:t>Im vorhergehenden Fall 2 (Urteil 24.4./Verkündung in Anwesenheit) legt der Verteidiger erst mit Eingang vom 6.5.2020 Berufung gegen das Urteil ein.</a:t>
            </a:r>
          </a:p>
          <a:p>
            <a:r>
              <a:rPr lang="de-DE" sz="2000" dirty="0" smtClean="0"/>
              <a:t>Mit Beschluss vom Fr., 22.5.2020 verwirft das Amtsgericht die Berufung als unzulässig, da verspätet.</a:t>
            </a:r>
          </a:p>
          <a:p>
            <a:r>
              <a:rPr lang="de-DE" sz="2000" dirty="0" smtClean="0"/>
              <a:t>Wann tritt die Rechtskraft des Urteils ein?</a:t>
            </a:r>
          </a:p>
          <a:p>
            <a:r>
              <a:rPr lang="de-DE" sz="2000" dirty="0" smtClean="0"/>
              <a:t>Die Rechtskraft tritt mit Ablauf der Rechtsmittelfrist bereits ein, weil nur ein rechtzeitig eingelegtes Rechtsmittel die Rechtskraft hemmt.</a:t>
            </a:r>
          </a:p>
          <a:p>
            <a:r>
              <a:rPr lang="de-DE" sz="2000" dirty="0" smtClean="0"/>
              <a:t>Das Urteil wird am Di, 5.5.2020 TB rechtskräftig.</a:t>
            </a:r>
          </a:p>
          <a:p>
            <a:endParaRPr lang="de-DE" sz="2000" dirty="0" smtClean="0"/>
          </a:p>
        </p:txBody>
      </p:sp>
    </p:spTree>
    <p:extLst>
      <p:ext uri="{BB962C8B-B14F-4D97-AF65-F5344CB8AC3E}">
        <p14:creationId xmlns:p14="http://schemas.microsoft.com/office/powerpoint/2010/main" val="311458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32588"/>
            <a:ext cx="10972800" cy="1143000"/>
          </a:xfrm>
        </p:spPr>
        <p:txBody>
          <a:bodyPr/>
          <a:lstStyle/>
          <a:p>
            <a:r>
              <a:rPr lang="de-DE" dirty="0" smtClean="0"/>
              <a:t>Rechtskraftberechnung</a:t>
            </a:r>
            <a:endParaRPr lang="de-DE" dirty="0"/>
          </a:p>
        </p:txBody>
      </p:sp>
      <p:sp>
        <p:nvSpPr>
          <p:cNvPr id="3" name="Inhaltsplatzhalter 2"/>
          <p:cNvSpPr>
            <a:spLocks noGrp="1"/>
          </p:cNvSpPr>
          <p:nvPr>
            <p:ph idx="1"/>
          </p:nvPr>
        </p:nvSpPr>
        <p:spPr>
          <a:xfrm>
            <a:off x="609600" y="1275588"/>
            <a:ext cx="10972800" cy="5468112"/>
          </a:xfrm>
        </p:spPr>
        <p:txBody>
          <a:bodyPr>
            <a:normAutofit/>
          </a:bodyPr>
          <a:lstStyle/>
          <a:p>
            <a:r>
              <a:rPr lang="de-DE" sz="2000" dirty="0" smtClean="0"/>
              <a:t>Fall 4</a:t>
            </a:r>
          </a:p>
          <a:p>
            <a:r>
              <a:rPr lang="de-DE" sz="2000" dirty="0" smtClean="0"/>
              <a:t>In der Hauptverhandlung beim Amtsgericht – Strafrichter - wegen Körperverletzung, Nötigung und Beleidigung wurde durch Beschluss die Nebenklage zugelassen und es ergeht </a:t>
            </a:r>
            <a:r>
              <a:rPr lang="de-DE" sz="2000" dirty="0"/>
              <a:t>gegen </a:t>
            </a:r>
            <a:r>
              <a:rPr lang="de-DE" sz="2000" dirty="0" smtClean="0"/>
              <a:t>den Erwachsenen Rocky Rocchigiani am Do., 4.6.2020 ein Urteil mit Freiheitstrafe von 1 Jahr und 6 Monaten.</a:t>
            </a:r>
          </a:p>
          <a:p>
            <a:r>
              <a:rPr lang="de-DE" sz="2000" dirty="0" smtClean="0"/>
              <a:t>Die Vollstreckung der Freiheitsstrafe wird zur Bewährung ausgesetzt. </a:t>
            </a:r>
          </a:p>
          <a:p>
            <a:r>
              <a:rPr lang="de-DE" sz="2000" dirty="0" smtClean="0"/>
              <a:t>Der Angeklagte, sein Verteidiger und die Staatsanwaltschaft erklären in der Verhandlung Rechtsmittelverzicht.</a:t>
            </a:r>
          </a:p>
          <a:p>
            <a:r>
              <a:rPr lang="de-DE" sz="2000" dirty="0" smtClean="0"/>
              <a:t>Wann tritt die Rechtskraft des Urteils ein?</a:t>
            </a:r>
          </a:p>
          <a:p>
            <a:r>
              <a:rPr lang="de-DE" sz="2000" dirty="0" smtClean="0"/>
              <a:t>Der Nebenkläger hat ein eigenes Rechtsmittelrecht und hat nach dem Sachverhalt nicht darauf verzichtet.</a:t>
            </a:r>
          </a:p>
          <a:p>
            <a:r>
              <a:rPr lang="de-DE" sz="2000" dirty="0" smtClean="0"/>
              <a:t>Daher kann das Urteil erst nach Ablauf der Rechtsmittelfrist des Nebenklägers (Berufung/Sprungrevision) rechtkräftig werden.</a:t>
            </a:r>
          </a:p>
          <a:p>
            <a:r>
              <a:rPr lang="de-DE" sz="2000" dirty="0" smtClean="0"/>
              <a:t>Fristablauf ist jedoch am Do., 11.6.2020 nicht möglich – Fronleichnam.</a:t>
            </a:r>
          </a:p>
          <a:p>
            <a:r>
              <a:rPr lang="de-DE" sz="2000" dirty="0" smtClean="0"/>
              <a:t>Fristablauf daher erst am Freitag, 12.6.2020 TE.</a:t>
            </a:r>
          </a:p>
          <a:p>
            <a:r>
              <a:rPr lang="de-DE" sz="2000" dirty="0" smtClean="0"/>
              <a:t>Eintritt der Rechtskraft am Sa., 13.6.2020 TB.</a:t>
            </a:r>
          </a:p>
          <a:p>
            <a:endParaRPr lang="de-DE" sz="2000" dirty="0" smtClean="0"/>
          </a:p>
        </p:txBody>
      </p:sp>
    </p:spTree>
    <p:extLst>
      <p:ext uri="{BB962C8B-B14F-4D97-AF65-F5344CB8AC3E}">
        <p14:creationId xmlns:p14="http://schemas.microsoft.com/office/powerpoint/2010/main" val="285560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Rechtskraftberechnung</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endParaRPr lang="de-DE" sz="2000" dirty="0"/>
          </a:p>
          <a:p>
            <a:r>
              <a:rPr lang="de-DE" sz="2000" dirty="0" smtClean="0"/>
              <a:t>Fall 5</a:t>
            </a:r>
          </a:p>
          <a:p>
            <a:r>
              <a:rPr lang="de-DE" sz="2000" dirty="0" smtClean="0"/>
              <a:t>In Fall 4 legen alle Beteiligten form- und fristgerecht Rechtmittel ein, also Angeklagter, </a:t>
            </a:r>
            <a:r>
              <a:rPr lang="de-DE" sz="2000" dirty="0" err="1" smtClean="0"/>
              <a:t>StA</a:t>
            </a:r>
            <a:r>
              <a:rPr lang="de-DE" sz="2000" dirty="0"/>
              <a:t> </a:t>
            </a:r>
            <a:r>
              <a:rPr lang="de-DE" sz="2000" dirty="0" smtClean="0"/>
              <a:t>und Nebenkläger.</a:t>
            </a:r>
          </a:p>
          <a:p>
            <a:r>
              <a:rPr lang="de-DE" sz="2000" dirty="0" smtClean="0"/>
              <a:t>Der Angeklagte und die </a:t>
            </a:r>
            <a:r>
              <a:rPr lang="de-DE" sz="2000" dirty="0" err="1" smtClean="0"/>
              <a:t>StA</a:t>
            </a:r>
            <a:r>
              <a:rPr lang="de-DE" sz="2000" dirty="0" smtClean="0"/>
              <a:t> erklären per Fax mit Eingang vom Sonntag, 21.6.2020 Rechtmittelrücknahme.</a:t>
            </a:r>
          </a:p>
          <a:p>
            <a:r>
              <a:rPr lang="de-DE" sz="2000" dirty="0" smtClean="0"/>
              <a:t>Der Nebenkläger erklärt mit Eingang vom Freitag, 19.6.2020, er nehme sein Rechtsmittel hiermit zurück.</a:t>
            </a:r>
          </a:p>
          <a:p>
            <a:r>
              <a:rPr lang="de-DE" sz="2000" dirty="0" smtClean="0"/>
              <a:t>Wann tritt die Rechtskraft des Urteils ein?</a:t>
            </a:r>
          </a:p>
          <a:p>
            <a:r>
              <a:rPr lang="de-DE" sz="2000" dirty="0" smtClean="0"/>
              <a:t>Bei mehreren Rechtsmittelberechtigten tritt die Rechtskraft immer erst mit der zuletzt eingehenden Erklärung ein.</a:t>
            </a:r>
          </a:p>
          <a:p>
            <a:r>
              <a:rPr lang="de-DE" sz="2000" dirty="0" smtClean="0"/>
              <a:t>Diese Erklärung war am Sonntag, 21.6.2020.</a:t>
            </a:r>
          </a:p>
          <a:p>
            <a:r>
              <a:rPr lang="de-DE" sz="2000" dirty="0" smtClean="0"/>
              <a:t>Sonntags kann keine Frist ablaufen, aber selbstverständlich Rechtskraft eintreten.</a:t>
            </a:r>
          </a:p>
          <a:p>
            <a:r>
              <a:rPr lang="de-DE" sz="2000" dirty="0" smtClean="0"/>
              <a:t>Das Urteil wird rechtskräftig am So., 21.6.2020.</a:t>
            </a:r>
          </a:p>
          <a:p>
            <a:endParaRPr lang="de-DE" sz="2000" dirty="0" smtClean="0"/>
          </a:p>
          <a:p>
            <a:endParaRPr lang="de-DE" sz="2000" dirty="0" smtClean="0"/>
          </a:p>
        </p:txBody>
      </p:sp>
    </p:spTree>
    <p:extLst>
      <p:ext uri="{BB962C8B-B14F-4D97-AF65-F5344CB8AC3E}">
        <p14:creationId xmlns:p14="http://schemas.microsoft.com/office/powerpoint/2010/main" val="29614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61477"/>
            <a:ext cx="10972800" cy="1143000"/>
          </a:xfrm>
        </p:spPr>
        <p:txBody>
          <a:bodyPr/>
          <a:lstStyle/>
          <a:p>
            <a:r>
              <a:rPr lang="de-DE" dirty="0" smtClean="0"/>
              <a:t>Rechtskraftberechnung</a:t>
            </a:r>
            <a:endParaRPr lang="de-DE" dirty="0"/>
          </a:p>
        </p:txBody>
      </p:sp>
      <p:sp>
        <p:nvSpPr>
          <p:cNvPr id="3" name="Inhaltsplatzhalter 2"/>
          <p:cNvSpPr>
            <a:spLocks noGrp="1"/>
          </p:cNvSpPr>
          <p:nvPr>
            <p:ph idx="1"/>
          </p:nvPr>
        </p:nvSpPr>
        <p:spPr>
          <a:xfrm>
            <a:off x="539261" y="1304476"/>
            <a:ext cx="10972800" cy="5327435"/>
          </a:xfrm>
        </p:spPr>
        <p:txBody>
          <a:bodyPr>
            <a:normAutofit/>
          </a:bodyPr>
          <a:lstStyle/>
          <a:p>
            <a:r>
              <a:rPr lang="de-DE" sz="2000" dirty="0" smtClean="0"/>
              <a:t>Fall 6</a:t>
            </a:r>
          </a:p>
          <a:p>
            <a:r>
              <a:rPr lang="de-DE" sz="2000" dirty="0" smtClean="0"/>
              <a:t>Strafbefehl wird zugestellt am Do., 7.5.2020. Verteidiger erklärt mit Schriftsatzeingang vom 7.5.2020, er lege Einspruch gegen den Strafbefehl ein, den er auf die Tagessatzhöhe beschränke. Das Einkommen des Beschuldigten sei wesentlich geringer als vom Gericht angenommen, nämlich 900.-Euro netto/mtl. Er bittet um Herabsetzung der Tagessatzhöhe auf 30.-Euro.</a:t>
            </a:r>
          </a:p>
          <a:p>
            <a:r>
              <a:rPr lang="de-DE" sz="2000" dirty="0" smtClean="0"/>
              <a:t>Wann tritt die Rechtskraft des Strafbefehls ein?</a:t>
            </a:r>
          </a:p>
          <a:p>
            <a:r>
              <a:rPr lang="de-DE" sz="2000" dirty="0" smtClean="0"/>
              <a:t>Es müssen hier zwei Rechtskraftvermerke erteilt werden, nämlich für SB und Beschluss.</a:t>
            </a:r>
          </a:p>
          <a:p>
            <a:r>
              <a:rPr lang="de-DE" sz="2000" dirty="0" smtClean="0"/>
              <a:t>Die Erklärung des Beschuldigten/Verteidigers darf keinen (Teil-) Rechtsmittelverzicht enthalten!</a:t>
            </a:r>
          </a:p>
          <a:p>
            <a:r>
              <a:rPr lang="de-DE" sz="2000" dirty="0" smtClean="0"/>
              <a:t>Dann tritt Rechtskraft des SB erst ein, wenn die zweiwöchige Rechtsmittelfrist abgelaufen ist!</a:t>
            </a:r>
          </a:p>
          <a:p>
            <a:r>
              <a:rPr lang="de-DE" sz="2000" dirty="0" smtClean="0"/>
              <a:t>Die Frist beginnt mit ZU am 7.5., kann am 21.5</a:t>
            </a:r>
            <a:r>
              <a:rPr lang="de-DE" sz="2000" dirty="0" smtClean="0"/>
              <a:t>. </a:t>
            </a:r>
            <a:r>
              <a:rPr lang="de-DE" sz="2000" smtClean="0"/>
              <a:t>- </a:t>
            </a:r>
            <a:r>
              <a:rPr lang="de-DE" sz="2000" dirty="0" smtClean="0"/>
              <a:t>Christi Himmelfahrt - </a:t>
            </a:r>
            <a:r>
              <a:rPr lang="de-DE" sz="2000" dirty="0" smtClean="0"/>
              <a:t>nicht ablaufen und läuft am 22.5. TE ab.</a:t>
            </a:r>
          </a:p>
          <a:p>
            <a:r>
              <a:rPr lang="de-DE" sz="2000" dirty="0" smtClean="0"/>
              <a:t>Der Strafbefehl wird am 23.5.2020 TB rechtskräftig.</a:t>
            </a:r>
          </a:p>
          <a:p>
            <a:r>
              <a:rPr lang="de-DE" sz="2000" dirty="0" smtClean="0"/>
              <a:t>RM-Beschränkung ist kein Teilverzicht (BGH</a:t>
            </a:r>
            <a:r>
              <a:rPr lang="de-DE" sz="2000" dirty="0"/>
              <a:t>, Beschluss vom 27. Oktober 1992 – 5 </a:t>
            </a:r>
            <a:r>
              <a:rPr lang="de-DE" sz="2000" dirty="0" err="1"/>
              <a:t>StR</a:t>
            </a:r>
            <a:r>
              <a:rPr lang="de-DE" sz="2000" dirty="0"/>
              <a:t> 517/92 –, </a:t>
            </a:r>
            <a:r>
              <a:rPr lang="de-DE" sz="2000" dirty="0" err="1"/>
              <a:t>BGHSt</a:t>
            </a:r>
            <a:r>
              <a:rPr lang="de-DE" sz="2000" dirty="0"/>
              <a:t> 38, </a:t>
            </a:r>
            <a:r>
              <a:rPr lang="de-DE" sz="2000" dirty="0" smtClean="0"/>
              <a:t>366-369)!</a:t>
            </a:r>
          </a:p>
          <a:p>
            <a:endParaRPr lang="de-DE" sz="2000" dirty="0" smtClean="0"/>
          </a:p>
          <a:p>
            <a:endParaRPr lang="de-DE" sz="2000" dirty="0" smtClean="0"/>
          </a:p>
        </p:txBody>
      </p:sp>
      <p:sp>
        <p:nvSpPr>
          <p:cNvPr id="4"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881600" tIns="0" rIns="121881600" bIns="-20567520" numCol="1" anchor="ctr"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rgbClr val="333333"/>
                </a:solidFill>
                <a:effectLst/>
                <a:latin typeface="Arial" panose="020B0604020202020204" pitchFamily="34" charset="0"/>
              </a:rPr>
              <a:t>BGH, Beschluss vom 27. Oktober 1992 – 5 StR 517/92 –, BGHSt 38, 366-369</a:t>
            </a:r>
            <a:r>
              <a:rPr kumimoji="0" lang="de-DE" altLang="de-DE" sz="1800" b="0" i="0" u="none" strike="noStrike" cap="none" normalizeH="0" baseline="0" smtClean="0">
                <a:ln>
                  <a:noFill/>
                </a:ln>
                <a:solidFill>
                  <a:schemeClr val="tx1"/>
                </a:solidFill>
                <a:effectLst/>
                <a:latin typeface="Arial" panose="020B0604020202020204" pitchFamily="34" charset="0"/>
              </a:rPr>
              <a:t>   </a:t>
            </a:r>
            <a:endParaRPr kumimoji="0" lang="de-DE" altLang="de-DE" sz="600" b="0" i="0" u="none" strike="noStrike" cap="none" normalizeH="0" baseline="0" smtClean="0">
              <a:ln>
                <a:noFill/>
              </a:ln>
              <a:solidFill>
                <a:schemeClr val="tx1"/>
              </a:solidFill>
              <a:effectLst/>
              <a:latin typeface="Arial" panose="020B0604020202020204" pitchFamily="34" charset="0"/>
            </a:endParaRPr>
          </a:p>
        </p:txBody>
      </p:sp>
      <p:pic>
        <p:nvPicPr>
          <p:cNvPr id="2050" name="Picture 2" descr="Zitiervorsch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3700" y="-136525"/>
            <a:ext cx="104775" cy="952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881600" tIns="0" rIns="121881600" bIns="-20567520" numCol="1" anchor="ctr"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rgbClr val="333333"/>
                </a:solidFill>
                <a:effectLst/>
                <a:latin typeface="Arial" panose="020B0604020202020204" pitchFamily="34" charset="0"/>
              </a:rPr>
              <a:t>BGH, Beschluss vom 27. Oktober 1992 – 5 StR 517/92 –, BGHSt 38, 366-369</a:t>
            </a:r>
            <a:r>
              <a:rPr kumimoji="0" lang="de-DE" altLang="de-DE" sz="1800" b="0" i="0" u="none" strike="noStrike" cap="none" normalizeH="0" baseline="0" smtClean="0">
                <a:ln>
                  <a:noFill/>
                </a:ln>
                <a:solidFill>
                  <a:schemeClr val="tx1"/>
                </a:solidFill>
                <a:effectLst/>
                <a:latin typeface="Arial" panose="020B0604020202020204" pitchFamily="34" charset="0"/>
              </a:rPr>
              <a:t>   </a:t>
            </a:r>
            <a:endParaRPr kumimoji="0" lang="de-DE" altLang="de-DE" sz="600" b="0" i="0" u="none" strike="noStrike" cap="none" normalizeH="0" baseline="0" smtClean="0">
              <a:ln>
                <a:noFill/>
              </a:ln>
              <a:solidFill>
                <a:schemeClr val="tx1"/>
              </a:solidFill>
              <a:effectLst/>
              <a:latin typeface="Arial" panose="020B0604020202020204" pitchFamily="34" charset="0"/>
            </a:endParaRPr>
          </a:p>
        </p:txBody>
      </p:sp>
      <p:pic>
        <p:nvPicPr>
          <p:cNvPr id="2052" name="Picture 4" descr="Zitiervorsch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5875"/>
            <a:ext cx="104775"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62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1139</Words>
  <Application>Microsoft Office PowerPoint</Application>
  <PresentationFormat>Breitbild</PresentationFormat>
  <Paragraphs>119</Paragraphs>
  <Slides>15</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宋体</vt:lpstr>
      <vt:lpstr>Arial</vt:lpstr>
      <vt:lpstr>Calibri</vt:lpstr>
      <vt:lpstr>Calibri Light</vt:lpstr>
      <vt:lpstr>Verdana</vt:lpstr>
      <vt:lpstr>Office Theme</vt:lpstr>
      <vt:lpstr>Dokument</vt:lpstr>
      <vt:lpstr>Fälle zur Rechtskraftberechnung:</vt:lpstr>
      <vt:lpstr>PowerPoint-Präsentation</vt:lpstr>
      <vt:lpstr>PowerPoint-Präsentation</vt:lpstr>
      <vt:lpstr>Rechtskraftberechnung</vt:lpstr>
      <vt:lpstr>Rechtskraftberechnung</vt:lpstr>
      <vt:lpstr>Rechtskraftberechnung</vt:lpstr>
      <vt:lpstr>Rechtskraftberechnung</vt:lpstr>
      <vt:lpstr>Rechtskraftberechnung</vt:lpstr>
      <vt:lpstr>Rechtskraftberechnung</vt:lpstr>
      <vt:lpstr> Zugabe: Rechtskraftvermerk bei auf die Tagessatzhöhe beschränktem Einspruch</vt:lpstr>
      <vt:lpstr>Bei Rechtskraftvermerken, die versuchen, einzelne Teile aufzuführen, können Fehler entstehen, weil leicht ein Teil vergessen wird. Das ist vermeidbar!</vt:lpstr>
      <vt:lpstr>Falscher Rechtskraftvermerk nach auf die  TS-Höhe beschränktem Einspruch:</vt:lpstr>
      <vt:lpstr>Schuldspruch:</vt:lpstr>
      <vt:lpstr>Rechtsfolgenausspruch:</vt:lpstr>
      <vt:lpstr>Rechtskraftvermerk auf dem Strafbefehl sollte in diesem Fall lauten: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Fälle zur Rechtskraftberechnung:</dc:title>
  <dc:creator>Jürgen Hobert</dc:creator>
  <cp:lastModifiedBy>Heinz, Jürgen (AG Bitburg)</cp:lastModifiedBy>
  <cp:revision>7</cp:revision>
  <dcterms:created xsi:type="dcterms:W3CDTF">2020-06-30T16:58:06Z</dcterms:created>
  <dcterms:modified xsi:type="dcterms:W3CDTF">2021-06-30T07:45:33Z</dcterms:modified>
</cp:coreProperties>
</file>