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80" r:id="rId5"/>
    <p:sldId id="260" r:id="rId6"/>
    <p:sldId id="261" r:id="rId7"/>
    <p:sldId id="279" r:id="rId8"/>
    <p:sldId id="262" r:id="rId9"/>
    <p:sldId id="263" r:id="rId10"/>
    <p:sldId id="264" r:id="rId11"/>
    <p:sldId id="265" r:id="rId12"/>
    <p:sldId id="268" r:id="rId13"/>
    <p:sldId id="266" r:id="rId14"/>
    <p:sldId id="267" r:id="rId15"/>
    <p:sldId id="269" r:id="rId16"/>
    <p:sldId id="270" r:id="rId17"/>
    <p:sldId id="271" r:id="rId18"/>
    <p:sldId id="272" r:id="rId19"/>
    <p:sldId id="273" r:id="rId20"/>
    <p:sldId id="274" r:id="rId21"/>
    <p:sldId id="275" r:id="rId22"/>
    <p:sldId id="277" r:id="rId23"/>
    <p:sldId id="278" r:id="rId24"/>
    <p:sldId id="27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e-DE"/>
              <a:t>Mastertitelformat bearbeiten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e-DE"/>
              <a:t>Mastertitelformat bearbeiten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7" name="Date Placeholder 6"/>
          <p:cNvSpPr>
            <a:spLocks noGrp="1"/>
          </p:cNvSpPr>
          <p:nvPr>
            <p:ph type="dt" sz="half" idx="10"/>
          </p:nvPr>
        </p:nvSpPr>
        <p:spPr/>
        <p:txBody>
          <a:bodyPr/>
          <a:lstStyle/>
          <a:p>
            <a:fld id="{1160EA64-D806-43AC-9DF2-F8C432F32B4C}" type="datetimeFigureOut">
              <a:rPr lang="en-US" dirty="0"/>
              <a:t>6/25/2021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6/25/2021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583436" y="3143250"/>
            <a:ext cx="4270248" cy="259677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7" name="Date Placeholder 6"/>
          <p:cNvSpPr>
            <a:spLocks noGrp="1"/>
          </p:cNvSpPr>
          <p:nvPr>
            <p:ph type="dt" sz="half" idx="10"/>
          </p:nvPr>
        </p:nvSpPr>
        <p:spPr/>
        <p:txBody>
          <a:bodyPr/>
          <a:lstStyle/>
          <a:p>
            <a:fld id="{4F7D4976-E339-4826-83B7-FBD03F55ECF8}" type="datetimeFigureOut">
              <a:rPr lang="en-US" dirty="0"/>
              <a:t>6/25/2021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e-DE"/>
              <a:t>Mastertitelformat bearbeiten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e-DE"/>
              <a:t>Mastertitelformat bearbeiten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9" name="Date Placeholder 8"/>
          <p:cNvSpPr>
            <a:spLocks noGrp="1"/>
          </p:cNvSpPr>
          <p:nvPr>
            <p:ph type="dt" sz="half" idx="10"/>
          </p:nvPr>
        </p:nvSpPr>
        <p:spPr/>
        <p:txBody>
          <a:bodyPr/>
          <a:lstStyle/>
          <a:p>
            <a:fld id="{D1BE4249-C0D0-4B06-8692-E8BB871AF643}" type="datetimeFigureOut">
              <a:rPr lang="en-US" dirty="0"/>
              <a:t>6/25/2021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6/25/2021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6/25/2021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juergenhobert.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ammlungen.juris.de/jportal/docs/anlage/vvrp/pdf/VVRP-1454-0019-JM-A002.32.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CF953C-477A-4208-9D1E-76125BA069AB}"/>
              </a:ext>
            </a:extLst>
          </p:cNvPr>
          <p:cNvSpPr>
            <a:spLocks noGrp="1"/>
          </p:cNvSpPr>
          <p:nvPr>
            <p:ph type="ctrTitle"/>
          </p:nvPr>
        </p:nvSpPr>
        <p:spPr/>
        <p:txBody>
          <a:bodyPr/>
          <a:lstStyle/>
          <a:p>
            <a:r>
              <a:rPr lang="de-DE" dirty="0"/>
              <a:t>Klausurtechnik</a:t>
            </a:r>
            <a:br>
              <a:rPr lang="de-DE" dirty="0"/>
            </a:br>
            <a:r>
              <a:rPr lang="de-DE" dirty="0"/>
              <a:t>Strafrecht</a:t>
            </a:r>
          </a:p>
        </p:txBody>
      </p:sp>
      <p:sp>
        <p:nvSpPr>
          <p:cNvPr id="3" name="Untertitel 2">
            <a:extLst>
              <a:ext uri="{FF2B5EF4-FFF2-40B4-BE49-F238E27FC236}">
                <a16:creationId xmlns:a16="http://schemas.microsoft.com/office/drawing/2014/main" id="{60B4E4B1-FCD7-4712-9AA8-B81CE725306B}"/>
              </a:ext>
            </a:extLst>
          </p:cNvPr>
          <p:cNvSpPr>
            <a:spLocks noGrp="1"/>
          </p:cNvSpPr>
          <p:nvPr>
            <p:ph type="subTitle" idx="1"/>
          </p:nvPr>
        </p:nvSpPr>
        <p:spPr/>
        <p:txBody>
          <a:bodyPr>
            <a:normAutofit lnSpcReduction="10000"/>
          </a:bodyPr>
          <a:lstStyle/>
          <a:p>
            <a:r>
              <a:rPr lang="de-DE" dirty="0"/>
              <a:t>Von OAA Hobert</a:t>
            </a:r>
          </a:p>
          <a:p>
            <a:r>
              <a:rPr lang="de-DE" dirty="0" err="1"/>
              <a:t>StA</a:t>
            </a:r>
            <a:r>
              <a:rPr lang="de-DE" dirty="0"/>
              <a:t> Mainz</a:t>
            </a:r>
          </a:p>
          <a:p>
            <a:r>
              <a:rPr lang="de-DE" dirty="0"/>
              <a:t> </a:t>
            </a:r>
          </a:p>
        </p:txBody>
      </p:sp>
    </p:spTree>
    <p:extLst>
      <p:ext uri="{BB962C8B-B14F-4D97-AF65-F5344CB8AC3E}">
        <p14:creationId xmlns:p14="http://schemas.microsoft.com/office/powerpoint/2010/main" val="2737477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2638044"/>
            <a:ext cx="7729728" cy="4101084"/>
          </a:xfrm>
        </p:spPr>
        <p:txBody>
          <a:bodyPr>
            <a:normAutofit fontScale="92500" lnSpcReduction="20000"/>
          </a:bodyPr>
          <a:lstStyle/>
          <a:p>
            <a:r>
              <a:rPr lang="de-DE" dirty="0"/>
              <a:t>Klausurlösungsbausteine erstellen; hier Baustein Asservate:</a:t>
            </a:r>
          </a:p>
          <a:p>
            <a:r>
              <a:rPr lang="de-DE" dirty="0"/>
              <a:t>Verwahrung des Führerscheins;  Alternative 1:</a:t>
            </a:r>
          </a:p>
          <a:p>
            <a:r>
              <a:rPr lang="de-DE" dirty="0"/>
              <a:t>Der Führerschein ist ein Beweismittel, § 94 I StPO.</a:t>
            </a:r>
          </a:p>
          <a:p>
            <a:r>
              <a:rPr lang="de-DE" dirty="0"/>
              <a:t>Er ist von Beginn an getrennt von den anderen Aktenteilen zu verwahren, 	   </a:t>
            </a:r>
            <a:r>
              <a:rPr lang="de-DE" sz="1700" dirty="0">
                <a:solidFill>
                  <a:prstClr val="black"/>
                </a:solidFill>
              </a:rPr>
              <a:t>§ 3 I Satz 9 u. </a:t>
            </a:r>
            <a:r>
              <a:rPr lang="de-DE" sz="1700" dirty="0">
                <a:solidFill>
                  <a:prstClr val="black"/>
                </a:solidFill>
                <a:latin typeface="Arial" panose="020B0604020202020204" pitchFamily="34" charset="0"/>
                <a:cs typeface="Arial" panose="020B0604020202020204" pitchFamily="34" charset="0"/>
              </a:rPr>
              <a:t>11</a:t>
            </a:r>
            <a:r>
              <a:rPr lang="de-DE" sz="1700" dirty="0">
                <a:solidFill>
                  <a:prstClr val="black"/>
                </a:solidFill>
              </a:rPr>
              <a:t> </a:t>
            </a:r>
            <a:r>
              <a:rPr lang="de-DE" sz="1700" dirty="0" err="1">
                <a:solidFill>
                  <a:prstClr val="black"/>
                </a:solidFill>
              </a:rPr>
              <a:t>AktO</a:t>
            </a:r>
            <a:r>
              <a:rPr lang="de-DE" sz="1700" dirty="0"/>
              <a:t>.</a:t>
            </a:r>
          </a:p>
          <a:p>
            <a:r>
              <a:rPr lang="de-DE" dirty="0"/>
              <a:t>Er unterliegt nicht der uneingeschränkten Akteneinsicht, § </a:t>
            </a:r>
            <a:r>
              <a:rPr lang="de-DE" dirty="0">
                <a:latin typeface="Arial" panose="020B0604020202020204" pitchFamily="34" charset="0"/>
                <a:cs typeface="Arial" panose="020B0604020202020204" pitchFamily="34" charset="0"/>
              </a:rPr>
              <a:t>147 I, IV 1 </a:t>
            </a:r>
            <a:r>
              <a:rPr lang="de-DE" dirty="0"/>
              <a:t>StPO</a:t>
            </a:r>
          </a:p>
          <a:p>
            <a:r>
              <a:rPr lang="de-DE" dirty="0"/>
              <a:t>Dies erfolgt bei Schriftstücken im Regelfall durch Verwahrung in einem besonderen Umschlag unter dem Aktendeckel, </a:t>
            </a:r>
            <a:r>
              <a:rPr lang="de-DE" dirty="0">
                <a:latin typeface="Arial" panose="020B0604020202020204" pitchFamily="34" charset="0"/>
                <a:cs typeface="Arial" panose="020B0604020202020204" pitchFamily="34" charset="0"/>
              </a:rPr>
              <a:t>§ 3 I 10 </a:t>
            </a:r>
            <a:r>
              <a:rPr lang="de-DE" dirty="0" err="1">
                <a:latin typeface="Arial" panose="020B0604020202020204" pitchFamily="34" charset="0"/>
                <a:cs typeface="Arial" panose="020B0604020202020204" pitchFamily="34" charset="0"/>
              </a:rPr>
              <a:t>AktO</a:t>
            </a:r>
            <a:r>
              <a:rPr lang="de-DE" dirty="0"/>
              <a:t>.</a:t>
            </a:r>
          </a:p>
          <a:p>
            <a:r>
              <a:rPr lang="de-DE" dirty="0"/>
              <a:t>Asservate sind auf der Innenseite des Aktenumschlags oder auf einem Vorblatt der Akten zu verzeichnen, § 3 V 2 </a:t>
            </a:r>
            <a:r>
              <a:rPr lang="de-DE" dirty="0" err="1"/>
              <a:t>AktO</a:t>
            </a:r>
            <a:r>
              <a:rPr lang="de-DE" dirty="0"/>
              <a:t>. </a:t>
            </a:r>
          </a:p>
          <a:p>
            <a:r>
              <a:rPr lang="de-DE" dirty="0"/>
              <a:t>Die Erfassung erfolgt in </a:t>
            </a:r>
            <a:r>
              <a:rPr lang="de-DE" dirty="0" err="1"/>
              <a:t>web.sta</a:t>
            </a:r>
            <a:r>
              <a:rPr lang="de-DE" dirty="0"/>
              <a:t> unter dem Menüpunkt Asservate. </a:t>
            </a:r>
          </a:p>
          <a:p>
            <a:r>
              <a:rPr lang="de-DE" dirty="0"/>
              <a:t>Der Führerschein wird durch den Dezernenten der Staatsanwaltschaft und das Gericht zur Feststellung des Tatvorwurfs benötigt (Fahren ohne Fahrerlaubnis) und muss dazu unmittelbar einsehbar sein.</a:t>
            </a:r>
          </a:p>
          <a:p>
            <a:endParaRPr lang="de-DE" dirty="0"/>
          </a:p>
          <a:p>
            <a:pPr marL="0" indent="0">
              <a:buNone/>
            </a:pPr>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176723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2638044"/>
            <a:ext cx="7729728" cy="4101084"/>
          </a:xfrm>
        </p:spPr>
        <p:txBody>
          <a:bodyPr>
            <a:normAutofit/>
          </a:bodyPr>
          <a:lstStyle/>
          <a:p>
            <a:r>
              <a:rPr lang="de-DE" dirty="0"/>
              <a:t>Klausurlösungsbausteine erstellen:</a:t>
            </a:r>
          </a:p>
          <a:p>
            <a:r>
              <a:rPr lang="de-DE" dirty="0"/>
              <a:t>Verwahrung des Führerscheins:</a:t>
            </a:r>
          </a:p>
          <a:p>
            <a:r>
              <a:rPr lang="de-DE" dirty="0"/>
              <a:t>Der Führerschein darf keinesfalls gelocht, eingeheftet oder foliiert werden, Nr. 1 S 2 Gewahrsamssachenanweisung.</a:t>
            </a:r>
          </a:p>
          <a:p>
            <a:r>
              <a:rPr lang="de-DE" dirty="0"/>
              <a:t>Am besten geeignet erscheint für die Verwahrung eines Führerscheins eine Klarsichthülle, weil die Daten des Führerscheins auf Vor- und Rückseite dann jederzeit wahrnehmbar sind.</a:t>
            </a:r>
          </a:p>
          <a:p>
            <a:endParaRPr lang="de-DE" dirty="0"/>
          </a:p>
          <a:p>
            <a:pPr marL="0" indent="0">
              <a:buNone/>
            </a:pPr>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13311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2638044"/>
            <a:ext cx="7729728" cy="4101084"/>
          </a:xfrm>
        </p:spPr>
        <p:txBody>
          <a:bodyPr>
            <a:normAutofit/>
          </a:bodyPr>
          <a:lstStyle/>
          <a:p>
            <a:r>
              <a:rPr lang="de-DE" dirty="0"/>
              <a:t>Klausurlösungsbausteine erstellen:</a:t>
            </a:r>
          </a:p>
          <a:p>
            <a:r>
              <a:rPr lang="de-DE" dirty="0"/>
              <a:t>Verwahrung des Führerscheins; Alternative 2:</a:t>
            </a:r>
          </a:p>
          <a:p>
            <a:r>
              <a:rPr lang="de-DE" dirty="0"/>
              <a:t>Anstelle der vorgenannten (sehr praktischen) Verwahrung des Führerscheins ist jedoch dessen Asservierung vorgeschrieben, § 3 V 2, § 9 </a:t>
            </a:r>
            <a:r>
              <a:rPr lang="de-DE" dirty="0" err="1"/>
              <a:t>AktO</a:t>
            </a:r>
            <a:r>
              <a:rPr lang="de-DE" dirty="0"/>
              <a:t>.</a:t>
            </a:r>
          </a:p>
          <a:p>
            <a:r>
              <a:rPr lang="de-DE" dirty="0"/>
              <a:t>Er ist mit den Daten gemäß Liste 54 zu erfassen, </a:t>
            </a:r>
            <a:r>
              <a:rPr lang="de-DE" dirty="0">
                <a:latin typeface="Arial" panose="020B0604020202020204" pitchFamily="34" charset="0"/>
                <a:cs typeface="Arial" panose="020B0604020202020204" pitchFamily="34" charset="0"/>
              </a:rPr>
              <a:t>§ 9 I 1 </a:t>
            </a:r>
            <a:r>
              <a:rPr lang="de-DE" dirty="0" err="1">
                <a:latin typeface="Arial" panose="020B0604020202020204" pitchFamily="34" charset="0"/>
                <a:cs typeface="Arial" panose="020B0604020202020204" pitchFamily="34" charset="0"/>
              </a:rPr>
              <a:t>AktO</a:t>
            </a:r>
            <a:r>
              <a:rPr lang="de-DE" dirty="0"/>
              <a:t>. </a:t>
            </a:r>
          </a:p>
          <a:p>
            <a:r>
              <a:rPr lang="de-DE" dirty="0"/>
              <a:t>Zuständig ist die „Geschäftsstelle“ bzw. Serviceeinheit, sofern nichts anderes bestimmt wurde, § 9 I 2 </a:t>
            </a:r>
            <a:r>
              <a:rPr lang="de-DE" dirty="0" err="1"/>
              <a:t>AktO</a:t>
            </a:r>
            <a:endParaRPr lang="de-DE" dirty="0"/>
          </a:p>
          <a:p>
            <a:pPr marL="0" indent="0">
              <a:buNone/>
            </a:pPr>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247785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2638044"/>
            <a:ext cx="7729728" cy="4101084"/>
          </a:xfrm>
        </p:spPr>
        <p:txBody>
          <a:bodyPr>
            <a:normAutofit/>
          </a:bodyPr>
          <a:lstStyle/>
          <a:p>
            <a:r>
              <a:rPr lang="de-DE" dirty="0"/>
              <a:t>Klausurlösungsbausteine erstellen:</a:t>
            </a:r>
          </a:p>
          <a:p>
            <a:r>
              <a:rPr lang="de-DE" dirty="0"/>
              <a:t>Verwahrung des Führerscheins:</a:t>
            </a:r>
          </a:p>
          <a:p>
            <a:r>
              <a:rPr lang="de-DE" dirty="0"/>
              <a:t>Die nach § 9 II </a:t>
            </a:r>
            <a:r>
              <a:rPr lang="de-DE" dirty="0" err="1"/>
              <a:t>AktO</a:t>
            </a:r>
            <a:r>
              <a:rPr lang="de-DE" dirty="0"/>
              <a:t> vorgeschriebene Befestigung eines Zettels am Führerschein ist schlecht durchführbar, weil dieser hierdurch beschädigt werden könnte. </a:t>
            </a:r>
          </a:p>
          <a:p>
            <a:r>
              <a:rPr lang="de-DE" dirty="0"/>
              <a:t>Daher ist der Umschlag bzw. die Klarsichthülle mit den erforderlichen Daten zu versehen, § 9 II </a:t>
            </a:r>
            <a:r>
              <a:rPr lang="de-DE" dirty="0" err="1"/>
              <a:t>AktO</a:t>
            </a:r>
            <a:r>
              <a:rPr lang="de-DE" dirty="0"/>
              <a:t>.</a:t>
            </a:r>
          </a:p>
          <a:p>
            <a:r>
              <a:rPr lang="de-DE" dirty="0"/>
              <a:t>Unter der Annahmeverfügung ist die Erfassungsnummer zu vermerken, </a:t>
            </a:r>
            <a:r>
              <a:rPr lang="de-DE" dirty="0">
                <a:latin typeface="Arial" panose="020B0604020202020204" pitchFamily="34" charset="0"/>
                <a:cs typeface="Arial" panose="020B0604020202020204" pitchFamily="34" charset="0"/>
              </a:rPr>
              <a:t>§ 9 III 1 </a:t>
            </a:r>
            <a:r>
              <a:rPr lang="de-DE" dirty="0" err="1">
                <a:latin typeface="Arial" panose="020B0604020202020204" pitchFamily="34" charset="0"/>
                <a:cs typeface="Arial" panose="020B0604020202020204" pitchFamily="34" charset="0"/>
              </a:rPr>
              <a:t>AktO</a:t>
            </a:r>
            <a:r>
              <a:rPr lang="de-DE" dirty="0">
                <a:latin typeface="Arial" panose="020B0604020202020204" pitchFamily="34" charset="0"/>
                <a:cs typeface="Arial" panose="020B0604020202020204" pitchFamily="34" charset="0"/>
              </a:rPr>
              <a:t>.</a:t>
            </a:r>
          </a:p>
          <a:p>
            <a:r>
              <a:rPr lang="de-DE" dirty="0"/>
              <a:t>Den Akten und Handakten ist ein Verzeichnis der Überführungsstücke vorzuheften, das die Erfassungsnummer, die Bezeichnung der Stücke und die sich auf die Verwahrung beziehenden Aktenblätter angibt, § 9 IV </a:t>
            </a:r>
            <a:r>
              <a:rPr lang="de-DE" dirty="0" err="1"/>
              <a:t>AktO</a:t>
            </a:r>
            <a:r>
              <a:rPr lang="de-DE" dirty="0"/>
              <a:t>. </a:t>
            </a:r>
          </a:p>
          <a:p>
            <a:pPr marL="0" indent="0">
              <a:buNone/>
            </a:pPr>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157699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2638044"/>
            <a:ext cx="7729728" cy="4101084"/>
          </a:xfrm>
        </p:spPr>
        <p:txBody>
          <a:bodyPr>
            <a:normAutofit/>
          </a:bodyPr>
          <a:lstStyle/>
          <a:p>
            <a:r>
              <a:rPr lang="de-DE" dirty="0"/>
              <a:t>Klausurlösungsbausteine erstellen:</a:t>
            </a:r>
          </a:p>
          <a:p>
            <a:r>
              <a:rPr lang="de-DE" dirty="0"/>
              <a:t>Der </a:t>
            </a:r>
            <a:r>
              <a:rPr lang="de-DE" dirty="0" err="1"/>
              <a:t>Alka</a:t>
            </a:r>
            <a:r>
              <a:rPr lang="de-DE" dirty="0"/>
              <a:t> Popescu, geb. am 6.6.1961 in Bukarest, wird am 6.3.2018 gegen 18.30 Uhr im Media-Markt in Mainz vom Hausdetektiv Michael Müller dabei beobachtet, wie er ein Fahrrad-Navigationsgerät Garmin Edge </a:t>
            </a:r>
            <a:r>
              <a:rPr lang="de-DE" dirty="0" err="1"/>
              <a:t>Explore</a:t>
            </a:r>
            <a:r>
              <a:rPr lang="de-DE" dirty="0"/>
              <a:t> 1000 im Wert von 419.-Euro aus dem Regal nimmt, in seinen mitgeführten Rucksack steckt und anschließend den Markt in dem Moment über den Eingang verlässt, als ein neuer Kunde eintritt und sich dabei die Personenschranke nach innen öffnet. Müller spricht den Popescu nun auf sein Verhalten an, erhält jedoch nur eine Antwort in einer Sprache, die er nicht versteht. </a:t>
            </a:r>
          </a:p>
          <a:p>
            <a:r>
              <a:rPr lang="de-DE" dirty="0"/>
              <a:t>Nennen Sie den zutreffenden Straftatbestand und die Rechtsnorm dafür!</a:t>
            </a:r>
          </a:p>
          <a:p>
            <a:r>
              <a:rPr lang="de-DE" dirty="0"/>
              <a:t>Diebstahl, § 242 I StGB</a:t>
            </a:r>
          </a:p>
          <a:p>
            <a:r>
              <a:rPr lang="de-DE" dirty="0"/>
              <a:t>Auch hier ist kein Baustein erforderlich.</a:t>
            </a:r>
          </a:p>
          <a:p>
            <a:pPr marL="0" indent="0">
              <a:buNone/>
            </a:pPr>
            <a:endParaRPr lang="de-DE" dirty="0"/>
          </a:p>
          <a:p>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292396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2638044"/>
            <a:ext cx="7729728" cy="4101084"/>
          </a:xfrm>
        </p:spPr>
        <p:txBody>
          <a:bodyPr>
            <a:normAutofit/>
          </a:bodyPr>
          <a:lstStyle/>
          <a:p>
            <a:r>
              <a:rPr lang="de-DE" dirty="0"/>
              <a:t>Klausurlösungsbausteine erstellen:</a:t>
            </a:r>
          </a:p>
          <a:p>
            <a:r>
              <a:rPr lang="de-DE" dirty="0"/>
              <a:t>Wäre ein Versuch dieser Straftat auch strafbar?</a:t>
            </a:r>
          </a:p>
          <a:p>
            <a:r>
              <a:rPr lang="de-DE" dirty="0"/>
              <a:t>Es handelt sich um ein Vergehen, weil kein Mindestmaß von einem Jahr Freiheitsstrafe angedroht wird</a:t>
            </a:r>
            <a:r>
              <a:rPr lang="de-DE" dirty="0">
                <a:latin typeface="Arial" panose="020B0604020202020204" pitchFamily="34" charset="0"/>
                <a:cs typeface="Arial" panose="020B0604020202020204" pitchFamily="34" charset="0"/>
              </a:rPr>
              <a:t>, §§ 12 I, II, 242 StGB</a:t>
            </a:r>
            <a:r>
              <a:rPr lang="de-DE" dirty="0"/>
              <a:t>. Der Versuch eines Vergehens ist nur strafbar, wenn das Gesetz es ausdrücklich bestimmt, § 23 I StGB. Nach § 242 II StGB ist der Versuch eines Diebstahls strafbar.</a:t>
            </a:r>
          </a:p>
          <a:p>
            <a:r>
              <a:rPr lang="de-DE" dirty="0"/>
              <a:t>Nach welcher Vorschrift darf Müller den Täter festhalten?</a:t>
            </a:r>
          </a:p>
          <a:p>
            <a:r>
              <a:rPr lang="de-DE" dirty="0"/>
              <a:t>Vorläufige Festnahme, </a:t>
            </a:r>
            <a:r>
              <a:rPr lang="de-DE" dirty="0">
                <a:latin typeface="Arial" panose="020B0604020202020204" pitchFamily="34" charset="0"/>
                <a:cs typeface="Arial" panose="020B0604020202020204" pitchFamily="34" charset="0"/>
              </a:rPr>
              <a:t>§ 127 I 1 StPO</a:t>
            </a:r>
          </a:p>
          <a:p>
            <a:r>
              <a:rPr lang="de-DE" dirty="0">
                <a:latin typeface="Arial" panose="020B0604020202020204" pitchFamily="34" charset="0"/>
                <a:cs typeface="Arial" panose="020B0604020202020204" pitchFamily="34" charset="0"/>
              </a:rPr>
              <a:t>Beide Fragen erfordern keine Bausteine.</a:t>
            </a:r>
          </a:p>
          <a:p>
            <a:endParaRPr lang="de-DE" dirty="0"/>
          </a:p>
          <a:p>
            <a:endParaRPr lang="de-DE" dirty="0"/>
          </a:p>
          <a:p>
            <a:endParaRPr lang="de-DE" dirty="0"/>
          </a:p>
          <a:p>
            <a:endParaRPr lang="de-DE" dirty="0"/>
          </a:p>
          <a:p>
            <a:pPr marL="0" indent="0">
              <a:buNone/>
            </a:pPr>
            <a:endParaRPr lang="de-DE" dirty="0"/>
          </a:p>
          <a:p>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285866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37744" y="201168"/>
            <a:ext cx="11832336" cy="6537960"/>
          </a:xfrm>
        </p:spPr>
        <p:txBody>
          <a:bodyPr>
            <a:normAutofit/>
          </a:bodyPr>
          <a:lstStyle/>
          <a:p>
            <a:r>
              <a:rPr lang="de-DE" dirty="0"/>
              <a:t>Klausurlösungsbausteine erstellen:</a:t>
            </a:r>
          </a:p>
          <a:p>
            <a:r>
              <a:rPr lang="de-DE" dirty="0"/>
              <a:t>Fall:</a:t>
            </a:r>
          </a:p>
          <a:p>
            <a:r>
              <a:rPr lang="de-DE" dirty="0"/>
              <a:t>Müller nimmt den Täter mit in sein Büro und informiert unterwegs schon die zuständige Polizeiinspektion. Die Beamten Polizeioberkommissar Pflüger und </a:t>
            </a:r>
            <a:r>
              <a:rPr lang="de-DE" dirty="0" err="1"/>
              <a:t>Polizeikommissaranwärterin</a:t>
            </a:r>
            <a:r>
              <a:rPr lang="de-DE" dirty="0"/>
              <a:t> Mäuschen erscheinen um 18.43 Uhr, stellen die Personalien des Beschuldigten fest und ermitteln über die Dienststelle, dass Popescu schon mehrfach wegen Diebstahls verurteilt wurde und nur einen Wohnsitz in Rumänien hat. Sie erklären dem Popescu den Tatvorwurf und belehren ihn mittels Vordrucken in rumänischer Sprache. Anschließend nehmen sie ihn mit zur Polizeiinspektion Mainz 3 und klären mit dem zuständigen Eildienststaatsanwalt, dass Popescu aufgrund des dringenden Tatverdachts und des fehlenden Wohnsitzes im Inland die Nacht in der Gewahrsamszelle verbringen muss. Popescu wird gegen 20.30 Uhr in Anwesenheit eines Dolmetschers für die rumänische Sprache vernommen, ist voll geständig und erklärt, er wolle nur noch schnell zurück in seine Heimat. Am nächsten Morgen (7.3.2018) um 6.40 Uhr ruft POK Pflüger bei der Staatsanwaltschaft Mainz an und erreicht den zuständigen Oberamtsanwalt </a:t>
            </a:r>
            <a:r>
              <a:rPr lang="de-DE" dirty="0" err="1"/>
              <a:t>Vleisig</a:t>
            </a:r>
            <a:r>
              <a:rPr lang="de-DE" dirty="0"/>
              <a:t>. Dieser klärt, nachdem ihm der polizeiliche Vorgang per Fax übermittelt wurde, um 8.50 Uhr mit der zuständigen Richterin </a:t>
            </a:r>
            <a:r>
              <a:rPr lang="de-DE" dirty="0" err="1"/>
              <a:t>Korek</a:t>
            </a:r>
            <a:r>
              <a:rPr lang="de-DE" dirty="0"/>
              <a:t>, dass der Beschuldigte Popescu um 10.00 Uhr beim Amtsgericht Mainz im Saal 113 zwecks Durchführung einer „schnellen Hauptverhandlung“ polizeilich vorzuführen ist. OAA </a:t>
            </a:r>
            <a:r>
              <a:rPr lang="de-DE" dirty="0" err="1"/>
              <a:t>Vleisig</a:t>
            </a:r>
            <a:r>
              <a:rPr lang="de-DE" dirty="0"/>
              <a:t> vermerkt den Abschluss der Ermittlungen in den Akten bzw. im Vorgang, fertigt eine Anklageschrift und legt Ihnen als Servicekraft der Staatsanwaltschaft den Vorgang mit dem Strafregisterauszug zur akten- und registermäßigen Behandlung vor.</a:t>
            </a:r>
          </a:p>
          <a:p>
            <a:endParaRPr lang="de-DE" dirty="0"/>
          </a:p>
          <a:p>
            <a:endParaRPr lang="de-DE" dirty="0"/>
          </a:p>
          <a:p>
            <a:endParaRPr lang="de-DE" dirty="0"/>
          </a:p>
          <a:p>
            <a:endParaRPr lang="de-DE" dirty="0"/>
          </a:p>
          <a:p>
            <a:endParaRPr lang="de-DE" dirty="0"/>
          </a:p>
          <a:p>
            <a:pPr marL="0" indent="0">
              <a:buNone/>
            </a:pPr>
            <a:endParaRPr lang="de-DE" dirty="0"/>
          </a:p>
          <a:p>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324069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2638044"/>
            <a:ext cx="7729728" cy="4101084"/>
          </a:xfrm>
        </p:spPr>
        <p:txBody>
          <a:bodyPr>
            <a:normAutofit lnSpcReduction="10000"/>
          </a:bodyPr>
          <a:lstStyle/>
          <a:p>
            <a:r>
              <a:rPr lang="de-DE" dirty="0"/>
              <a:t>Klausurlösungsbausteine erstellen:</a:t>
            </a:r>
          </a:p>
          <a:p>
            <a:r>
              <a:rPr lang="de-DE" dirty="0"/>
              <a:t>Wie nennt man die Verfahrensart und nach welcher Vorschrift ist sie möglich?</a:t>
            </a:r>
          </a:p>
          <a:p>
            <a:r>
              <a:rPr lang="de-DE" dirty="0"/>
              <a:t>Beschleunigtes Verfahren, </a:t>
            </a:r>
            <a:r>
              <a:rPr lang="de-DE" dirty="0">
                <a:latin typeface="Arial" panose="020B0604020202020204" pitchFamily="34" charset="0"/>
                <a:cs typeface="Arial" panose="020B0604020202020204" pitchFamily="34" charset="0"/>
              </a:rPr>
              <a:t>§§ 417 ff. StPO</a:t>
            </a:r>
          </a:p>
          <a:p>
            <a:r>
              <a:rPr lang="de-DE" dirty="0"/>
              <a:t>Wie wird im Regelfall die Öffentliche Klage durch die Staatsanwaltschaft erhoben?</a:t>
            </a:r>
          </a:p>
          <a:p>
            <a:r>
              <a:rPr lang="de-DE" dirty="0"/>
              <a:t>Die Erhebung der Öffentlichen Klage erfolgt durch Einreichung einer Anklageschrift bei Gericht, </a:t>
            </a:r>
            <a:r>
              <a:rPr lang="de-DE" dirty="0">
                <a:latin typeface="Arial" panose="020B0604020202020204" pitchFamily="34" charset="0"/>
                <a:cs typeface="Arial" panose="020B0604020202020204" pitchFamily="34" charset="0"/>
              </a:rPr>
              <a:t>§ 170 I StPO</a:t>
            </a:r>
          </a:p>
          <a:p>
            <a:endParaRPr lang="de-DE" dirty="0"/>
          </a:p>
          <a:p>
            <a:r>
              <a:rPr lang="de-DE" dirty="0"/>
              <a:t>Wie kann in diesem Fall die Öffentliche Klage noch erhoben werden? </a:t>
            </a:r>
          </a:p>
          <a:p>
            <a:r>
              <a:rPr lang="de-DE" dirty="0"/>
              <a:t>Die Anklage kann bei Beginn der Hauptverhandlung mündlich erhoben und ihr wesentlicher Inhalt in das Sitzungsprotokoll aufgenommen werden, </a:t>
            </a:r>
            <a:r>
              <a:rPr lang="de-DE" dirty="0">
                <a:latin typeface="Arial" panose="020B0604020202020204" pitchFamily="34" charset="0"/>
                <a:cs typeface="Arial" panose="020B0604020202020204" pitchFamily="34" charset="0"/>
              </a:rPr>
              <a:t>§ 418 III 2 StPO </a:t>
            </a:r>
          </a:p>
          <a:p>
            <a:endParaRPr lang="de-DE" dirty="0"/>
          </a:p>
          <a:p>
            <a:endParaRPr lang="de-DE" dirty="0"/>
          </a:p>
          <a:p>
            <a:endParaRPr lang="de-DE" dirty="0"/>
          </a:p>
          <a:p>
            <a:endParaRPr lang="de-DE" dirty="0"/>
          </a:p>
          <a:p>
            <a:pPr marL="0" indent="0">
              <a:buNone/>
            </a:pPr>
            <a:endParaRPr lang="de-DE" dirty="0"/>
          </a:p>
          <a:p>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339271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2638044"/>
            <a:ext cx="7729728" cy="4101084"/>
          </a:xfrm>
        </p:spPr>
        <p:txBody>
          <a:bodyPr>
            <a:normAutofit/>
          </a:bodyPr>
          <a:lstStyle/>
          <a:p>
            <a:r>
              <a:rPr lang="de-DE" dirty="0"/>
              <a:t>Klausurlösungsbausteine erstellen:</a:t>
            </a:r>
          </a:p>
          <a:p>
            <a:r>
              <a:rPr lang="de-DE" dirty="0"/>
              <a:t>In welches Register tragen Sie den Vorgang ein?</a:t>
            </a:r>
          </a:p>
          <a:p>
            <a:r>
              <a:rPr lang="de-DE" dirty="0"/>
              <a:t>Register für Straf- und Bußgeldsachen – </a:t>
            </a:r>
            <a:r>
              <a:rPr lang="de-DE" dirty="0" err="1"/>
              <a:t>Js</a:t>
            </a:r>
            <a:r>
              <a:rPr lang="de-DE" dirty="0"/>
              <a:t> - (Liste 32) </a:t>
            </a:r>
            <a:r>
              <a:rPr lang="de-DE" dirty="0">
                <a:latin typeface="Arial" panose="020B0604020202020204" pitchFamily="34" charset="0"/>
                <a:cs typeface="Arial" panose="020B0604020202020204" pitchFamily="34" charset="0"/>
              </a:rPr>
              <a:t>§ 47 I 2 d (§ 18 IV)  </a:t>
            </a:r>
            <a:r>
              <a:rPr lang="de-DE" dirty="0" err="1">
                <a:latin typeface="Arial" panose="020B0604020202020204" pitchFamily="34" charset="0"/>
                <a:cs typeface="Arial" panose="020B0604020202020204" pitchFamily="34" charset="0"/>
              </a:rPr>
              <a:t>AktO</a:t>
            </a:r>
            <a:endParaRPr lang="de-DE" dirty="0">
              <a:latin typeface="Arial" panose="020B0604020202020204" pitchFamily="34" charset="0"/>
              <a:cs typeface="Arial" panose="020B0604020202020204" pitchFamily="34" charset="0"/>
            </a:endParaRPr>
          </a:p>
          <a:p>
            <a:r>
              <a:rPr lang="de-DE" dirty="0"/>
              <a:t>Wie setzt sich das Aktenzeichen zusammen? Bilden Sie ein Beispiel.</a:t>
            </a:r>
          </a:p>
          <a:p>
            <a:r>
              <a:rPr lang="de-DE" dirty="0"/>
              <a:t>Registerzeichen –</a:t>
            </a:r>
            <a:r>
              <a:rPr lang="de-DE" dirty="0" err="1"/>
              <a:t>Js</a:t>
            </a:r>
            <a:r>
              <a:rPr lang="de-DE" dirty="0"/>
              <a:t> – s.o., laufende Nummer, Jahreszahl, Abteilungsnummer vorangestellt, 3200 </a:t>
            </a:r>
            <a:r>
              <a:rPr lang="de-DE" dirty="0" err="1"/>
              <a:t>Js</a:t>
            </a:r>
            <a:r>
              <a:rPr lang="de-DE" dirty="0"/>
              <a:t> 4500/18, </a:t>
            </a:r>
            <a:r>
              <a:rPr lang="de-DE" dirty="0">
                <a:latin typeface="Arial" panose="020B0604020202020204" pitchFamily="34" charset="0"/>
                <a:cs typeface="Arial" panose="020B0604020202020204" pitchFamily="34" charset="0"/>
              </a:rPr>
              <a:t>§ 4 II 1, 2 </a:t>
            </a:r>
            <a:r>
              <a:rPr lang="de-DE" dirty="0" err="1">
                <a:latin typeface="Arial" panose="020B0604020202020204" pitchFamily="34" charset="0"/>
                <a:cs typeface="Arial" panose="020B0604020202020204" pitchFamily="34" charset="0"/>
              </a:rPr>
              <a:t>AktO</a:t>
            </a:r>
            <a:endParaRPr lang="de-DE" dirty="0">
              <a:latin typeface="Arial" panose="020B0604020202020204" pitchFamily="34" charset="0"/>
              <a:cs typeface="Arial" panose="020B0604020202020204" pitchFamily="34" charset="0"/>
            </a:endParaRPr>
          </a:p>
          <a:p>
            <a:r>
              <a:rPr lang="de-DE" dirty="0"/>
              <a:t>Was ist von Ihnen als Servicekraft noch zu veranlassen?</a:t>
            </a:r>
          </a:p>
          <a:p>
            <a:r>
              <a:rPr lang="de-DE" dirty="0"/>
              <a:t>Achtung: Offene Frage! Ausführliche Antwort erforderlich!!!</a:t>
            </a:r>
          </a:p>
          <a:p>
            <a:endParaRPr lang="de-DE" dirty="0"/>
          </a:p>
          <a:p>
            <a:endParaRPr lang="de-DE" dirty="0"/>
          </a:p>
          <a:p>
            <a:endParaRPr lang="de-DE" dirty="0"/>
          </a:p>
          <a:p>
            <a:pPr marL="0" indent="0">
              <a:buNone/>
            </a:pPr>
            <a:endParaRPr lang="de-DE" dirty="0"/>
          </a:p>
          <a:p>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315301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182880" y="201168"/>
            <a:ext cx="11832336" cy="6537960"/>
          </a:xfrm>
        </p:spPr>
        <p:txBody>
          <a:bodyPr>
            <a:normAutofit/>
          </a:bodyPr>
          <a:lstStyle/>
          <a:p>
            <a:r>
              <a:rPr lang="de-DE" dirty="0"/>
              <a:t>Klausurlösungsbausteine erstellen:</a:t>
            </a:r>
          </a:p>
          <a:p>
            <a:pPr lvl="0"/>
            <a:r>
              <a:rPr lang="de-DE" dirty="0"/>
              <a:t>Generell Feste Akte anlegen Anlage I zur </a:t>
            </a:r>
            <a:r>
              <a:rPr lang="de-DE" dirty="0" err="1"/>
              <a:t>AktO</a:t>
            </a:r>
            <a:r>
              <a:rPr lang="de-DE" dirty="0"/>
              <a:t> II. </a:t>
            </a:r>
            <a:r>
              <a:rPr lang="de-DE" dirty="0" err="1"/>
              <a:t>B.b</a:t>
            </a:r>
            <a:r>
              <a:rPr lang="de-DE" dirty="0"/>
              <a:t>) und speziell wenn Öffentliche Klage erhoben wird </a:t>
            </a:r>
            <a:r>
              <a:rPr lang="de-DE" dirty="0">
                <a:latin typeface="Arial" panose="020B0604020202020204" pitchFamily="34" charset="0"/>
                <a:cs typeface="Arial" panose="020B0604020202020204" pitchFamily="34" charset="0"/>
              </a:rPr>
              <a:t>§ 3 IV  8 </a:t>
            </a:r>
            <a:r>
              <a:rPr lang="de-DE" dirty="0" err="1">
                <a:latin typeface="Arial" panose="020B0604020202020204" pitchFamily="34" charset="0"/>
                <a:cs typeface="Arial" panose="020B0604020202020204" pitchFamily="34" charset="0"/>
              </a:rPr>
              <a:t>AktO</a:t>
            </a:r>
            <a:r>
              <a:rPr lang="de-DE" dirty="0">
                <a:latin typeface="Arial" panose="020B0604020202020204" pitchFamily="34" charset="0"/>
                <a:cs typeface="Arial" panose="020B0604020202020204" pitchFamily="34" charset="0"/>
              </a:rPr>
              <a:t> </a:t>
            </a:r>
          </a:p>
          <a:p>
            <a:r>
              <a:rPr lang="de-DE" dirty="0"/>
              <a:t>Den gesamten Vorgang mit Blattzahlen versehen (foliieren), § 3 III 2 </a:t>
            </a:r>
            <a:r>
              <a:rPr lang="de-DE" dirty="0" err="1"/>
              <a:t>AktO</a:t>
            </a:r>
            <a:endParaRPr lang="de-DE" dirty="0"/>
          </a:p>
          <a:p>
            <a:r>
              <a:rPr lang="de-DE" dirty="0"/>
              <a:t>Beschuldigtennamen und Aktenzeichen </a:t>
            </a:r>
            <a:r>
              <a:rPr lang="de-DE" dirty="0">
                <a:latin typeface="Arial" panose="020B0604020202020204" pitchFamily="34" charset="0"/>
                <a:cs typeface="Arial" panose="020B0604020202020204" pitchFamily="34" charset="0"/>
              </a:rPr>
              <a:t>(§ 4 I 1, II 1,2 </a:t>
            </a:r>
            <a:r>
              <a:rPr lang="de-DE" dirty="0" err="1">
                <a:latin typeface="Arial" panose="020B0604020202020204" pitchFamily="34" charset="0"/>
                <a:cs typeface="Arial" panose="020B0604020202020204" pitchFamily="34" charset="0"/>
              </a:rPr>
              <a:t>AktO</a:t>
            </a:r>
            <a:r>
              <a:rPr lang="de-DE" dirty="0">
                <a:latin typeface="Arial" panose="020B0604020202020204" pitchFamily="34" charset="0"/>
                <a:cs typeface="Arial" panose="020B0604020202020204" pitchFamily="34" charset="0"/>
              </a:rPr>
              <a:t>) </a:t>
            </a:r>
            <a:r>
              <a:rPr lang="de-DE" dirty="0"/>
              <a:t>sowie Behörde auf dem Aktenumschlag vermerken </a:t>
            </a:r>
            <a:r>
              <a:rPr lang="de-DE" dirty="0">
                <a:latin typeface="Arial" panose="020B0604020202020204" pitchFamily="34" charset="0"/>
                <a:cs typeface="Arial" panose="020B0604020202020204" pitchFamily="34" charset="0"/>
              </a:rPr>
              <a:t>§ 3 V 1 </a:t>
            </a:r>
            <a:r>
              <a:rPr lang="de-DE" dirty="0" err="1"/>
              <a:t>AktO</a:t>
            </a:r>
            <a:r>
              <a:rPr lang="de-DE" dirty="0"/>
              <a:t>. Bei </a:t>
            </a:r>
            <a:r>
              <a:rPr lang="de-DE" dirty="0" err="1"/>
              <a:t>websta</a:t>
            </a:r>
            <a:r>
              <a:rPr lang="de-DE" dirty="0"/>
              <a:t> Etiketten drucken und auf den Aktenumschlag kleben</a:t>
            </a:r>
          </a:p>
          <a:p>
            <a:r>
              <a:rPr lang="de-DE" dirty="0"/>
              <a:t>Farbigen Zettel mit der Aufschrift „Ausländerschutzbestimmungen zu beachten“ aufkleben </a:t>
            </a:r>
            <a:r>
              <a:rPr lang="de-DE" dirty="0">
                <a:latin typeface="Arial" panose="020B0604020202020204" pitchFamily="34" charset="0"/>
                <a:cs typeface="Arial" panose="020B0604020202020204" pitchFamily="34" charset="0"/>
              </a:rPr>
              <a:t>§ 3 V  3 </a:t>
            </a:r>
            <a:r>
              <a:rPr lang="de-DE" dirty="0" err="1">
                <a:latin typeface="Arial" panose="020B0604020202020204" pitchFamily="34" charset="0"/>
                <a:cs typeface="Arial" panose="020B0604020202020204" pitchFamily="34" charset="0"/>
              </a:rPr>
              <a:t>AktO</a:t>
            </a:r>
            <a:endParaRPr lang="de-DE" dirty="0">
              <a:latin typeface="Arial" panose="020B0604020202020204" pitchFamily="34" charset="0"/>
              <a:cs typeface="Arial" panose="020B0604020202020204" pitchFamily="34" charset="0"/>
            </a:endParaRPr>
          </a:p>
          <a:p>
            <a:r>
              <a:rPr lang="de-DE" dirty="0"/>
              <a:t>Farbigen Zettel mit der Aufschrift „</a:t>
            </a:r>
            <a:r>
              <a:rPr lang="de-DE" dirty="0" err="1"/>
              <a:t>Eilsache</a:t>
            </a:r>
            <a:r>
              <a:rPr lang="de-DE" dirty="0"/>
              <a:t>“ aufkleben, weil „Beschleunigtes Verfahren“ § 3 V 3 </a:t>
            </a:r>
            <a:r>
              <a:rPr lang="de-DE" dirty="0" err="1"/>
              <a:t>AktO</a:t>
            </a:r>
            <a:endParaRPr lang="de-DE" dirty="0"/>
          </a:p>
          <a:p>
            <a:r>
              <a:rPr lang="de-DE" dirty="0"/>
              <a:t>Handakten anlegen, </a:t>
            </a:r>
            <a:r>
              <a:rPr lang="de-DE" dirty="0">
                <a:latin typeface="Arial" panose="020B0604020202020204" pitchFamily="34" charset="0"/>
                <a:cs typeface="Arial" panose="020B0604020202020204" pitchFamily="34" charset="0"/>
              </a:rPr>
              <a:t>§ 49 I 1 </a:t>
            </a:r>
            <a:r>
              <a:rPr lang="de-DE" dirty="0" err="1">
                <a:latin typeface="Arial" panose="020B0604020202020204" pitchFamily="34" charset="0"/>
                <a:cs typeface="Arial" panose="020B0604020202020204" pitchFamily="34" charset="0"/>
              </a:rPr>
              <a:t>AktO</a:t>
            </a:r>
            <a:endParaRPr lang="de-DE" dirty="0">
              <a:latin typeface="Arial" panose="020B0604020202020204" pitchFamily="34" charset="0"/>
              <a:cs typeface="Arial" panose="020B0604020202020204" pitchFamily="34" charset="0"/>
            </a:endParaRPr>
          </a:p>
          <a:p>
            <a:r>
              <a:rPr lang="de-DE" dirty="0"/>
              <a:t>(Blattsammlung) Zusatz „HA“ zum Aktenzeichen anfügen </a:t>
            </a:r>
            <a:r>
              <a:rPr lang="de-DE" dirty="0">
                <a:latin typeface="Arial" panose="020B0604020202020204" pitchFamily="34" charset="0"/>
                <a:cs typeface="Arial" panose="020B0604020202020204" pitchFamily="34" charset="0"/>
              </a:rPr>
              <a:t>§ 49 II 1 </a:t>
            </a:r>
            <a:r>
              <a:rPr lang="de-DE" dirty="0" err="1">
                <a:latin typeface="Arial" panose="020B0604020202020204" pitchFamily="34" charset="0"/>
                <a:cs typeface="Arial" panose="020B0604020202020204" pitchFamily="34" charset="0"/>
              </a:rPr>
              <a:t>AktO</a:t>
            </a:r>
            <a:endParaRPr lang="de-DE" dirty="0">
              <a:latin typeface="Arial" panose="020B0604020202020204" pitchFamily="34" charset="0"/>
              <a:cs typeface="Arial" panose="020B0604020202020204" pitchFamily="34" charset="0"/>
            </a:endParaRPr>
          </a:p>
          <a:p>
            <a:r>
              <a:rPr lang="de-DE" dirty="0"/>
              <a:t>Anklageschrift (bzw. Entwurf) – laut Sachverhalt erstellt -   in Durchschrift zur HA nehmen, § 49 I 2 </a:t>
            </a:r>
            <a:r>
              <a:rPr lang="de-DE" dirty="0" err="1"/>
              <a:t>AktO</a:t>
            </a:r>
            <a:endParaRPr lang="de-DE" dirty="0"/>
          </a:p>
          <a:p>
            <a:r>
              <a:rPr lang="de-DE" dirty="0"/>
              <a:t>Bewegungskartei anlegen mit Karte DIN A 5 nach Muster 58</a:t>
            </a:r>
            <a:r>
              <a:rPr lang="de-DE" dirty="0">
                <a:latin typeface="Arial" panose="020B0604020202020204" pitchFamily="34" charset="0"/>
                <a:cs typeface="Arial" panose="020B0604020202020204" pitchFamily="34" charset="0"/>
              </a:rPr>
              <a:t>, § 51 V 1 </a:t>
            </a:r>
            <a:r>
              <a:rPr lang="de-DE" dirty="0" err="1">
                <a:latin typeface="Arial" panose="020B0604020202020204" pitchFamily="34" charset="0"/>
                <a:cs typeface="Arial" panose="020B0604020202020204" pitchFamily="34" charset="0"/>
              </a:rPr>
              <a:t>AktO</a:t>
            </a:r>
            <a:r>
              <a:rPr lang="de-DE" dirty="0"/>
              <a:t>, bzw. Austragung in </a:t>
            </a:r>
            <a:r>
              <a:rPr lang="de-DE" dirty="0" err="1"/>
              <a:t>websta</a:t>
            </a:r>
            <a:endParaRPr lang="de-DE" dirty="0"/>
          </a:p>
          <a:p>
            <a:r>
              <a:rPr lang="de-DE" dirty="0"/>
              <a:t>Vorlage SA und HA an Sitzungsvertreter zum HVT, Vermerk über Aktenverbleib in </a:t>
            </a:r>
            <a:r>
              <a:rPr lang="de-DE" dirty="0" err="1"/>
              <a:t>websta</a:t>
            </a:r>
            <a:r>
              <a:rPr lang="de-DE" dirty="0"/>
              <a:t> bzw.  auf der Karteikarte in der Bewegungskartei </a:t>
            </a:r>
            <a:r>
              <a:rPr lang="de-DE" dirty="0">
                <a:latin typeface="Arial" panose="020B0604020202020204" pitchFamily="34" charset="0"/>
                <a:cs typeface="Arial" panose="020B0604020202020204" pitchFamily="34" charset="0"/>
              </a:rPr>
              <a:t>§ 51 III 1 </a:t>
            </a:r>
            <a:r>
              <a:rPr lang="de-DE" dirty="0" err="1">
                <a:latin typeface="Arial" panose="020B0604020202020204" pitchFamily="34" charset="0"/>
                <a:cs typeface="Arial" panose="020B0604020202020204" pitchFamily="34" charset="0"/>
              </a:rPr>
              <a:t>AktO</a:t>
            </a:r>
            <a:r>
              <a:rPr lang="de-DE" dirty="0">
                <a:latin typeface="Arial" panose="020B0604020202020204" pitchFamily="34" charset="0"/>
                <a:cs typeface="Arial" panose="020B0604020202020204" pitchFamily="34" charset="0"/>
              </a:rPr>
              <a:t> </a:t>
            </a:r>
            <a:r>
              <a:rPr lang="de-DE" dirty="0"/>
              <a:t>unter Beifügung der zweiten Karteikarte für das Gericht </a:t>
            </a:r>
            <a:r>
              <a:rPr lang="de-DE" dirty="0">
                <a:latin typeface="Arial" panose="020B0604020202020204" pitchFamily="34" charset="0"/>
                <a:cs typeface="Arial" panose="020B0604020202020204" pitchFamily="34" charset="0"/>
              </a:rPr>
              <a:t>§ 51 III 3 </a:t>
            </a:r>
            <a:r>
              <a:rPr lang="de-DE" dirty="0" err="1">
                <a:latin typeface="Arial" panose="020B0604020202020204" pitchFamily="34" charset="0"/>
                <a:cs typeface="Arial" panose="020B0604020202020204" pitchFamily="34" charset="0"/>
              </a:rPr>
              <a:t>AktO</a:t>
            </a:r>
            <a:endParaRPr lang="de-DE" dirty="0">
              <a:latin typeface="Arial" panose="020B0604020202020204" pitchFamily="34" charset="0"/>
              <a:cs typeface="Arial" panose="020B0604020202020204" pitchFamily="34" charset="0"/>
            </a:endParaRPr>
          </a:p>
          <a:p>
            <a:r>
              <a:rPr lang="de-DE" dirty="0"/>
              <a:t>Keine Haftsache, weil noch kein Haftbefehl besteht § 6 II 2 </a:t>
            </a:r>
            <a:r>
              <a:rPr lang="de-DE" dirty="0" err="1"/>
              <a:t>AktO</a:t>
            </a:r>
            <a:r>
              <a:rPr lang="de-DE" dirty="0"/>
              <a:t>!</a:t>
            </a:r>
          </a:p>
          <a:p>
            <a:r>
              <a:rPr lang="de-DE" dirty="0"/>
              <a:t>Namensverzeichnis anlegen </a:t>
            </a:r>
            <a:r>
              <a:rPr lang="de-DE" dirty="0">
                <a:latin typeface="Arial" panose="020B0604020202020204" pitchFamily="34" charset="0"/>
                <a:cs typeface="Arial" panose="020B0604020202020204" pitchFamily="34" charset="0"/>
              </a:rPr>
              <a:t>§ 47 IV 1 </a:t>
            </a:r>
            <a:r>
              <a:rPr lang="de-DE" dirty="0" err="1">
                <a:latin typeface="Arial" panose="020B0604020202020204" pitchFamily="34" charset="0"/>
                <a:cs typeface="Arial" panose="020B0604020202020204" pitchFamily="34" charset="0"/>
              </a:rPr>
              <a:t>AktO</a:t>
            </a:r>
            <a:endParaRPr lang="de-DE" dirty="0">
              <a:latin typeface="Arial" panose="020B0604020202020204" pitchFamily="34" charset="0"/>
              <a:cs typeface="Arial" panose="020B0604020202020204" pitchFamily="34" charset="0"/>
            </a:endParaRPr>
          </a:p>
          <a:p>
            <a:r>
              <a:rPr lang="de-DE" dirty="0"/>
              <a:t>Bundeszentralregisterauszug im Umschlag unter dem Aktendeckel der SA verwahren </a:t>
            </a:r>
            <a:r>
              <a:rPr lang="de-DE" dirty="0">
                <a:latin typeface="Arial" panose="020B0604020202020204" pitchFamily="34" charset="0"/>
                <a:cs typeface="Arial" panose="020B0604020202020204" pitchFamily="34" charset="0"/>
              </a:rPr>
              <a:t>§ 3 I 10 b </a:t>
            </a:r>
            <a:r>
              <a:rPr lang="de-DE" dirty="0" err="1">
                <a:latin typeface="Arial" panose="020B0604020202020204" pitchFamily="34" charset="0"/>
                <a:cs typeface="Arial" panose="020B0604020202020204" pitchFamily="34" charset="0"/>
              </a:rPr>
              <a:t>AktO</a:t>
            </a:r>
            <a:r>
              <a:rPr lang="de-DE" dirty="0">
                <a:latin typeface="Arial" panose="020B0604020202020204" pitchFamily="34" charset="0"/>
                <a:cs typeface="Arial" panose="020B0604020202020204" pitchFamily="34" charset="0"/>
              </a:rPr>
              <a:t> </a:t>
            </a:r>
            <a:r>
              <a:rPr lang="de-DE" dirty="0"/>
              <a:t>und der HA vorheften</a:t>
            </a:r>
          </a:p>
          <a:p>
            <a:endParaRPr lang="de-DE" dirty="0"/>
          </a:p>
          <a:p>
            <a:endParaRPr lang="de-DE" dirty="0"/>
          </a:p>
          <a:p>
            <a:endParaRPr lang="de-DE" dirty="0"/>
          </a:p>
          <a:p>
            <a:endParaRPr lang="de-DE" dirty="0"/>
          </a:p>
          <a:p>
            <a:pPr marL="0" indent="0">
              <a:buNone/>
            </a:pPr>
            <a:endParaRPr lang="de-DE" dirty="0"/>
          </a:p>
          <a:p>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21033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nhaltsplatzhalter 5">
            <a:extLst>
              <a:ext uri="{FF2B5EF4-FFF2-40B4-BE49-F238E27FC236}">
                <a16:creationId xmlns:a16="http://schemas.microsoft.com/office/drawing/2014/main" id="{944B1145-CA71-4E62-80D8-D5D380FA9B4B}"/>
              </a:ext>
            </a:extLst>
          </p:cNvPr>
          <p:cNvPicPr>
            <a:picLocks noGrp="1" noChangeAspect="1"/>
          </p:cNvPicPr>
          <p:nvPr>
            <p:ph idx="1"/>
          </p:nvPr>
        </p:nvPicPr>
        <p:blipFill>
          <a:blip r:embed="rId2"/>
          <a:stretch>
            <a:fillRect/>
          </a:stretch>
        </p:blipFill>
        <p:spPr>
          <a:xfrm>
            <a:off x="2230437" y="3224184"/>
            <a:ext cx="7731125" cy="2962334"/>
          </a:xfrm>
        </p:spPr>
      </p:pic>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7" name="Textfeld 6">
            <a:extLst>
              <a:ext uri="{FF2B5EF4-FFF2-40B4-BE49-F238E27FC236}">
                <a16:creationId xmlns:a16="http://schemas.microsoft.com/office/drawing/2014/main" id="{B41B3CF5-4C88-4570-BB60-6CB219291524}"/>
              </a:ext>
            </a:extLst>
          </p:cNvPr>
          <p:cNvSpPr txBox="1"/>
          <p:nvPr/>
        </p:nvSpPr>
        <p:spPr>
          <a:xfrm>
            <a:off x="2230437" y="2350008"/>
            <a:ext cx="7731125" cy="646331"/>
          </a:xfrm>
          <a:prstGeom prst="rect">
            <a:avLst/>
          </a:prstGeom>
          <a:noFill/>
        </p:spPr>
        <p:txBody>
          <a:bodyPr wrap="square" rtlCol="0">
            <a:spAutoFit/>
          </a:bodyPr>
          <a:lstStyle/>
          <a:p>
            <a:r>
              <a:rPr lang="de-DE" dirty="0"/>
              <a:t>Sie hatten bereits 36 Stunden Klausurtechnik (falls der Lehrplan eingehalten wurde):</a:t>
            </a:r>
          </a:p>
        </p:txBody>
      </p:sp>
    </p:spTree>
    <p:extLst>
      <p:ext uri="{BB962C8B-B14F-4D97-AF65-F5344CB8AC3E}">
        <p14:creationId xmlns:p14="http://schemas.microsoft.com/office/powerpoint/2010/main" val="176033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2638044"/>
            <a:ext cx="7729728" cy="4101084"/>
          </a:xfrm>
        </p:spPr>
        <p:txBody>
          <a:bodyPr>
            <a:normAutofit/>
          </a:bodyPr>
          <a:lstStyle/>
          <a:p>
            <a:r>
              <a:rPr lang="de-DE" dirty="0"/>
              <a:t>Ergebnis Klausurtechnik:</a:t>
            </a:r>
          </a:p>
          <a:p>
            <a:r>
              <a:rPr lang="de-DE" dirty="0"/>
              <a:t>In allen Strafrechtsklausuren kommt kaum Materielles Strafrecht (StGB), dafür mehr Formelles Strafrecht (StPO) und jede Menge Aktenordnung mit den dazugehörigen Verwaltungsvorschriften. </a:t>
            </a:r>
          </a:p>
          <a:p>
            <a:r>
              <a:rPr lang="de-DE" dirty="0"/>
              <a:t>Bitte vergessen Sie auch die Protokollführung nicht!</a:t>
            </a:r>
          </a:p>
          <a:p>
            <a:r>
              <a:rPr lang="de-DE" dirty="0"/>
              <a:t>Fundstellen sind präzise und vollständig anzugeben!</a:t>
            </a:r>
          </a:p>
          <a:p>
            <a:r>
              <a:rPr lang="de-DE" dirty="0"/>
              <a:t>Die Antworten müssen sich an der Frage orientieren:</a:t>
            </a:r>
          </a:p>
          <a:p>
            <a:r>
              <a:rPr lang="de-DE" dirty="0"/>
              <a:t>Offene Frage = Ausführliche Antwort</a:t>
            </a:r>
          </a:p>
          <a:p>
            <a:r>
              <a:rPr lang="de-DE" dirty="0"/>
              <a:t>Spezifische Frage = kurze Antwort (Aussage, </a:t>
            </a:r>
            <a:r>
              <a:rPr lang="de-DE" dirty="0" err="1"/>
              <a:t>ggffls</a:t>
            </a:r>
            <a:r>
              <a:rPr lang="de-DE" dirty="0"/>
              <a:t>. Begründung,  Fundstelle)</a:t>
            </a:r>
          </a:p>
          <a:p>
            <a:endParaRPr lang="de-DE" dirty="0"/>
          </a:p>
          <a:p>
            <a:endParaRPr lang="de-DE" dirty="0"/>
          </a:p>
          <a:p>
            <a:endParaRPr lang="de-DE" dirty="0"/>
          </a:p>
          <a:p>
            <a:pPr marL="0" indent="0">
              <a:buNone/>
            </a:pPr>
            <a:endParaRPr lang="de-DE" dirty="0"/>
          </a:p>
          <a:p>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110558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331022" y="118872"/>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1444752"/>
            <a:ext cx="7729728" cy="5294376"/>
          </a:xfrm>
        </p:spPr>
        <p:txBody>
          <a:bodyPr>
            <a:normAutofit fontScale="92500"/>
          </a:bodyPr>
          <a:lstStyle/>
          <a:p>
            <a:r>
              <a:rPr lang="de-DE" dirty="0"/>
              <a:t>Ergebnis Klausurtechnik:</a:t>
            </a:r>
          </a:p>
          <a:p>
            <a:r>
              <a:rPr lang="de-DE" dirty="0"/>
              <a:t>Die beste Vorbereitung auf  a l </a:t>
            </a:r>
            <a:r>
              <a:rPr lang="de-DE" dirty="0" err="1"/>
              <a:t>l</a:t>
            </a:r>
            <a:r>
              <a:rPr lang="de-DE" dirty="0"/>
              <a:t> e  Klausuren ist die Erstellung von umfassenden Bausteinen für Fragen, welche erfahrungsgemäß immer wieder abgefragt werden:</a:t>
            </a:r>
          </a:p>
          <a:p>
            <a:r>
              <a:rPr lang="de-DE" dirty="0"/>
              <a:t>Eintragung ins Register bei </a:t>
            </a:r>
            <a:r>
              <a:rPr lang="de-DE" dirty="0" err="1"/>
              <a:t>StA</a:t>
            </a:r>
            <a:r>
              <a:rPr lang="de-DE" dirty="0"/>
              <a:t> und Gericht</a:t>
            </a:r>
          </a:p>
          <a:p>
            <a:r>
              <a:rPr lang="de-DE" dirty="0"/>
              <a:t>Anlegung von Akten</a:t>
            </a:r>
          </a:p>
          <a:p>
            <a:r>
              <a:rPr lang="de-DE" dirty="0"/>
              <a:t>Verbindung</a:t>
            </a:r>
          </a:p>
          <a:p>
            <a:r>
              <a:rPr lang="de-DE" dirty="0"/>
              <a:t>Abtrennung</a:t>
            </a:r>
          </a:p>
          <a:p>
            <a:r>
              <a:rPr lang="de-DE" dirty="0"/>
              <a:t>Asservate</a:t>
            </a:r>
          </a:p>
          <a:p>
            <a:r>
              <a:rPr lang="de-DE" dirty="0"/>
              <a:t>Anträge beim Ermittlungsrichter</a:t>
            </a:r>
          </a:p>
          <a:p>
            <a:r>
              <a:rPr lang="de-DE" dirty="0"/>
              <a:t>Bewährung </a:t>
            </a:r>
          </a:p>
          <a:p>
            <a:r>
              <a:rPr lang="de-DE" dirty="0"/>
              <a:t>Akteneinsicht</a:t>
            </a:r>
          </a:p>
          <a:p>
            <a:r>
              <a:rPr lang="de-DE" dirty="0"/>
              <a:t>Zustellung</a:t>
            </a:r>
          </a:p>
          <a:p>
            <a:r>
              <a:rPr lang="de-DE" dirty="0"/>
              <a:t>Strafantrag</a:t>
            </a:r>
          </a:p>
          <a:p>
            <a:r>
              <a:rPr lang="de-DE" dirty="0" err="1"/>
              <a:t>u.s.w</a:t>
            </a:r>
            <a:r>
              <a:rPr lang="de-DE" dirty="0"/>
              <a:t>.</a:t>
            </a:r>
          </a:p>
          <a:p>
            <a:endParaRPr lang="de-DE" dirty="0"/>
          </a:p>
          <a:p>
            <a:endParaRPr lang="de-DE" dirty="0"/>
          </a:p>
          <a:p>
            <a:endParaRPr lang="de-DE" dirty="0"/>
          </a:p>
          <a:p>
            <a:pPr marL="0" indent="0">
              <a:buNone/>
            </a:pPr>
            <a:endParaRPr lang="de-DE" dirty="0"/>
          </a:p>
          <a:p>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276847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331022" y="118872"/>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1444752"/>
            <a:ext cx="7729728" cy="5294376"/>
          </a:xfrm>
        </p:spPr>
        <p:txBody>
          <a:bodyPr>
            <a:normAutofit/>
          </a:bodyPr>
          <a:lstStyle/>
          <a:p>
            <a:r>
              <a:rPr lang="de-DE" dirty="0"/>
              <a:t>Ergebnis Klausurtechnik:</a:t>
            </a:r>
          </a:p>
          <a:p>
            <a:r>
              <a:rPr lang="de-DE" dirty="0"/>
              <a:t>Wie lernt man diese Bausteine?</a:t>
            </a:r>
          </a:p>
          <a:p>
            <a:r>
              <a:rPr lang="de-DE" b="1" dirty="0"/>
              <a:t>Technik mit Anfangsbuchstaben:</a:t>
            </a:r>
          </a:p>
          <a:p>
            <a:r>
              <a:rPr lang="de-DE" dirty="0"/>
              <a:t>Beispiel Tatbestand Betrug § 263 StGB:</a:t>
            </a:r>
          </a:p>
          <a:p>
            <a:r>
              <a:rPr lang="de-DE" dirty="0"/>
              <a:t>T I V B A K</a:t>
            </a:r>
          </a:p>
          <a:p>
            <a:r>
              <a:rPr lang="de-DE" dirty="0"/>
              <a:t>= Täuschung, Irrtum, Vermögensverfügung, Beschädigung (Vermögensschaden), Absicht (der rechtswidrigen Bereicherung), Kausalität</a:t>
            </a:r>
          </a:p>
          <a:p>
            <a:r>
              <a:rPr lang="de-DE" b="1" dirty="0"/>
              <a:t>Technik mit Bildern:</a:t>
            </a:r>
          </a:p>
          <a:p>
            <a:r>
              <a:rPr lang="de-DE" dirty="0"/>
              <a:t>Beispiel Panzerknacker </a:t>
            </a:r>
            <a:r>
              <a:rPr lang="de-DE" dirty="0" err="1"/>
              <a:t>bzw</a:t>
            </a:r>
            <a:r>
              <a:rPr lang="de-DE" dirty="0"/>
              <a:t> Safe:</a:t>
            </a:r>
          </a:p>
          <a:p>
            <a:r>
              <a:rPr lang="de-DE" dirty="0"/>
              <a:t>Sie legen gedanklich alle Gegenstände in den  Safe, welche nach der Gewahrsamssachenanweisung in besonders gesicherte Aufbewahrung zu geben sind (Geld, Schecks, Kostbarkeiten, Gegenstände aus Edelmetall, Wertpapiere, Sparbücher, Grundpfandrechtsbriefe, Bürgschaftsurkunden, Depotscheine, Verleihungsurkunden, Fahrzeugscheine und - </a:t>
            </a:r>
            <a:r>
              <a:rPr lang="de-DE" dirty="0" err="1"/>
              <a:t>briefe</a:t>
            </a:r>
            <a:r>
              <a:rPr lang="de-DE" dirty="0"/>
              <a:t>, Betäubungsmittel)</a:t>
            </a:r>
          </a:p>
          <a:p>
            <a:endParaRPr lang="de-DE" dirty="0"/>
          </a:p>
          <a:p>
            <a:endParaRPr lang="de-DE" dirty="0"/>
          </a:p>
          <a:p>
            <a:endParaRPr lang="de-DE" dirty="0"/>
          </a:p>
          <a:p>
            <a:endParaRPr lang="de-DE" dirty="0"/>
          </a:p>
          <a:p>
            <a:pPr marL="0" indent="0">
              <a:buNone/>
            </a:pPr>
            <a:endParaRPr lang="de-DE" dirty="0"/>
          </a:p>
          <a:p>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145358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331022" y="118872"/>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1444752"/>
            <a:ext cx="7729728" cy="5294376"/>
          </a:xfrm>
        </p:spPr>
        <p:txBody>
          <a:bodyPr>
            <a:normAutofit/>
          </a:bodyPr>
          <a:lstStyle/>
          <a:p>
            <a:r>
              <a:rPr lang="de-DE" dirty="0"/>
              <a:t>Ergebnis Klausurtechnik:</a:t>
            </a:r>
          </a:p>
          <a:p>
            <a:r>
              <a:rPr lang="de-DE" b="1" dirty="0"/>
              <a:t>Technik mit bekannten Orten/Wegen (</a:t>
            </a:r>
            <a:r>
              <a:rPr lang="de-DE" b="1" dirty="0" err="1"/>
              <a:t>Locitechnik</a:t>
            </a:r>
            <a:r>
              <a:rPr lang="de-DE" b="1" dirty="0"/>
              <a:t>):</a:t>
            </a:r>
          </a:p>
          <a:p>
            <a:r>
              <a:rPr lang="de-DE" dirty="0"/>
              <a:t>Sie nehmen einen Weg, den Sie auswendig kennen und legen an jeder Biegung, Treppenstufe, Senke, etc. einen Gegenstand ab und merken sich auf diese Weise problemlos bis zu 30 Sachen…</a:t>
            </a:r>
          </a:p>
          <a:p>
            <a:r>
              <a:rPr lang="de-DE" dirty="0"/>
              <a:t>Probieren Sie es unbedingt mal aus. Das Ergebnis ist phänomenal.</a:t>
            </a:r>
          </a:p>
          <a:p>
            <a:endParaRPr lang="de-DE" dirty="0"/>
          </a:p>
          <a:p>
            <a:r>
              <a:rPr lang="de-DE" dirty="0"/>
              <a:t>Weitere Lerntechniken finden sich im Internet!</a:t>
            </a:r>
          </a:p>
          <a:p>
            <a:endParaRPr lang="de-DE" dirty="0"/>
          </a:p>
          <a:p>
            <a:endParaRPr lang="de-DE" dirty="0"/>
          </a:p>
          <a:p>
            <a:endParaRPr lang="de-DE" dirty="0"/>
          </a:p>
          <a:p>
            <a:endParaRPr lang="de-DE" dirty="0"/>
          </a:p>
          <a:p>
            <a:endParaRPr lang="de-DE" dirty="0"/>
          </a:p>
          <a:p>
            <a:pPr marL="0" indent="0">
              <a:buNone/>
            </a:pPr>
            <a:endParaRPr lang="de-DE" dirty="0"/>
          </a:p>
          <a:p>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185825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71A573-3ECF-4EEB-B998-C4AC67F53CBE}"/>
              </a:ext>
            </a:extLst>
          </p:cNvPr>
          <p:cNvSpPr>
            <a:spLocks noGrp="1"/>
          </p:cNvSpPr>
          <p:nvPr>
            <p:ph type="title"/>
          </p:nvPr>
        </p:nvSpPr>
        <p:spPr/>
        <p:txBody>
          <a:bodyPr/>
          <a:lstStyle/>
          <a:p>
            <a:r>
              <a:rPr lang="de-DE" dirty="0"/>
              <a:t>Haben Sie Noch Fragen?</a:t>
            </a:r>
          </a:p>
        </p:txBody>
      </p:sp>
      <p:sp>
        <p:nvSpPr>
          <p:cNvPr id="3" name="Inhaltsplatzhalter 2">
            <a:extLst>
              <a:ext uri="{FF2B5EF4-FFF2-40B4-BE49-F238E27FC236}">
                <a16:creationId xmlns:a16="http://schemas.microsoft.com/office/drawing/2014/main" id="{E77F3FFE-0C1F-4B29-9737-F110A1B06F35}"/>
              </a:ext>
            </a:extLst>
          </p:cNvPr>
          <p:cNvSpPr>
            <a:spLocks noGrp="1"/>
          </p:cNvSpPr>
          <p:nvPr>
            <p:ph idx="1"/>
          </p:nvPr>
        </p:nvSpPr>
        <p:spPr/>
        <p:txBody>
          <a:bodyPr>
            <a:normAutofit lnSpcReduction="10000"/>
          </a:bodyPr>
          <a:lstStyle/>
          <a:p>
            <a:pPr algn="ctr"/>
            <a:r>
              <a:rPr lang="de-DE" dirty="0"/>
              <a:t>Für weitere Fragen finden Sie meine Kontaktdaten auf der Seite</a:t>
            </a:r>
          </a:p>
          <a:p>
            <a:pPr algn="ctr"/>
            <a:r>
              <a:rPr lang="de-DE" dirty="0">
                <a:hlinkClick r:id="rId2"/>
              </a:rPr>
              <a:t>www.juergenhobert.de</a:t>
            </a:r>
            <a:endParaRPr lang="de-DE" dirty="0"/>
          </a:p>
          <a:p>
            <a:pPr algn="ctr"/>
            <a:r>
              <a:rPr lang="de-DE" dirty="0"/>
              <a:t>Ich stehe Ihnen jederzeit zur Verfügung!</a:t>
            </a:r>
          </a:p>
          <a:p>
            <a:pPr algn="ctr"/>
            <a:endParaRPr lang="de-DE" dirty="0"/>
          </a:p>
          <a:p>
            <a:pPr algn="ctr"/>
            <a:r>
              <a:rPr lang="de-DE" dirty="0"/>
              <a:t>Ich wünsche Ihnen für die Klausur und für die Prüfung:</a:t>
            </a:r>
          </a:p>
          <a:p>
            <a:pPr algn="ctr"/>
            <a:endParaRPr lang="de-DE" dirty="0"/>
          </a:p>
          <a:p>
            <a:pPr algn="ctr"/>
            <a:r>
              <a:rPr lang="de-DE" sz="4000" dirty="0"/>
              <a:t>Viel Erfolg!</a:t>
            </a:r>
          </a:p>
        </p:txBody>
      </p:sp>
    </p:spTree>
    <p:extLst>
      <p:ext uri="{BB962C8B-B14F-4D97-AF65-F5344CB8AC3E}">
        <p14:creationId xmlns:p14="http://schemas.microsoft.com/office/powerpoint/2010/main" val="337730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p:txBody>
          <a:bodyPr/>
          <a:lstStyle/>
          <a:p>
            <a:r>
              <a:rPr lang="de-DE" dirty="0"/>
              <a:t>Auch die Lehrkräfte haben einen Leitfaden zur Klausurerstellung!</a:t>
            </a:r>
          </a:p>
          <a:p>
            <a:r>
              <a:rPr lang="de-DE" dirty="0"/>
              <a:t>Dieser wurde für einen Workshop für Lehrkräfte 2015 erstellt.</a:t>
            </a:r>
          </a:p>
          <a:p>
            <a:r>
              <a:rPr lang="de-DE" dirty="0"/>
              <a:t>Er besteht aus einer 53-Seiten-Präsentation und soll einen einheitlichen Aufbau, Umfang und Stil der Klausuren gewährleisten.</a:t>
            </a:r>
          </a:p>
          <a:p>
            <a:r>
              <a:rPr lang="de-DE" dirty="0"/>
              <a:t>Außerdem soll für die Bewertung, Rückgabe und Besprechung der Klausuren ein einheitlicher Rahmen gesetzt sein.</a:t>
            </a:r>
          </a:p>
          <a:p>
            <a:r>
              <a:rPr lang="de-DE" dirty="0"/>
              <a:t>Damit ist für die Anwärter ein wichtiger Schritt für zu bewältigende Klausuren getan.</a:t>
            </a:r>
          </a:p>
          <a:p>
            <a:endParaRPr lang="de-DE" dirty="0"/>
          </a:p>
          <a:p>
            <a:endParaRPr lang="de-DE" dirty="0"/>
          </a:p>
          <a:p>
            <a:endParaRPr lang="de-DE" dirty="0"/>
          </a:p>
        </p:txBody>
      </p:sp>
    </p:spTree>
    <p:extLst>
      <p:ext uri="{BB962C8B-B14F-4D97-AF65-F5344CB8AC3E}">
        <p14:creationId xmlns:p14="http://schemas.microsoft.com/office/powerpoint/2010/main" val="28076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2638044"/>
            <a:ext cx="7729728" cy="4110228"/>
          </a:xfrm>
        </p:spPr>
        <p:txBody>
          <a:bodyPr/>
          <a:lstStyle/>
          <a:p>
            <a:r>
              <a:rPr lang="de-DE" dirty="0"/>
              <a:t>Wer eine gute Klausur erstellen will, muss effektiv lernen!</a:t>
            </a:r>
          </a:p>
          <a:p>
            <a:r>
              <a:rPr lang="de-DE" dirty="0"/>
              <a:t>Dazu gehört das Erkennen der wichtigsten und wiederkehrenden Fragestellungen </a:t>
            </a:r>
          </a:p>
          <a:p>
            <a:r>
              <a:rPr lang="de-DE" dirty="0"/>
              <a:t>insbesondere aus der Aktenordnung und den Verwaltungsvorschriften</a:t>
            </a:r>
          </a:p>
          <a:p>
            <a:r>
              <a:rPr lang="de-DE" dirty="0"/>
              <a:t>und die Erstellung der dazugehörigen Lösungen.</a:t>
            </a:r>
          </a:p>
          <a:p>
            <a:endParaRPr lang="de-DE" dirty="0"/>
          </a:p>
          <a:p>
            <a:r>
              <a:rPr lang="de-DE" dirty="0"/>
              <a:t>Diese Lösungen sollten dann eigenständig als Klausurlösungsbausteine erstellt</a:t>
            </a:r>
          </a:p>
          <a:p>
            <a:r>
              <a:rPr lang="de-DE" dirty="0"/>
              <a:t>und systematisch gelernt werden.</a:t>
            </a:r>
          </a:p>
          <a:p>
            <a:r>
              <a:rPr lang="de-DE" dirty="0"/>
              <a:t>Zu den Lerntechniken siehe Folie Nummer 22.</a:t>
            </a:r>
          </a:p>
          <a:p>
            <a:endParaRPr lang="de-DE" dirty="0"/>
          </a:p>
        </p:txBody>
      </p:sp>
    </p:spTree>
    <p:extLst>
      <p:ext uri="{BB962C8B-B14F-4D97-AF65-F5344CB8AC3E}">
        <p14:creationId xmlns:p14="http://schemas.microsoft.com/office/powerpoint/2010/main" val="145009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2638044"/>
            <a:ext cx="7729728" cy="3561588"/>
          </a:xfrm>
        </p:spPr>
        <p:txBody>
          <a:bodyPr>
            <a:normAutofit/>
          </a:bodyPr>
          <a:lstStyle/>
          <a:p>
            <a:r>
              <a:rPr lang="de-DE" dirty="0"/>
              <a:t>Klausurlösungsbausteine erstellen:</a:t>
            </a:r>
          </a:p>
          <a:p>
            <a:r>
              <a:rPr lang="de-DE" dirty="0"/>
              <a:t>Welche Inhalte enthalten Strafrechtsklausuren?</a:t>
            </a:r>
          </a:p>
          <a:p>
            <a:r>
              <a:rPr lang="de-DE" dirty="0"/>
              <a:t>StPO</a:t>
            </a:r>
          </a:p>
          <a:p>
            <a:r>
              <a:rPr lang="de-DE" dirty="0"/>
              <a:t>StGB</a:t>
            </a:r>
          </a:p>
          <a:p>
            <a:r>
              <a:rPr lang="de-DE" dirty="0"/>
              <a:t>Aktenordnung</a:t>
            </a:r>
          </a:p>
          <a:p>
            <a:r>
              <a:rPr lang="de-DE" dirty="0"/>
              <a:t>Verwaltungsvorschriften</a:t>
            </a:r>
          </a:p>
          <a:p>
            <a:r>
              <a:rPr lang="de-DE" dirty="0"/>
              <a:t>Und das ist die Gute Nachricht:</a:t>
            </a:r>
          </a:p>
          <a:p>
            <a:r>
              <a:rPr lang="de-DE" dirty="0"/>
              <a:t>Mehr kann nicht kommen…</a:t>
            </a:r>
          </a:p>
          <a:p>
            <a:endParaRPr lang="de-DE" dirty="0"/>
          </a:p>
        </p:txBody>
      </p:sp>
    </p:spTree>
    <p:extLst>
      <p:ext uri="{BB962C8B-B14F-4D97-AF65-F5344CB8AC3E}">
        <p14:creationId xmlns:p14="http://schemas.microsoft.com/office/powerpoint/2010/main" val="145264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7" y="82296"/>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a:xfrm>
            <a:off x="2231136" y="1399032"/>
            <a:ext cx="9015984" cy="5376672"/>
          </a:xfrm>
        </p:spPr>
        <p:txBody>
          <a:bodyPr>
            <a:normAutofit fontScale="92500" lnSpcReduction="10000"/>
          </a:bodyPr>
          <a:lstStyle/>
          <a:p>
            <a:r>
              <a:rPr lang="de-DE" dirty="0"/>
              <a:t>Klausurlösungsbausteine erstellen:</a:t>
            </a:r>
          </a:p>
          <a:p>
            <a:r>
              <a:rPr lang="de-DE" dirty="0"/>
              <a:t>Welche Fragestellungen in Klausuren ergeben sich zwangsläufig immer wieder?</a:t>
            </a:r>
          </a:p>
          <a:p>
            <a:r>
              <a:rPr lang="de-DE" dirty="0"/>
              <a:t>Zum Beispiel:</a:t>
            </a:r>
          </a:p>
          <a:p>
            <a:endParaRPr lang="de-DE" dirty="0"/>
          </a:p>
          <a:p>
            <a:r>
              <a:rPr lang="de-DE" dirty="0"/>
              <a:t>Wie wird der Vorgang registermäßig erfasst?</a:t>
            </a:r>
          </a:p>
          <a:p>
            <a:r>
              <a:rPr lang="de-DE" dirty="0"/>
              <a:t>Erfolgt eine registermäßige Erfassung beim Amtsgericht?</a:t>
            </a:r>
          </a:p>
          <a:p>
            <a:r>
              <a:rPr lang="de-DE" dirty="0"/>
              <a:t>Wie wird das Verfahren beim Ermittlungsrichter erfasst?</a:t>
            </a:r>
          </a:p>
          <a:p>
            <a:r>
              <a:rPr lang="de-DE" dirty="0"/>
              <a:t>Was ist bezüglich der beim Vorgang befindlichen Überführungsstücke zu veranlassen?</a:t>
            </a:r>
          </a:p>
          <a:p>
            <a:r>
              <a:rPr lang="de-DE" dirty="0"/>
              <a:t>Wäre ein Versuch dieser Straftat auch strafbar?</a:t>
            </a:r>
          </a:p>
          <a:p>
            <a:r>
              <a:rPr lang="de-DE" dirty="0"/>
              <a:t>Erklären Sie den Unterschied zwischen Vergehen und Verbrechen!</a:t>
            </a:r>
          </a:p>
          <a:p>
            <a:r>
              <a:rPr lang="de-DE" dirty="0"/>
              <a:t>Nach welcher Vorschrift darf der Detektiv den Täter festhalten?</a:t>
            </a:r>
          </a:p>
          <a:p>
            <a:r>
              <a:rPr lang="de-DE" dirty="0"/>
              <a:t>Wie nennt man die Verfahrensart und nach welcher Vorschrift ist sie möglich?</a:t>
            </a:r>
          </a:p>
          <a:p>
            <a:r>
              <a:rPr lang="de-DE" dirty="0"/>
              <a:t>Wie wird im Regelfall die Öffentliche Klage durch die Staatsanwaltschaft erhoben?</a:t>
            </a:r>
          </a:p>
          <a:p>
            <a:r>
              <a:rPr lang="de-DE" dirty="0"/>
              <a:t>Wie setzt sich das Aktenzeichen zusammen? Bilden Sie ein Beispiel.</a:t>
            </a:r>
          </a:p>
          <a:p>
            <a:r>
              <a:rPr lang="de-DE" dirty="0"/>
              <a:t>Was ist von Ihnen als Servicekraft noch zu veranlassen? </a:t>
            </a:r>
            <a:r>
              <a:rPr lang="de-DE" dirty="0" err="1"/>
              <a:t>u.s.w</a:t>
            </a:r>
            <a:r>
              <a:rPr lang="de-DE" dirty="0"/>
              <a:t>. …</a:t>
            </a:r>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pPr marL="0" indent="0">
              <a:buNone/>
            </a:pPr>
            <a:endParaRPr lang="de-DE" dirty="0"/>
          </a:p>
        </p:txBody>
      </p:sp>
    </p:spTree>
    <p:extLst>
      <p:ext uri="{BB962C8B-B14F-4D97-AF65-F5344CB8AC3E}">
        <p14:creationId xmlns:p14="http://schemas.microsoft.com/office/powerpoint/2010/main" val="4903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p:txBody>
          <a:bodyPr/>
          <a:lstStyle/>
          <a:p>
            <a:r>
              <a:rPr lang="de-DE" dirty="0"/>
              <a:t>Klausurlösungsbausteine erstellen:</a:t>
            </a:r>
          </a:p>
          <a:p>
            <a:r>
              <a:rPr lang="de-DE" dirty="0"/>
              <a:t>Welche Fragestellungen in Klausuren ergeben sich zwangsläufig immer wieder?</a:t>
            </a:r>
          </a:p>
          <a:p>
            <a:pPr marL="0" indent="0">
              <a:buNone/>
            </a:pPr>
            <a:r>
              <a:rPr lang="de-DE" dirty="0"/>
              <a:t>Welcher Straftatbestand kommt in Betracht?</a:t>
            </a:r>
          </a:p>
          <a:p>
            <a:pPr marL="0" indent="0">
              <a:buNone/>
            </a:pPr>
            <a:r>
              <a:rPr lang="de-DE" dirty="0"/>
              <a:t>Beispiel: Es kommt ein Diebstahl in Betracht, § 242 I StGB. </a:t>
            </a:r>
          </a:p>
          <a:p>
            <a:pPr marL="0" indent="0">
              <a:buNone/>
            </a:pPr>
            <a:r>
              <a:rPr lang="de-DE" dirty="0"/>
              <a:t>(Die Antwort muss hier kurz und knapp, aber präzise und mit Fundstelle belegt sein! Fundstelle: § Nummer, Absatz, Satz, Buchstabe…)</a:t>
            </a:r>
          </a:p>
          <a:p>
            <a:pPr marL="0" indent="0">
              <a:buNone/>
            </a:pPr>
            <a:r>
              <a:rPr lang="de-DE" dirty="0"/>
              <a:t>Ein Klausurlösungsbaustein ist hier selbstverständlich nicht erforderlich.</a:t>
            </a:r>
          </a:p>
          <a:p>
            <a:pPr marL="342900" indent="-342900">
              <a:buFont typeface="+mj-lt"/>
              <a:buAutoNum type="arabicPeriod"/>
            </a:pPr>
            <a:endParaRPr lang="de-DE" dirty="0"/>
          </a:p>
        </p:txBody>
      </p:sp>
    </p:spTree>
    <p:extLst>
      <p:ext uri="{BB962C8B-B14F-4D97-AF65-F5344CB8AC3E}">
        <p14:creationId xmlns:p14="http://schemas.microsoft.com/office/powerpoint/2010/main" val="304008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p:txBody>
          <a:bodyPr/>
          <a:lstStyle/>
          <a:p>
            <a:r>
              <a:rPr lang="de-DE" dirty="0"/>
              <a:t>Klausurlösungsbausteine erstellen:</a:t>
            </a:r>
          </a:p>
          <a:p>
            <a:r>
              <a:rPr lang="de-DE" dirty="0"/>
              <a:t>Akte geht von der Polizei bei der </a:t>
            </a:r>
            <a:r>
              <a:rPr lang="de-DE" dirty="0" err="1"/>
              <a:t>StA</a:t>
            </a:r>
            <a:r>
              <a:rPr lang="de-DE" dirty="0"/>
              <a:t> ein</a:t>
            </a:r>
          </a:p>
          <a:p>
            <a:r>
              <a:rPr lang="de-DE" dirty="0"/>
              <a:t>Wie wird der Vorgang bei der </a:t>
            </a:r>
            <a:r>
              <a:rPr lang="de-DE" dirty="0" err="1"/>
              <a:t>StA</a:t>
            </a:r>
            <a:r>
              <a:rPr lang="de-DE" dirty="0"/>
              <a:t> registermäßig erfasst?</a:t>
            </a:r>
          </a:p>
          <a:p>
            <a:r>
              <a:rPr lang="de-DE" dirty="0"/>
              <a:t>Der Vorgang wird bei der Staatsanwaltschaft Mainz in das Register für Strafsachen und Bußgeldsachen unter dem Registerzeichen </a:t>
            </a:r>
            <a:r>
              <a:rPr lang="de-DE" dirty="0" err="1"/>
              <a:t>Js</a:t>
            </a:r>
            <a:r>
              <a:rPr lang="de-DE" dirty="0"/>
              <a:t> (</a:t>
            </a:r>
            <a:r>
              <a:rPr lang="de-DE" dirty="0">
                <a:solidFill>
                  <a:schemeClr val="tx1"/>
                </a:solidFill>
                <a:hlinkClick r:id="rId2" tooltip="Strafsachen und Bußgeldsachen der Staatsanwaltschaft bei dem Landgericht Js / erstinstanzliche Strafsachen der Staatsanwaltschaft bei dem Oberlandesgericht OJs, öffnet in neuem Fenster">
                  <a:extLst>
                    <a:ext uri="{A12FA001-AC4F-418D-AE19-62706E023703}">
                      <ahyp:hlinkClr xmlns:ahyp="http://schemas.microsoft.com/office/drawing/2018/hyperlinkcolor" val="tx"/>
                    </a:ext>
                  </a:extLst>
                </a:hlinkClick>
              </a:rPr>
              <a:t>Liste 32</a:t>
            </a:r>
            <a:r>
              <a:rPr lang="de-DE" dirty="0"/>
              <a:t>) eingetragen, § 47 I 2 b </a:t>
            </a:r>
            <a:r>
              <a:rPr lang="de-DE" dirty="0" err="1"/>
              <a:t>AktO</a:t>
            </a:r>
            <a:r>
              <a:rPr lang="de-DE" dirty="0"/>
              <a:t>. Die Eintragung erfolgt in </a:t>
            </a:r>
            <a:r>
              <a:rPr lang="de-DE" dirty="0" err="1"/>
              <a:t>web.sta</a:t>
            </a:r>
            <a:r>
              <a:rPr lang="de-DE" dirty="0"/>
              <a:t>.</a:t>
            </a:r>
          </a:p>
          <a:p>
            <a:endParaRPr lang="de-DE" dirty="0"/>
          </a:p>
          <a:p>
            <a:pPr marL="0" indent="0">
              <a:buNone/>
            </a:pPr>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46953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463271E-8BB1-4812-9FEE-BE2FCC41F78A}"/>
              </a:ext>
            </a:extLst>
          </p:cNvPr>
          <p:cNvSpPr>
            <a:spLocks noGrp="1"/>
          </p:cNvSpPr>
          <p:nvPr>
            <p:ph type="title"/>
          </p:nvPr>
        </p:nvSpPr>
        <p:spPr>
          <a:xfrm>
            <a:off x="2230438" y="965200"/>
            <a:ext cx="7731125" cy="1187450"/>
          </a:xfrm>
        </p:spPr>
        <p:txBody>
          <a:bodyPr/>
          <a:lstStyle/>
          <a:p>
            <a:r>
              <a:rPr lang="de-DE" dirty="0"/>
              <a:t>Klausurtechnik</a:t>
            </a:r>
            <a:br>
              <a:rPr lang="de-DE" dirty="0"/>
            </a:br>
            <a:r>
              <a:rPr lang="de-DE" dirty="0"/>
              <a:t>Strafrecht</a:t>
            </a:r>
          </a:p>
        </p:txBody>
      </p:sp>
      <p:sp>
        <p:nvSpPr>
          <p:cNvPr id="3" name="Inhaltsplatzhalter 2">
            <a:extLst>
              <a:ext uri="{FF2B5EF4-FFF2-40B4-BE49-F238E27FC236}">
                <a16:creationId xmlns:a16="http://schemas.microsoft.com/office/drawing/2014/main" id="{7CDB53A7-E52A-4BEF-9DFA-8F223EC2E323}"/>
              </a:ext>
            </a:extLst>
          </p:cNvPr>
          <p:cNvSpPr>
            <a:spLocks noGrp="1"/>
          </p:cNvSpPr>
          <p:nvPr>
            <p:ph idx="1"/>
          </p:nvPr>
        </p:nvSpPr>
        <p:spPr/>
        <p:txBody>
          <a:bodyPr/>
          <a:lstStyle/>
          <a:p>
            <a:r>
              <a:rPr lang="de-DE" dirty="0"/>
              <a:t>Klausurlösungsbausteine erstellen:</a:t>
            </a:r>
          </a:p>
          <a:p>
            <a:r>
              <a:rPr lang="de-DE" dirty="0"/>
              <a:t>Beim Vorgang befinden sich Asservate, z.B. ein Führerschein</a:t>
            </a:r>
          </a:p>
          <a:p>
            <a:r>
              <a:rPr lang="de-DE" dirty="0"/>
              <a:t>Was ist bezüglich der beim Vorgang befindlichen Überführungsstücke durch Sie zu veranlassen?</a:t>
            </a:r>
          </a:p>
          <a:p>
            <a:r>
              <a:rPr lang="de-DE" dirty="0"/>
              <a:t>Achtung: Es handelt sich um eine „offene Frage.“</a:t>
            </a:r>
          </a:p>
          <a:p>
            <a:r>
              <a:rPr lang="de-DE" dirty="0"/>
              <a:t>Sie ist nicht begrenzt oder spezifiziert. Es ist daher eine ausführliche Antwort geboten!</a:t>
            </a:r>
          </a:p>
          <a:p>
            <a:endParaRPr lang="de-DE" dirty="0"/>
          </a:p>
          <a:p>
            <a:pPr marL="0" indent="0">
              <a:buNone/>
            </a:pPr>
            <a:endParaRPr lang="de-DE" dirty="0"/>
          </a:p>
          <a:p>
            <a:pPr marL="342900" indent="-342900">
              <a:buFont typeface="+mj-lt"/>
              <a:buAutoNum type="arabicPeriod"/>
            </a:pPr>
            <a:endParaRPr lang="de-DE" dirty="0"/>
          </a:p>
        </p:txBody>
      </p:sp>
    </p:spTree>
    <p:extLst>
      <p:ext uri="{BB962C8B-B14F-4D97-AF65-F5344CB8AC3E}">
        <p14:creationId xmlns:p14="http://schemas.microsoft.com/office/powerpoint/2010/main" val="2910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TM10001115[[fn=Paket]]</Template>
  <TotalTime>0</TotalTime>
  <Words>2161</Words>
  <Application>Microsoft Office PowerPoint</Application>
  <PresentationFormat>Breitbild</PresentationFormat>
  <Paragraphs>243</Paragraphs>
  <Slides>24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24</vt:i4>
      </vt:variant>
    </vt:vector>
  </HeadingPairs>
  <TitlesOfParts>
    <vt:vector size="27" baseType="lpstr">
      <vt:lpstr>Arial</vt:lpstr>
      <vt:lpstr>Gill Sans MT</vt:lpstr>
      <vt:lpstr>Paket</vt:lpstr>
      <vt:lpstr>Klausurtechnik Strafrecht</vt:lpstr>
      <vt:lpstr>Klausurtechnik Strafrecht</vt:lpstr>
      <vt:lpstr>Klausurtechnik Strafrecht</vt:lpstr>
      <vt:lpstr>Klausurtechnik Strafrecht</vt:lpstr>
      <vt:lpstr>Klausurtechnik Strafrecht</vt:lpstr>
      <vt:lpstr>Klausurtechnik Strafrecht</vt:lpstr>
      <vt:lpstr>Klausurtechnik Strafrecht</vt:lpstr>
      <vt:lpstr>Klausurtechnik Strafrecht</vt:lpstr>
      <vt:lpstr>Klausurtechnik Strafrecht</vt:lpstr>
      <vt:lpstr>Klausurtechnik Strafrecht</vt:lpstr>
      <vt:lpstr>Klausurtechnik Strafrecht</vt:lpstr>
      <vt:lpstr>Klausurtechnik Strafrecht</vt:lpstr>
      <vt:lpstr>Klausurtechnik Strafrecht</vt:lpstr>
      <vt:lpstr>Klausurtechnik Strafrecht</vt:lpstr>
      <vt:lpstr>Klausurtechnik Strafrecht</vt:lpstr>
      <vt:lpstr>PowerPoint-Präsentation</vt:lpstr>
      <vt:lpstr>Klausurtechnik Strafrecht</vt:lpstr>
      <vt:lpstr>Klausurtechnik Strafrecht</vt:lpstr>
      <vt:lpstr>PowerPoint-Präsentation</vt:lpstr>
      <vt:lpstr>Klausurtechnik Strafrecht</vt:lpstr>
      <vt:lpstr>Klausurtechnik Strafrecht</vt:lpstr>
      <vt:lpstr>Klausurtechnik Strafrecht</vt:lpstr>
      <vt:lpstr>Klausurtechnik Strafrecht</vt:lpstr>
      <vt:lpstr>Haben Sie Noch Fragen?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Klausurtechnik Strafrecht</dc:title>
  <dc:creator>Jürgen Hobert</dc:creator>
  <cp:lastModifiedBy>Jürgen Hobert</cp:lastModifiedBy>
  <cp:revision>21</cp:revision>
  <dcterms:created xsi:type="dcterms:W3CDTF">2021-06-15T15:58:49Z</dcterms:created>
  <dcterms:modified xsi:type="dcterms:W3CDTF">2021-06-25T11:51:43Z</dcterms:modified>
</cp:coreProperties>
</file>