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EB1343F-C771-4036-B2C4-474AFFFCC0BB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2400" b="1" u="sng" strike="noStrike" spc="-1">
                <a:uFillTx/>
                <a:latin typeface="Arial"/>
              </a:rPr>
              <a:t>9.3.6.3 Nebenklage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274320" y="1920240"/>
            <a:ext cx="9301320" cy="583909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1600" b="0" strike="noStrike" spc="-1" dirty="0" smtClean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 smtClean="0">
                <a:latin typeface="Arial"/>
              </a:rPr>
              <a:t>Nebenklage </a:t>
            </a:r>
            <a:r>
              <a:rPr lang="de-DE" sz="1600" b="0" strike="noStrike" spc="-1" dirty="0">
                <a:latin typeface="Arial"/>
              </a:rPr>
              <a:t>ist die Beteiligung einer Privatperson an einer von der Staatsanwaltschaft erhobenen öffentlichen Klage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Zweck der Nebenklage ist, durch Straftaten verletzten Personen einen </a:t>
            </a:r>
            <a:r>
              <a:rPr lang="de-DE" sz="1600" b="0" strike="noStrike" spc="-1" dirty="0" smtClean="0">
                <a:latin typeface="Arial"/>
              </a:rPr>
              <a:t>Ausgleich </a:t>
            </a:r>
            <a:r>
              <a:rPr lang="de-DE" sz="1600" b="0" strike="noStrike" spc="-1" dirty="0">
                <a:latin typeface="Arial"/>
              </a:rPr>
              <a:t>zu gewähren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Nebenkläger hat bestimmte Rechte, die sonst nur der StA zustehen, übt diese jedoch unabhängig von ihr aus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Voraussetzungen: § 395 Abs. 1 </a:t>
            </a:r>
            <a:r>
              <a:rPr lang="de-DE" sz="1600" b="0" strike="noStrike" spc="-1" dirty="0" smtClean="0">
                <a:latin typeface="Arial"/>
              </a:rPr>
              <a:t>StPO = Nebenkläger ist Verletzter einer bestimmten Straftat</a:t>
            </a:r>
            <a:endParaRPr lang="de-DE" sz="16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 smtClean="0">
                <a:latin typeface="Arial"/>
              </a:rPr>
              <a:t>Anschlusserklärung (= Antrag zur Zulassung der Nebenklage), </a:t>
            </a:r>
            <a:r>
              <a:rPr lang="de-DE" sz="1600" b="0" strike="noStrike" spc="-1" dirty="0">
                <a:latin typeface="Arial"/>
              </a:rPr>
              <a:t>§ 396 StPO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 smtClean="0">
                <a:latin typeface="Arial"/>
              </a:rPr>
              <a:t>schriftlich</a:t>
            </a:r>
            <a:endParaRPr lang="de-DE" sz="1600" b="0" strike="noStrike" spc="-1" dirty="0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in jeder Lage des Verfahrens zulässig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beachte: Strafantrag muss gestellt sein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Anhörung der StA zu diesem Antrag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Entscheidung über die Zulassung zur Nebenklage durch Beschluss des Gerichts, § 396 Abs. 2 </a:t>
            </a:r>
            <a:r>
              <a:rPr lang="de-DE" sz="1600" b="0" strike="noStrike" spc="-1" dirty="0" smtClean="0">
                <a:latin typeface="Arial"/>
              </a:rPr>
              <a:t>StPO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spc="-1" dirty="0" smtClean="0">
                <a:latin typeface="Arial"/>
              </a:rPr>
              <a:t>…</a:t>
            </a:r>
            <a:endParaRPr lang="de-DE" sz="1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-371212" y="50688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2400" b="1" u="sng" strike="noStrike" spc="-1">
                <a:uFillTx/>
                <a:latin typeface="Arial"/>
              </a:rPr>
              <a:t>9.3.6.3 Nebenklage</a:t>
            </a:r>
          </a:p>
        </p:txBody>
      </p:sp>
      <p:sp>
        <p:nvSpPr>
          <p:cNvPr id="43" name="TextShape 3"/>
          <p:cNvSpPr txBox="1"/>
          <p:nvPr/>
        </p:nvSpPr>
        <p:spPr>
          <a:xfrm>
            <a:off x="431074" y="1769040"/>
            <a:ext cx="9148526" cy="552003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Rechte des Nebenklägers: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Anwesenheit in der Hauptverhandlung, § 397 Abs. 1 StPO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 smtClean="0">
                <a:latin typeface="Arial"/>
              </a:rPr>
              <a:t>selbständiges </a:t>
            </a:r>
            <a:r>
              <a:rPr lang="de-DE" sz="1600" b="0" strike="noStrike" spc="-1" dirty="0">
                <a:latin typeface="Arial"/>
              </a:rPr>
              <a:t>Beweisantragsrecht, § 244 Abs. 3 u. 4 StPO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Frage und Erklärungsrecht, §§ 240 Abs. 2, 257, 258 StPO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Beistand/Vertretung, §§ 378, 397 Abs. 1 StPO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Rechtliches Gehör, §§ 385 Abs. 1, 397 StPO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Akteneinsicht durch Anwalt, §§ 385 Abs. 3, 397 Abs. 1 StPO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Rechtsmittelbefugnis, §§ 401 Abs. 1, 400 StPO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>
                <a:latin typeface="Arial"/>
              </a:rPr>
              <a:t>Rechtsmittelbefugnis: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Rechtsmittelfrist beginnt mit Verkündung, wenn Nebenkläger oder sein Vertreter in der HV und bei der Urteilsverkündung anwesend waren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gleiches gilt, wenn zumindest einer in der HV war, jedoch nicht bei der Urteilsverkündung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falls Nebenkläger überhaupt nicht an der HV teilgenommen hat, dann beginnt die Frist mit Zustellung des Urteils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 dirty="0">
                <a:latin typeface="Arial"/>
              </a:rPr>
              <a:t>Weiteres: § 401 </a:t>
            </a:r>
            <a:r>
              <a:rPr lang="de-DE" sz="1600" b="0" strike="noStrike" spc="-1" dirty="0" smtClean="0">
                <a:latin typeface="Arial"/>
              </a:rPr>
              <a:t>StPO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spc="-1" dirty="0" smtClean="0">
                <a:latin typeface="Arial"/>
              </a:rPr>
              <a:t>…</a:t>
            </a:r>
            <a:endParaRPr lang="de-DE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4166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2400" b="1" u="sng" strike="noStrike" spc="-1">
                <a:uFillTx/>
                <a:latin typeface="Arial"/>
              </a:rPr>
              <a:t>9.3.6.3 Nebenklage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274320" y="1920240"/>
            <a:ext cx="9301320" cy="583909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1600" b="0" strike="noStrike" spc="-1" dirty="0" smtClean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 smtClean="0">
                <a:latin typeface="Arial"/>
              </a:rPr>
              <a:t>Merke: 						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 smtClean="0">
                <a:latin typeface="Arial"/>
              </a:rPr>
              <a:t>Der Nebenkläger ist Verletzter bestimmter Straftaten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spc="-1" dirty="0" smtClean="0">
                <a:latin typeface="Arial"/>
              </a:rPr>
              <a:t>Die Zulassung der Nebenklage erfolgt auf Antrag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 smtClean="0">
                <a:latin typeface="Arial"/>
              </a:rPr>
              <a:t>Vor der Entscheidung wird die StA gehört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spc="-1" dirty="0" smtClean="0">
                <a:latin typeface="Arial"/>
              </a:rPr>
              <a:t>Das Gericht entscheidet durch Beschluss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16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spc="-1" dirty="0" smtClean="0">
                <a:latin typeface="Arial"/>
              </a:rPr>
              <a:t>Gedankenstütze für die Nebenklage (</a:t>
            </a:r>
            <a:r>
              <a:rPr lang="de-DE" sz="1600" spc="-1" dirty="0" err="1" smtClean="0">
                <a:latin typeface="Arial"/>
              </a:rPr>
              <a:t>VAStAB</a:t>
            </a:r>
            <a:r>
              <a:rPr lang="de-DE" sz="1600" spc="-1" dirty="0" smtClean="0">
                <a:latin typeface="Arial"/>
              </a:rPr>
              <a:t>):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 smtClean="0">
                <a:latin typeface="Arial"/>
              </a:rPr>
              <a:t>V 	Verletzter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spc="-1" dirty="0" smtClean="0">
                <a:latin typeface="Arial"/>
              </a:rPr>
              <a:t>A	Antrag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 smtClean="0">
                <a:latin typeface="Arial"/>
              </a:rPr>
              <a:t>StA	StA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spc="-1" dirty="0" smtClean="0">
                <a:latin typeface="Arial"/>
              </a:rPr>
              <a:t>B	Beschluss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600" b="0" strike="noStrike" spc="-1" dirty="0" smtClean="0">
                <a:latin typeface="Arial"/>
              </a:rPr>
              <a:t>…</a:t>
            </a:r>
            <a:endParaRPr lang="de-DE" sz="16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1600" b="0" strike="noStrike" spc="-1" dirty="0">
              <a:latin typeface="Arial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25" y="1920240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642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316</Words>
  <Application>Microsoft Office PowerPoint</Application>
  <PresentationFormat>Benutzerdefiniert</PresentationFormat>
  <Paragraphs>42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DejaVu Sans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Hobert, Jürgen (StA Mainz)</dc:creator>
  <dc:description/>
  <cp:lastModifiedBy>Hobert, Jürgen (StA Mainz)</cp:lastModifiedBy>
  <cp:revision>8</cp:revision>
  <dcterms:created xsi:type="dcterms:W3CDTF">2019-10-12T11:37:49Z</dcterms:created>
  <dcterms:modified xsi:type="dcterms:W3CDTF">2020-06-19T13:09:17Z</dcterms:modified>
  <dc:language>de-DE</dc:language>
</cp:coreProperties>
</file>