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30"/>
  </p:notesMasterIdLst>
  <p:sldIdLst>
    <p:sldId id="256" r:id="rId2"/>
    <p:sldId id="285" r:id="rId3"/>
    <p:sldId id="258" r:id="rId4"/>
    <p:sldId id="263" r:id="rId5"/>
    <p:sldId id="259" r:id="rId6"/>
    <p:sldId id="286" r:id="rId7"/>
    <p:sldId id="257" r:id="rId8"/>
    <p:sldId id="260" r:id="rId9"/>
    <p:sldId id="262" r:id="rId10"/>
    <p:sldId id="282" r:id="rId11"/>
    <p:sldId id="264" r:id="rId12"/>
    <p:sldId id="265" r:id="rId13"/>
    <p:sldId id="261" r:id="rId14"/>
    <p:sldId id="266" r:id="rId15"/>
    <p:sldId id="267" r:id="rId16"/>
    <p:sldId id="268" r:id="rId17"/>
    <p:sldId id="270" r:id="rId18"/>
    <p:sldId id="271" r:id="rId19"/>
    <p:sldId id="278" r:id="rId20"/>
    <p:sldId id="273" r:id="rId21"/>
    <p:sldId id="279" r:id="rId22"/>
    <p:sldId id="280" r:id="rId23"/>
    <p:sldId id="269" r:id="rId24"/>
    <p:sldId id="284" r:id="rId25"/>
    <p:sldId id="281" r:id="rId26"/>
    <p:sldId id="274" r:id="rId27"/>
    <p:sldId id="283" r:id="rId28"/>
    <p:sldId id="288" r:id="rId29"/>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629" autoAdjust="0"/>
  </p:normalViewPr>
  <p:slideViewPr>
    <p:cSldViewPr>
      <p:cViewPr varScale="1">
        <p:scale>
          <a:sx n="70" d="100"/>
          <a:sy n="70" d="100"/>
        </p:scale>
        <p:origin x="744" y="72"/>
      </p:cViewPr>
      <p:guideLst>
        <p:guide orient="horz" pos="2160"/>
        <p:guide pos="2880"/>
      </p:guideLst>
    </p:cSldViewPr>
  </p:slideViewPr>
  <p:outlineViewPr>
    <p:cViewPr>
      <p:scale>
        <a:sx n="33" d="100"/>
        <a:sy n="33" d="100"/>
      </p:scale>
      <p:origin x="0" y="-81432"/>
    </p:cViewPr>
  </p:outlineViewPr>
  <p:notesTextViewPr>
    <p:cViewPr>
      <p:scale>
        <a:sx n="1" d="1"/>
        <a:sy n="1" d="1"/>
      </p:scale>
      <p:origin x="0" y="0"/>
    </p:cViewPr>
  </p:notesTextViewPr>
  <p:sorterViewPr>
    <p:cViewPr>
      <p:scale>
        <a:sx n="100" d="100"/>
        <a:sy n="100" d="100"/>
      </p:scale>
      <p:origin x="0" y="-97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C965E5-3BAA-423A-924E-B1DDACD1EDE4}" type="datetimeFigureOut">
              <a:rPr lang="de-DE" smtClean="0"/>
              <a:t>29.08.2018</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2D2F16-B43A-4B18-A234-5BD44943F417}" type="slidenum">
              <a:rPr lang="de-DE" smtClean="0"/>
              <a:t>‹Nr.›</a:t>
            </a:fld>
            <a:endParaRPr lang="de-DE"/>
          </a:p>
        </p:txBody>
      </p:sp>
    </p:spTree>
    <p:extLst>
      <p:ext uri="{BB962C8B-B14F-4D97-AF65-F5344CB8AC3E}">
        <p14:creationId xmlns:p14="http://schemas.microsoft.com/office/powerpoint/2010/main" val="13519536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Aus</a:t>
            </a:r>
            <a:endParaRPr lang="de-DE" dirty="0"/>
          </a:p>
        </p:txBody>
      </p:sp>
      <p:sp>
        <p:nvSpPr>
          <p:cNvPr id="4" name="Foliennummernplatzhalter 3"/>
          <p:cNvSpPr>
            <a:spLocks noGrp="1"/>
          </p:cNvSpPr>
          <p:nvPr>
            <p:ph type="sldNum" sz="quarter" idx="10"/>
          </p:nvPr>
        </p:nvSpPr>
        <p:spPr/>
        <p:txBody>
          <a:bodyPr/>
          <a:lstStyle/>
          <a:p>
            <a:fld id="{4B2D2F16-B43A-4B18-A234-5BD44943F417}" type="slidenum">
              <a:rPr lang="de-DE" smtClean="0"/>
              <a:t>1</a:t>
            </a:fld>
            <a:endParaRPr lang="de-DE"/>
          </a:p>
        </p:txBody>
      </p:sp>
    </p:spTree>
    <p:extLst>
      <p:ext uri="{BB962C8B-B14F-4D97-AF65-F5344CB8AC3E}">
        <p14:creationId xmlns:p14="http://schemas.microsoft.com/office/powerpoint/2010/main" val="520580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Aus</a:t>
            </a:r>
            <a:endParaRPr lang="de-DE" dirty="0"/>
          </a:p>
        </p:txBody>
      </p:sp>
      <p:sp>
        <p:nvSpPr>
          <p:cNvPr id="4" name="Foliennummernplatzhalter 3"/>
          <p:cNvSpPr>
            <a:spLocks noGrp="1"/>
          </p:cNvSpPr>
          <p:nvPr>
            <p:ph type="sldNum" sz="quarter" idx="10"/>
          </p:nvPr>
        </p:nvSpPr>
        <p:spPr/>
        <p:txBody>
          <a:bodyPr/>
          <a:lstStyle/>
          <a:p>
            <a:fld id="{4B2D2F16-B43A-4B18-A234-5BD44943F417}" type="slidenum">
              <a:rPr lang="de-DE" smtClean="0"/>
              <a:t>2</a:t>
            </a:fld>
            <a:endParaRPr lang="de-DE"/>
          </a:p>
        </p:txBody>
      </p:sp>
    </p:spTree>
    <p:extLst>
      <p:ext uri="{BB962C8B-B14F-4D97-AF65-F5344CB8AC3E}">
        <p14:creationId xmlns:p14="http://schemas.microsoft.com/office/powerpoint/2010/main" val="520580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de-DE" smtClean="0"/>
              <a:t>Titelmasterformat durch Klicken bearbeiten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smtClean="0"/>
              <a:t>Formatvorlage des Untertitelmasters durch Klicken bearbeiten</a:t>
            </a:r>
            <a:endParaRPr kumimoji="0" lang="en-US"/>
          </a:p>
        </p:txBody>
      </p:sp>
      <p:sp>
        <p:nvSpPr>
          <p:cNvPr id="30" name="Date Placeholder 29"/>
          <p:cNvSpPr>
            <a:spLocks noGrp="1"/>
          </p:cNvSpPr>
          <p:nvPr>
            <p:ph type="dt" sz="half" idx="10"/>
          </p:nvPr>
        </p:nvSpPr>
        <p:spPr/>
        <p:txBody>
          <a:bodyPr/>
          <a:lstStyle/>
          <a:p>
            <a:fld id="{A332F3F3-8489-4E6A-A884-BAD45A008937}" type="datetimeFigureOut">
              <a:rPr lang="de-DE" smtClean="0"/>
              <a:t>29.08.2018</a:t>
            </a:fld>
            <a:endParaRPr lang="de-DE"/>
          </a:p>
        </p:txBody>
      </p:sp>
      <p:sp>
        <p:nvSpPr>
          <p:cNvPr id="19" name="Footer Placeholder 18"/>
          <p:cNvSpPr>
            <a:spLocks noGrp="1"/>
          </p:cNvSpPr>
          <p:nvPr>
            <p:ph type="ftr" sz="quarter" idx="11"/>
          </p:nvPr>
        </p:nvSpPr>
        <p:spPr/>
        <p:txBody>
          <a:bodyPr/>
          <a:lstStyle/>
          <a:p>
            <a:endParaRPr lang="de-DE"/>
          </a:p>
        </p:txBody>
      </p:sp>
      <p:sp>
        <p:nvSpPr>
          <p:cNvPr id="27" name="Slide Number Placeholder 26"/>
          <p:cNvSpPr>
            <a:spLocks noGrp="1"/>
          </p:cNvSpPr>
          <p:nvPr>
            <p:ph type="sldNum" sz="quarter" idx="12"/>
          </p:nvPr>
        </p:nvSpPr>
        <p:spPr/>
        <p:txBody>
          <a:bodyPr/>
          <a:lstStyle/>
          <a:p>
            <a:fld id="{2DFBDD91-9307-4518-98E5-9A72883EB964}" type="slidenum">
              <a:rPr lang="de-DE" smtClean="0"/>
              <a:t>‹Nr.›</a:t>
            </a:fld>
            <a:endParaRPr lang="de-DE"/>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de-DE" smtClean="0"/>
              <a:t>Titelmasterformat durch Klicken bearbeiten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e Placeholder 3"/>
          <p:cNvSpPr>
            <a:spLocks noGrp="1"/>
          </p:cNvSpPr>
          <p:nvPr>
            <p:ph type="dt" sz="half" idx="10"/>
          </p:nvPr>
        </p:nvSpPr>
        <p:spPr/>
        <p:txBody>
          <a:bodyPr/>
          <a:lstStyle/>
          <a:p>
            <a:fld id="{A332F3F3-8489-4E6A-A884-BAD45A008937}" type="datetimeFigureOut">
              <a:rPr lang="de-DE" smtClean="0"/>
              <a:t>29.08.2018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DFBDD91-9307-4518-98E5-9A72883EB964}" type="slidenum">
              <a:rPr lang="de-DE" smtClean="0"/>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de-DE" smtClean="0"/>
              <a:t>Titelmasterformat durch Klicken bearbeiten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e Placeholder 3"/>
          <p:cNvSpPr>
            <a:spLocks noGrp="1"/>
          </p:cNvSpPr>
          <p:nvPr>
            <p:ph type="dt" sz="half" idx="10"/>
          </p:nvPr>
        </p:nvSpPr>
        <p:spPr/>
        <p:txBody>
          <a:bodyPr/>
          <a:lstStyle/>
          <a:p>
            <a:fld id="{A332F3F3-8489-4E6A-A884-BAD45A008937}" type="datetimeFigureOut">
              <a:rPr lang="de-DE" smtClean="0"/>
              <a:t>29.08.2018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DFBDD91-9307-4518-98E5-9A72883EB964}" type="slidenum">
              <a:rPr lang="de-DE" smtClean="0"/>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de-DE" smtClean="0"/>
              <a:t>Titelmasterformat durch Klicken bearbeiten</a:t>
            </a:r>
            <a:endParaRPr kumimoji="0" lang="en-US"/>
          </a:p>
        </p:txBody>
      </p:sp>
      <p:sp>
        <p:nvSpPr>
          <p:cNvPr id="3" name="Content Placeholder 2"/>
          <p:cNvSpPr>
            <a:spLocks noGrp="1"/>
          </p:cNvSpPr>
          <p:nvPr>
            <p:ph idx="1"/>
          </p:nvPr>
        </p:nvSpPr>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e Placeholder 3"/>
          <p:cNvSpPr>
            <a:spLocks noGrp="1"/>
          </p:cNvSpPr>
          <p:nvPr>
            <p:ph type="dt" sz="half" idx="10"/>
          </p:nvPr>
        </p:nvSpPr>
        <p:spPr/>
        <p:txBody>
          <a:bodyPr/>
          <a:lstStyle/>
          <a:p>
            <a:fld id="{A332F3F3-8489-4E6A-A884-BAD45A008937}" type="datetimeFigureOut">
              <a:rPr lang="de-DE" smtClean="0"/>
              <a:t>29.08.2018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DFBDD91-9307-4518-98E5-9A72883EB964}" type="slidenum">
              <a:rPr lang="de-DE" smtClean="0"/>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de-DE" smtClean="0"/>
              <a:t>Titelmasterformat durch Klicken bearbeiten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e-DE" smtClean="0"/>
              <a:t>Textmasterformat bearbeiten</a:t>
            </a:r>
          </a:p>
        </p:txBody>
      </p:sp>
      <p:sp>
        <p:nvSpPr>
          <p:cNvPr id="4" name="Date Placeholder 3"/>
          <p:cNvSpPr>
            <a:spLocks noGrp="1"/>
          </p:cNvSpPr>
          <p:nvPr>
            <p:ph type="dt" sz="half" idx="10"/>
          </p:nvPr>
        </p:nvSpPr>
        <p:spPr/>
        <p:txBody>
          <a:bodyPr/>
          <a:lstStyle/>
          <a:p>
            <a:fld id="{A332F3F3-8489-4E6A-A884-BAD45A008937}" type="datetimeFigureOut">
              <a:rPr lang="de-DE" smtClean="0"/>
              <a:t>29.08.2018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DFBDD91-9307-4518-98E5-9A72883EB964}" type="slidenum">
              <a:rPr lang="de-DE" smtClean="0"/>
              <a:t>‹Nr.›</a:t>
            </a:fld>
            <a:endParaRPr lang="de-D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de-DE" smtClean="0"/>
              <a:t>Titelmasterformat durch Klicken bearbeiten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e Placeholder 4"/>
          <p:cNvSpPr>
            <a:spLocks noGrp="1"/>
          </p:cNvSpPr>
          <p:nvPr>
            <p:ph type="dt" sz="half" idx="10"/>
          </p:nvPr>
        </p:nvSpPr>
        <p:spPr/>
        <p:txBody>
          <a:bodyPr/>
          <a:lstStyle/>
          <a:p>
            <a:fld id="{A332F3F3-8489-4E6A-A884-BAD45A008937}" type="datetimeFigureOut">
              <a:rPr lang="de-DE" smtClean="0"/>
              <a:t>29.08.2018</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2DFBDD91-9307-4518-98E5-9A72883EB964}" type="slidenum">
              <a:rPr lang="de-DE" smtClean="0"/>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de-DE" smtClean="0"/>
              <a:t>Titelmasterformat durch Klicken bearbeiten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 bearbeiten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 bearbeiten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7" name="Date Placeholder 6"/>
          <p:cNvSpPr>
            <a:spLocks noGrp="1"/>
          </p:cNvSpPr>
          <p:nvPr>
            <p:ph type="dt" sz="half" idx="10"/>
          </p:nvPr>
        </p:nvSpPr>
        <p:spPr/>
        <p:txBody>
          <a:bodyPr/>
          <a:lstStyle/>
          <a:p>
            <a:fld id="{A332F3F3-8489-4E6A-A884-BAD45A008937}" type="datetimeFigureOut">
              <a:rPr lang="de-DE" smtClean="0"/>
              <a:t>29.08.2018</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2DFBDD91-9307-4518-98E5-9A72883EB964}" type="slidenum">
              <a:rPr lang="de-DE" smtClean="0"/>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de-DE" smtClean="0"/>
              <a:t>Titelmasterformat durch Klicken bearbeiten</a:t>
            </a:r>
            <a:endParaRPr kumimoji="0" lang="en-US"/>
          </a:p>
        </p:txBody>
      </p:sp>
      <p:sp>
        <p:nvSpPr>
          <p:cNvPr id="3" name="Date Placeholder 2"/>
          <p:cNvSpPr>
            <a:spLocks noGrp="1"/>
          </p:cNvSpPr>
          <p:nvPr>
            <p:ph type="dt" sz="half" idx="10"/>
          </p:nvPr>
        </p:nvSpPr>
        <p:spPr/>
        <p:txBody>
          <a:bodyPr/>
          <a:lstStyle/>
          <a:p>
            <a:fld id="{A332F3F3-8489-4E6A-A884-BAD45A008937}" type="datetimeFigureOut">
              <a:rPr lang="de-DE" smtClean="0"/>
              <a:t>29.08.2018</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2DFBDD91-9307-4518-98E5-9A72883EB964}" type="slidenum">
              <a:rPr lang="de-DE" smtClean="0"/>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32F3F3-8489-4E6A-A884-BAD45A008937}" type="datetimeFigureOut">
              <a:rPr lang="de-DE" smtClean="0"/>
              <a:t>29.08.2018</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2DFBDD91-9307-4518-98E5-9A72883EB964}" type="slidenum">
              <a:rPr lang="de-DE" smtClean="0"/>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de-DE" smtClean="0"/>
              <a:t>Titelmasterformat durch Klicken bearbeiten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de-DE" smtClean="0"/>
              <a:t>Textmasterformat bearbeiten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e Placeholder 4"/>
          <p:cNvSpPr>
            <a:spLocks noGrp="1"/>
          </p:cNvSpPr>
          <p:nvPr>
            <p:ph type="dt" sz="half" idx="10"/>
          </p:nvPr>
        </p:nvSpPr>
        <p:spPr/>
        <p:txBody>
          <a:bodyPr/>
          <a:lstStyle/>
          <a:p>
            <a:fld id="{A332F3F3-8489-4E6A-A884-BAD45A008937}" type="datetimeFigureOut">
              <a:rPr lang="de-DE" smtClean="0"/>
              <a:t>29.08.2018</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2DFBDD91-9307-4518-98E5-9A72883EB964}" type="slidenum">
              <a:rPr lang="de-DE" smtClean="0"/>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de-DE" smtClean="0"/>
              <a:t>Titelmasterformat durch Klicken bearbeiten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de-DE" smtClean="0"/>
              <a:t>Textmasterformat bearbeiten</a:t>
            </a:r>
          </a:p>
        </p:txBody>
      </p:sp>
      <p:sp>
        <p:nvSpPr>
          <p:cNvPr id="5" name="Date Placeholder 4"/>
          <p:cNvSpPr>
            <a:spLocks noGrp="1"/>
          </p:cNvSpPr>
          <p:nvPr>
            <p:ph type="dt" sz="half" idx="10"/>
          </p:nvPr>
        </p:nvSpPr>
        <p:spPr/>
        <p:txBody>
          <a:bodyPr/>
          <a:lstStyle/>
          <a:p>
            <a:fld id="{A332F3F3-8489-4E6A-A884-BAD45A008937}" type="datetimeFigureOut">
              <a:rPr lang="de-DE" smtClean="0"/>
              <a:t>29.08.2018</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a:xfrm>
            <a:off x="8077200" y="6356350"/>
            <a:ext cx="609600" cy="365125"/>
          </a:xfrm>
        </p:spPr>
        <p:txBody>
          <a:bodyPr/>
          <a:lstStyle/>
          <a:p>
            <a:fld id="{2DFBDD91-9307-4518-98E5-9A72883EB964}" type="slidenum">
              <a:rPr lang="de-DE" smtClean="0"/>
              <a:t>‹Nr.›</a:t>
            </a:fld>
            <a:endParaRPr lang="de-DE"/>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de-DE" smtClean="0"/>
              <a:t>Bild durch Klicken auf Symbol hinzufügen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de-DE" smtClean="0"/>
              <a:t>Titelmasterformat durch Klicken bearbeiten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de-DE" smtClean="0"/>
              <a:t>Textmasterformat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332F3F3-8489-4E6A-A884-BAD45A008937}" type="datetimeFigureOut">
              <a:rPr lang="de-DE" smtClean="0"/>
              <a:t>29.08.2018</a:t>
            </a:fld>
            <a:endParaRPr lang="de-DE"/>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de-DE"/>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DFBDD91-9307-4518-98E5-9A72883EB964}" type="slidenum">
              <a:rPr lang="de-DE" smtClean="0"/>
              <a:t>‹Nr.›</a:t>
            </a:fld>
            <a:endParaRPr lang="de-DE"/>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juergenhobert.d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juris.de/r3/?docId=BJNR005090927BJNE000310140&amp;docFormat=xsl&amp;oi=H5n9pmhXyG&amp;docPart=S" TargetMode="External"/><Relationship Id="rId2" Type="http://schemas.openxmlformats.org/officeDocument/2006/relationships/hyperlink" Target="https://www.juris.de/r3/?docId=BJNR005090927BJNE000208377&amp;docFormat=xsl&amp;oi=H5n9pmhXyG&amp;docPart=S" TargetMode="External"/><Relationship Id="rId1" Type="http://schemas.openxmlformats.org/officeDocument/2006/relationships/slideLayout" Target="../slideLayouts/slideLayout2.xml"/><Relationship Id="rId4" Type="http://schemas.openxmlformats.org/officeDocument/2006/relationships/hyperlink" Target="https://www.juris.de/r3/?docId=BJNR006130976BJNE046411116&amp;docFormat=xsl&amp;oi=H5n9pmhXyG&amp;docPart=S"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pPr algn="l"/>
            <a:r>
              <a:rPr lang="de-DE" dirty="0" smtClean="0"/>
              <a:t>Pflichtversicherungsgesetz</a:t>
            </a:r>
            <a:br>
              <a:rPr lang="de-DE" dirty="0" smtClean="0"/>
            </a:br>
            <a:r>
              <a:rPr lang="de-DE" dirty="0" smtClean="0"/>
              <a:t>PflVG</a:t>
            </a:r>
            <a:br>
              <a:rPr lang="de-DE" dirty="0" smtClean="0"/>
            </a:br>
            <a:r>
              <a:rPr lang="de-DE" sz="2400" dirty="0" smtClean="0"/>
              <a:t>Fallbearbeitung aus Sicht der Staatsanwaltschaft</a:t>
            </a:r>
            <a:endParaRPr lang="de-DE" dirty="0"/>
          </a:p>
        </p:txBody>
      </p:sp>
      <p:sp>
        <p:nvSpPr>
          <p:cNvPr id="3" name="Untertitel 2"/>
          <p:cNvSpPr>
            <a:spLocks noGrp="1"/>
          </p:cNvSpPr>
          <p:nvPr>
            <p:ph type="subTitle" idx="1"/>
          </p:nvPr>
        </p:nvSpPr>
        <p:spPr>
          <a:xfrm>
            <a:off x="611560" y="4653136"/>
            <a:ext cx="7992888" cy="1752600"/>
          </a:xfrm>
        </p:spPr>
        <p:txBody>
          <a:bodyPr>
            <a:normAutofit/>
          </a:bodyPr>
          <a:lstStyle/>
          <a:p>
            <a:pPr algn="l"/>
            <a:r>
              <a:rPr lang="de-DE" sz="1400" dirty="0" smtClean="0"/>
              <a:t>Vortrag vom 30.8.2018 </a:t>
            </a:r>
          </a:p>
          <a:p>
            <a:pPr algn="l"/>
            <a:r>
              <a:rPr lang="de-DE" sz="1400" dirty="0" smtClean="0"/>
              <a:t>Polizeiinspektion Mainz 2</a:t>
            </a:r>
          </a:p>
          <a:p>
            <a:pPr algn="l"/>
            <a:r>
              <a:rPr lang="de-DE" sz="1400" dirty="0" smtClean="0"/>
              <a:t>Oberamtsanwalt </a:t>
            </a:r>
          </a:p>
          <a:p>
            <a:pPr algn="l"/>
            <a:r>
              <a:rPr lang="de-DE" sz="1400" dirty="0" smtClean="0"/>
              <a:t>Jürgen Hobert</a:t>
            </a:r>
          </a:p>
          <a:p>
            <a:pPr algn="l"/>
            <a:r>
              <a:rPr lang="de-DE" sz="1400" dirty="0" smtClean="0"/>
              <a:t>Staatsanwaltschaft Mainz</a:t>
            </a:r>
            <a:endParaRPr lang="de-DE" sz="1400" dirty="0"/>
          </a:p>
        </p:txBody>
      </p:sp>
    </p:spTree>
    <p:extLst>
      <p:ext uri="{BB962C8B-B14F-4D97-AF65-F5344CB8AC3E}">
        <p14:creationId xmlns:p14="http://schemas.microsoft.com/office/powerpoint/2010/main" val="2299761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Kündigung</a:t>
            </a:r>
            <a:endParaRPr lang="de-DE" dirty="0"/>
          </a:p>
        </p:txBody>
      </p:sp>
      <p:sp>
        <p:nvSpPr>
          <p:cNvPr id="3" name="Inhaltsplatzhalter 2"/>
          <p:cNvSpPr>
            <a:spLocks noGrp="1"/>
          </p:cNvSpPr>
          <p:nvPr>
            <p:ph idx="1"/>
          </p:nvPr>
        </p:nvSpPr>
        <p:spPr/>
        <p:txBody>
          <a:bodyPr>
            <a:normAutofit/>
          </a:bodyPr>
          <a:lstStyle/>
          <a:p>
            <a:r>
              <a:rPr lang="de-DE" sz="1400" dirty="0" smtClean="0"/>
              <a:t>Die Kündigung ist eine einseitige empfangsbedürftige Willenserklärung.</a:t>
            </a:r>
          </a:p>
          <a:p>
            <a:r>
              <a:rPr lang="de-DE" sz="1400" dirty="0" smtClean="0"/>
              <a:t>Zu deren Wirksamkeit muss die Mahnung festgestellt (§ 38 I VVG) und </a:t>
            </a:r>
          </a:p>
          <a:p>
            <a:r>
              <a:rPr lang="de-DE" sz="1400" dirty="0" smtClean="0"/>
              <a:t>der Zugang der Kündigung (§ 38 III VVG) nachgewiesen werden.</a:t>
            </a:r>
          </a:p>
          <a:p>
            <a:endParaRPr lang="de-DE" sz="1400" dirty="0"/>
          </a:p>
          <a:p>
            <a:r>
              <a:rPr lang="de-DE" sz="1400" dirty="0" smtClean="0"/>
              <a:t>Auch bei der Rücktrittserklärung (§ 37 VVG) muss deren Zugang bewiesen sein, wobei jedoch keine Mahnung erforderlich ist.</a:t>
            </a:r>
          </a:p>
          <a:p>
            <a:endParaRPr lang="de-DE" sz="1400" dirty="0" smtClean="0"/>
          </a:p>
        </p:txBody>
      </p:sp>
    </p:spTree>
    <p:extLst>
      <p:ext uri="{BB962C8B-B14F-4D97-AF65-F5344CB8AC3E}">
        <p14:creationId xmlns:p14="http://schemas.microsoft.com/office/powerpoint/2010/main" val="2068473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Versicherungsvertrag/</a:t>
            </a:r>
            <a:br>
              <a:rPr lang="de-DE" dirty="0" smtClean="0"/>
            </a:br>
            <a:r>
              <a:rPr lang="de-DE" dirty="0" smtClean="0"/>
              <a:t>Rückwirkungsverbot im Strafrecht</a:t>
            </a:r>
            <a:endParaRPr lang="de-DE" dirty="0"/>
          </a:p>
        </p:txBody>
      </p:sp>
      <p:sp>
        <p:nvSpPr>
          <p:cNvPr id="3" name="Inhaltsplatzhalter 2"/>
          <p:cNvSpPr>
            <a:spLocks noGrp="1"/>
          </p:cNvSpPr>
          <p:nvPr>
            <p:ph idx="1"/>
          </p:nvPr>
        </p:nvSpPr>
        <p:spPr/>
        <p:txBody>
          <a:bodyPr>
            <a:normAutofit/>
          </a:bodyPr>
          <a:lstStyle/>
          <a:p>
            <a:r>
              <a:rPr lang="de-DE" sz="1400" dirty="0"/>
              <a:t>Die Kündigung wird </a:t>
            </a:r>
            <a:r>
              <a:rPr lang="de-DE" sz="1400" dirty="0" smtClean="0"/>
              <a:t>(zivilrechtlich!) unwirksam</a:t>
            </a:r>
            <a:r>
              <a:rPr lang="de-DE" sz="1400" dirty="0"/>
              <a:t>, wenn der Versicherungsnehmer innerhalb eines Monats nach der Kündigung </a:t>
            </a:r>
            <a:r>
              <a:rPr lang="de-DE" sz="1400" dirty="0" smtClean="0"/>
              <a:t>die Zahlung leistet (§ 38 III S 3 VVG).</a:t>
            </a:r>
          </a:p>
          <a:p>
            <a:endParaRPr lang="de-DE" sz="1400" dirty="0"/>
          </a:p>
          <a:p>
            <a:r>
              <a:rPr lang="de-DE" sz="1400" dirty="0" smtClean="0"/>
              <a:t>Beispiel: Täter zahlt nicht. Versicherung kündigt. Kündigung geht dem am 1.8.2018 Täter zu. Täter fährt am 2.8.2018 mit dem Fahrzeug in gerät in eine Polizeikontrolle. Er hat sich strafbar gemacht. Täter zahlt eine Woche später  am 9.8.2018 die ausstehenden Versicherungsprämien. </a:t>
            </a:r>
            <a:r>
              <a:rPr lang="de-DE" sz="1400" b="1" dirty="0" smtClean="0"/>
              <a:t>Zivilrechtlich</a:t>
            </a:r>
            <a:r>
              <a:rPr lang="de-DE" sz="1400" dirty="0" smtClean="0"/>
              <a:t> entfällt nun die Wirkung der Kündigung. Der Vertrag läuft weiter (§ 38 III S 3 VVG).</a:t>
            </a:r>
          </a:p>
          <a:p>
            <a:endParaRPr lang="de-DE" sz="1400" dirty="0" smtClean="0"/>
          </a:p>
          <a:p>
            <a:r>
              <a:rPr lang="de-DE" sz="1400" b="1" dirty="0" smtClean="0"/>
              <a:t>Strafrechtlich </a:t>
            </a:r>
            <a:r>
              <a:rPr lang="de-DE" sz="1400" dirty="0" smtClean="0"/>
              <a:t>tritt keine Änderung mehr ein! Es verbleibt bei der Strafbarkeit (</a:t>
            </a:r>
            <a:r>
              <a:rPr lang="de-DE" sz="1400" dirty="0" err="1"/>
              <a:t>BGHSt</a:t>
            </a:r>
            <a:r>
              <a:rPr lang="de-DE" sz="1400" dirty="0"/>
              <a:t> 32, 152 = </a:t>
            </a:r>
            <a:r>
              <a:rPr lang="de-DE" sz="1400" dirty="0" smtClean="0"/>
              <a:t>   NJW </a:t>
            </a:r>
            <a:r>
              <a:rPr lang="de-DE" sz="1400" dirty="0"/>
              <a:t>1984, 877 = VRS 66, 292</a:t>
            </a:r>
            <a:r>
              <a:rPr lang="de-DE" sz="1400" dirty="0" smtClean="0"/>
              <a:t>). Maßgeblich sind immer die Umstände zum Tatzeitpunkt. Im Strafrecht gibt es  keine Rückwirkung! (Art. 103 II GG, § 1 StGB)</a:t>
            </a:r>
          </a:p>
          <a:p>
            <a:endParaRPr lang="de-DE" sz="1400" dirty="0"/>
          </a:p>
          <a:p>
            <a:r>
              <a:rPr lang="de-DE" sz="1400" dirty="0" smtClean="0"/>
              <a:t>Die vorläufige Deckungszusage entfällt (zivilrechtlich) rückwirkend, wenn die Erstprämie nicht gezahlt wird (B 3 AKB). Dies führt im Strafecht </a:t>
            </a:r>
            <a:r>
              <a:rPr lang="de-DE" sz="1400" b="1" dirty="0" smtClean="0"/>
              <a:t>nicht</a:t>
            </a:r>
            <a:r>
              <a:rPr lang="de-DE" sz="1400" dirty="0" smtClean="0"/>
              <a:t> zu einer Bestrafung, da insoweit das Rückwirkungsverbot gilt. Fährt der Versicherungsnehmer vor dem Zeitpunkt des Wegfalls der Versicherung, macht er sich auch dann nicht strafbar, wenn die vorl. Deckung danach wegfällt.</a:t>
            </a:r>
          </a:p>
          <a:p>
            <a:endParaRPr lang="de-DE" sz="1400" dirty="0"/>
          </a:p>
          <a:p>
            <a:endParaRPr lang="de-DE" sz="1400" b="1" dirty="0"/>
          </a:p>
          <a:p>
            <a:endParaRPr lang="de-DE" sz="1400" b="1" dirty="0"/>
          </a:p>
        </p:txBody>
      </p:sp>
    </p:spTree>
    <p:extLst>
      <p:ext uri="{BB962C8B-B14F-4D97-AF65-F5344CB8AC3E}">
        <p14:creationId xmlns:p14="http://schemas.microsoft.com/office/powerpoint/2010/main" val="923862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Fahrzeughalter</a:t>
            </a:r>
            <a:endParaRPr lang="de-DE" dirty="0"/>
          </a:p>
        </p:txBody>
      </p:sp>
      <p:sp>
        <p:nvSpPr>
          <p:cNvPr id="3" name="Inhaltsplatzhalter 2"/>
          <p:cNvSpPr>
            <a:spLocks noGrp="1"/>
          </p:cNvSpPr>
          <p:nvPr>
            <p:ph idx="1"/>
          </p:nvPr>
        </p:nvSpPr>
        <p:spPr/>
        <p:txBody>
          <a:bodyPr>
            <a:normAutofit/>
          </a:bodyPr>
          <a:lstStyle/>
          <a:p>
            <a:endParaRPr lang="de-DE" sz="1400" dirty="0" smtClean="0"/>
          </a:p>
          <a:p>
            <a:endParaRPr lang="de-DE" sz="1400" dirty="0"/>
          </a:p>
          <a:p>
            <a:r>
              <a:rPr lang="de-DE" sz="1400" b="1" dirty="0" smtClean="0"/>
              <a:t>Fahrzeughalter</a:t>
            </a:r>
            <a:r>
              <a:rPr lang="de-DE" sz="1400" dirty="0" smtClean="0"/>
              <a:t> </a:t>
            </a:r>
            <a:r>
              <a:rPr lang="de-DE" sz="1400" dirty="0"/>
              <a:t>ist </a:t>
            </a:r>
            <a:r>
              <a:rPr lang="de-DE" sz="1400" dirty="0" smtClean="0"/>
              <a:t>derjenige</a:t>
            </a:r>
            <a:r>
              <a:rPr lang="de-DE" sz="1400" dirty="0"/>
              <a:t>, der das Kraftfahrzeug für eigene Rechnung in Gebrauch hat und die Verfügungsgewalt besitzt, die ein solcher Gebrauch voraussetzt</a:t>
            </a:r>
            <a:r>
              <a:rPr lang="de-DE" sz="1400" dirty="0" smtClean="0"/>
              <a:t>.</a:t>
            </a:r>
          </a:p>
          <a:p>
            <a:r>
              <a:rPr lang="de-DE" sz="1400" b="1" dirty="0"/>
              <a:t>Versicherungsnehmer und Halter</a:t>
            </a:r>
            <a:r>
              <a:rPr lang="de-DE" sz="1400" dirty="0"/>
              <a:t> müssen </a:t>
            </a:r>
            <a:r>
              <a:rPr lang="de-DE" sz="1400" b="1" dirty="0"/>
              <a:t>nicht identisch</a:t>
            </a:r>
            <a:r>
              <a:rPr lang="de-DE" sz="1400" dirty="0"/>
              <a:t> sein. In diesem Fall ist nach </a:t>
            </a:r>
            <a:r>
              <a:rPr lang="de-DE" sz="1400" dirty="0" smtClean="0"/>
              <a:t>§ 1 PflVG jedoch </a:t>
            </a:r>
            <a:r>
              <a:rPr lang="de-DE" sz="1400" dirty="0"/>
              <a:t>vom Halter - weiterhin - die Verantwortung dafür zu tragen, dass ein Versicherungsschutz besteht, und zwar nicht nur zum Zeitpunkt der Zulassung, sondern fortlaufend. Er muss dafür sorgen, dass der Versicherungsvertrag aufrechterhalten bleibt und nicht vor dem Ende des Gebrauchs des Fahrzeugs erlischt. Daher hat der Halter sich fortlaufend zu vergewissern, dass der Versicherungsvertrag weiterhin besteht</a:t>
            </a:r>
            <a:r>
              <a:rPr lang="de-DE" sz="1400" dirty="0" smtClean="0"/>
              <a:t>.</a:t>
            </a:r>
          </a:p>
          <a:p>
            <a:endParaRPr lang="de-DE" sz="1400" dirty="0"/>
          </a:p>
          <a:p>
            <a:endParaRPr lang="de-DE" sz="1400" dirty="0" smtClean="0"/>
          </a:p>
          <a:p>
            <a:endParaRPr lang="de-DE" sz="1400" dirty="0"/>
          </a:p>
        </p:txBody>
      </p:sp>
    </p:spTree>
    <p:extLst>
      <p:ext uri="{BB962C8B-B14F-4D97-AF65-F5344CB8AC3E}">
        <p14:creationId xmlns:p14="http://schemas.microsoft.com/office/powerpoint/2010/main" val="641973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Kraftfahrzeuge</a:t>
            </a:r>
            <a:endParaRPr lang="de-DE" dirty="0"/>
          </a:p>
        </p:txBody>
      </p:sp>
      <p:sp>
        <p:nvSpPr>
          <p:cNvPr id="3" name="Inhaltsplatzhalter 2"/>
          <p:cNvSpPr>
            <a:spLocks noGrp="1"/>
          </p:cNvSpPr>
          <p:nvPr>
            <p:ph idx="1"/>
          </p:nvPr>
        </p:nvSpPr>
        <p:spPr/>
        <p:txBody>
          <a:bodyPr>
            <a:normAutofit/>
          </a:bodyPr>
          <a:lstStyle/>
          <a:p>
            <a:r>
              <a:rPr lang="de-DE" sz="1400" dirty="0"/>
              <a:t>Die Versicherungspflicht nach </a:t>
            </a:r>
            <a:r>
              <a:rPr lang="de-DE" sz="1400" dirty="0" smtClean="0"/>
              <a:t>§ 1 PflVG besteht </a:t>
            </a:r>
            <a:r>
              <a:rPr lang="de-DE" sz="1400" dirty="0"/>
              <a:t>zunächst für </a:t>
            </a:r>
            <a:r>
              <a:rPr lang="de-DE" sz="1400" b="1" dirty="0"/>
              <a:t>Kraftfahrzeuge,</a:t>
            </a:r>
            <a:r>
              <a:rPr lang="de-DE" sz="1400" dirty="0"/>
              <a:t> mithin für nicht dauerhaft spurgeführte Landfahrzeuge, die durch Maschinenkraft bewegt werden </a:t>
            </a:r>
            <a:r>
              <a:rPr lang="de-DE" sz="1400" dirty="0" smtClean="0"/>
              <a:t>(§ 2 Nr. 1 FZV). </a:t>
            </a:r>
            <a:r>
              <a:rPr lang="de-DE" sz="1400" dirty="0"/>
              <a:t>Darunter zu fassen sind z.B. Pkw, Lkw, Sattelfahrzeuge, Zugmaschinen, Omnibusse, Krafträder, Mopeds, Fahrräder mit Hilfsmotor, selbstfahrende </a:t>
            </a:r>
            <a:r>
              <a:rPr lang="de-DE" sz="1400" dirty="0" smtClean="0"/>
              <a:t>Arbeitsmaschinen  </a:t>
            </a:r>
            <a:r>
              <a:rPr lang="de-DE" sz="1400" dirty="0"/>
              <a:t>oder auch ein </a:t>
            </a:r>
            <a:r>
              <a:rPr lang="de-DE" sz="1400" dirty="0" smtClean="0"/>
              <a:t>Pocket-Bike.</a:t>
            </a:r>
          </a:p>
          <a:p>
            <a:endParaRPr lang="de-DE" sz="1400" dirty="0"/>
          </a:p>
          <a:p>
            <a:r>
              <a:rPr lang="de-DE" sz="1400" dirty="0" smtClean="0"/>
              <a:t>PKW, LKW, Omnibus (amtliches Kennzeichen mit Siegel)  </a:t>
            </a:r>
          </a:p>
          <a:p>
            <a:r>
              <a:rPr lang="de-DE" sz="1400" dirty="0" smtClean="0"/>
              <a:t>Mofa, Moped, </a:t>
            </a:r>
            <a:r>
              <a:rPr lang="de-DE" sz="1400" dirty="0" err="1" smtClean="0"/>
              <a:t>Segway</a:t>
            </a:r>
            <a:r>
              <a:rPr lang="de-DE" sz="1400" dirty="0" smtClean="0"/>
              <a:t> (Versicherungskennzeichen) </a:t>
            </a:r>
          </a:p>
          <a:p>
            <a:endParaRPr lang="de-DE" sz="1400" dirty="0" smtClean="0"/>
          </a:p>
          <a:p>
            <a:endParaRPr lang="de-DE" sz="1400" dirty="0" smtClean="0"/>
          </a:p>
          <a:p>
            <a:pPr marL="0" indent="0">
              <a:buNone/>
            </a:pPr>
            <a:endParaRPr lang="de-DE" sz="1400" dirty="0" smtClean="0"/>
          </a:p>
          <a:p>
            <a:endParaRPr lang="de-DE" sz="1400" dirty="0"/>
          </a:p>
        </p:txBody>
      </p:sp>
    </p:spTree>
    <p:extLst>
      <p:ext uri="{BB962C8B-B14F-4D97-AF65-F5344CB8AC3E}">
        <p14:creationId xmlns:p14="http://schemas.microsoft.com/office/powerpoint/2010/main" val="3330262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Öffentlicher Verkehrsraum</a:t>
            </a:r>
            <a:endParaRPr lang="de-DE" dirty="0"/>
          </a:p>
        </p:txBody>
      </p:sp>
      <p:sp>
        <p:nvSpPr>
          <p:cNvPr id="3" name="Inhaltsplatzhalter 2"/>
          <p:cNvSpPr>
            <a:spLocks noGrp="1"/>
          </p:cNvSpPr>
          <p:nvPr>
            <p:ph idx="1"/>
          </p:nvPr>
        </p:nvSpPr>
        <p:spPr/>
        <p:txBody>
          <a:bodyPr>
            <a:normAutofit/>
          </a:bodyPr>
          <a:lstStyle/>
          <a:p>
            <a:r>
              <a:rPr lang="de-DE" sz="1400" dirty="0" smtClean="0"/>
              <a:t>Strafbar </a:t>
            </a:r>
            <a:r>
              <a:rPr lang="de-DE" sz="1400" dirty="0"/>
              <a:t>ist der Gebrauch eines nicht versicherten Fahrzeugs </a:t>
            </a:r>
            <a:r>
              <a:rPr lang="de-DE" sz="1400" b="1" dirty="0"/>
              <a:t>nur auf öffentlichen Wegen und Plätzen, </a:t>
            </a:r>
            <a:r>
              <a:rPr lang="de-DE" sz="1400" dirty="0"/>
              <a:t>also auf öffentlicher Verkehrsfläche. Außerhalb dieses </a:t>
            </a:r>
            <a:r>
              <a:rPr lang="de-DE" sz="1400" dirty="0" smtClean="0"/>
              <a:t>Bereichs </a:t>
            </a:r>
            <a:r>
              <a:rPr lang="de-DE" sz="1400" dirty="0"/>
              <a:t>besteht keine Versicherungspflicht (s. auch § 1 PflVG). </a:t>
            </a:r>
            <a:r>
              <a:rPr lang="de-DE" sz="1400" dirty="0" smtClean="0"/>
              <a:t> </a:t>
            </a:r>
          </a:p>
          <a:p>
            <a:endParaRPr lang="de-DE" sz="1400" dirty="0"/>
          </a:p>
          <a:p>
            <a:r>
              <a:rPr lang="de-DE" sz="1400" b="1" dirty="0" smtClean="0"/>
              <a:t>Kein</a:t>
            </a:r>
            <a:r>
              <a:rPr lang="de-DE" sz="1400" dirty="0" smtClean="0"/>
              <a:t> öffentlicher Verkehrsraum:</a:t>
            </a:r>
          </a:p>
          <a:p>
            <a:r>
              <a:rPr lang="de-DE" sz="1400" dirty="0" smtClean="0"/>
              <a:t>Hinterhof ohne Durchfahrtmöglichkeit</a:t>
            </a:r>
          </a:p>
          <a:p>
            <a:r>
              <a:rPr lang="de-DE" sz="1400" dirty="0" smtClean="0"/>
              <a:t>Privatparkplatz mit einzeln fest vermieteten Plätzen auf dem kein Durchgangsverkehr stattfindet</a:t>
            </a:r>
          </a:p>
          <a:p>
            <a:r>
              <a:rPr lang="de-DE" sz="1400" dirty="0" smtClean="0"/>
              <a:t>Tankstelle außerhalb der Öffnungszeiten mit Absperrkette</a:t>
            </a:r>
          </a:p>
          <a:p>
            <a:r>
              <a:rPr lang="de-DE" sz="1400" dirty="0" smtClean="0"/>
              <a:t>usw.</a:t>
            </a:r>
          </a:p>
          <a:p>
            <a:endParaRPr lang="de-DE" sz="1400" dirty="0" smtClean="0"/>
          </a:p>
          <a:p>
            <a:endParaRPr lang="de-DE" sz="1400" dirty="0" smtClean="0"/>
          </a:p>
          <a:p>
            <a:endParaRPr lang="de-DE" sz="1400" dirty="0" smtClean="0"/>
          </a:p>
          <a:p>
            <a:pPr marL="0" indent="0">
              <a:buNone/>
            </a:pPr>
            <a:endParaRPr lang="de-DE" sz="1400" dirty="0" smtClean="0"/>
          </a:p>
          <a:p>
            <a:endParaRPr lang="de-DE" sz="1400" dirty="0"/>
          </a:p>
        </p:txBody>
      </p:sp>
    </p:spTree>
    <p:extLst>
      <p:ext uri="{BB962C8B-B14F-4D97-AF65-F5344CB8AC3E}">
        <p14:creationId xmlns:p14="http://schemas.microsoft.com/office/powerpoint/2010/main" val="3678146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Gebrauch des Fahrzeugs</a:t>
            </a:r>
            <a:endParaRPr lang="de-DE" dirty="0"/>
          </a:p>
        </p:txBody>
      </p:sp>
      <p:sp>
        <p:nvSpPr>
          <p:cNvPr id="3" name="Inhaltsplatzhalter 2"/>
          <p:cNvSpPr>
            <a:spLocks noGrp="1"/>
          </p:cNvSpPr>
          <p:nvPr>
            <p:ph idx="1"/>
          </p:nvPr>
        </p:nvSpPr>
        <p:spPr/>
        <p:txBody>
          <a:bodyPr>
            <a:normAutofit/>
          </a:bodyPr>
          <a:lstStyle/>
          <a:p>
            <a:r>
              <a:rPr lang="de-DE" sz="1400" dirty="0" smtClean="0"/>
              <a:t>Gebrauchen </a:t>
            </a:r>
            <a:r>
              <a:rPr lang="de-DE" sz="1400" dirty="0"/>
              <a:t>bedeutet die bestimmungsgemäße Benutzung des Fahrzeugs zum Zwecke der Fortbewegung. </a:t>
            </a:r>
            <a:endParaRPr lang="de-DE" sz="1400" dirty="0" smtClean="0"/>
          </a:p>
          <a:p>
            <a:r>
              <a:rPr lang="de-DE" sz="1400" dirty="0" smtClean="0"/>
              <a:t>Der </a:t>
            </a:r>
            <a:r>
              <a:rPr lang="de-DE" sz="1400" dirty="0"/>
              <a:t>Begriff stimmt mit dem des Führens in den §§ 315 c, 316 StGB und 21 StVG überein (</a:t>
            </a:r>
            <a:r>
              <a:rPr lang="de-DE" sz="1400" dirty="0" err="1"/>
              <a:t>BGHSt</a:t>
            </a:r>
            <a:r>
              <a:rPr lang="de-DE" sz="1400" dirty="0"/>
              <a:t> 11, 47 = VRS 14, 118; OLG Köln VRS 20, 379, 385; OLG Düsseldorf VRS 59, 59, 60). Da das PflVG Teil des </a:t>
            </a:r>
            <a:r>
              <a:rPr lang="de-DE" sz="1400" dirty="0" smtClean="0"/>
              <a:t>Straßenverkehrsrechts </a:t>
            </a:r>
            <a:r>
              <a:rPr lang="de-DE" sz="1400" dirty="0"/>
              <a:t>ist, sind die in dem Gesetz verwendeten allgemeinen verkehrsrechtlichen </a:t>
            </a:r>
            <a:r>
              <a:rPr lang="de-DE" sz="1400" dirty="0" err="1"/>
              <a:t>Be</a:t>
            </a:r>
            <a:r>
              <a:rPr lang="de-DE" sz="1400" dirty="0"/>
              <a:t>-griffe in Übereinstimmung mit den anderen verkehrsrechtlichen Vorschriften </a:t>
            </a:r>
            <a:r>
              <a:rPr lang="de-DE" sz="1400" dirty="0" smtClean="0"/>
              <a:t>auszulegen</a:t>
            </a:r>
            <a:r>
              <a:rPr lang="de-DE" sz="1400" dirty="0"/>
              <a:t>. </a:t>
            </a:r>
            <a:endParaRPr lang="de-DE" sz="1400" dirty="0" smtClean="0"/>
          </a:p>
          <a:p>
            <a:endParaRPr lang="de-DE" sz="1400" dirty="0" smtClean="0"/>
          </a:p>
          <a:p>
            <a:endParaRPr lang="de-DE" sz="1400" dirty="0" smtClean="0"/>
          </a:p>
          <a:p>
            <a:pPr marL="0" indent="0">
              <a:buNone/>
            </a:pPr>
            <a:endParaRPr lang="de-DE" sz="1400" dirty="0" smtClean="0"/>
          </a:p>
          <a:p>
            <a:endParaRPr lang="de-DE" sz="1400" b="1" dirty="0"/>
          </a:p>
        </p:txBody>
      </p:sp>
    </p:spTree>
    <p:extLst>
      <p:ext uri="{BB962C8B-B14F-4D97-AF65-F5344CB8AC3E}">
        <p14:creationId xmlns:p14="http://schemas.microsoft.com/office/powerpoint/2010/main" val="1328498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Gestatten des Fahrzeuggebrauchs</a:t>
            </a:r>
            <a:endParaRPr lang="de-DE" dirty="0"/>
          </a:p>
        </p:txBody>
      </p:sp>
      <p:sp>
        <p:nvSpPr>
          <p:cNvPr id="3" name="Inhaltsplatzhalter 2"/>
          <p:cNvSpPr>
            <a:spLocks noGrp="1"/>
          </p:cNvSpPr>
          <p:nvPr>
            <p:ph idx="1"/>
          </p:nvPr>
        </p:nvSpPr>
        <p:spPr/>
        <p:txBody>
          <a:bodyPr>
            <a:normAutofit/>
          </a:bodyPr>
          <a:lstStyle/>
          <a:p>
            <a:r>
              <a:rPr lang="de-DE" sz="1400" dirty="0"/>
              <a:t>D</a:t>
            </a:r>
            <a:r>
              <a:rPr lang="de-DE" sz="1400" dirty="0" smtClean="0"/>
              <a:t>as </a:t>
            </a:r>
            <a:r>
              <a:rPr lang="de-DE" sz="1400" dirty="0"/>
              <a:t>„Gestatten“ des Gebrauchs im Sinne von § 6 PflVG </a:t>
            </a:r>
            <a:r>
              <a:rPr lang="de-DE" sz="1400" dirty="0" smtClean="0"/>
              <a:t>setzt zumindest </a:t>
            </a:r>
            <a:r>
              <a:rPr lang="de-DE" sz="1400" dirty="0"/>
              <a:t>ein </a:t>
            </a:r>
            <a:r>
              <a:rPr lang="de-DE" sz="1400" dirty="0" smtClean="0"/>
              <a:t>schlüssiges </a:t>
            </a:r>
            <a:r>
              <a:rPr lang="de-DE" sz="1400" dirty="0"/>
              <a:t>Verhalten voraus, das als stillschweigendes Einverständnis gewertet werden kann; das bloße „Ermöglichen“ des Gebrauchs reicht - anders als bei dem „Anordnen“ oder „Zulassen“ in § 21 StVG und § 31 Abs. 2 StVZO - nicht </a:t>
            </a:r>
            <a:r>
              <a:rPr lang="de-DE" sz="1400" dirty="0" smtClean="0"/>
              <a:t>aus: OLG </a:t>
            </a:r>
            <a:r>
              <a:rPr lang="de-DE" sz="1400" dirty="0"/>
              <a:t>Köln (VRS 72, 137 = </a:t>
            </a:r>
            <a:r>
              <a:rPr lang="de-DE" sz="1400" dirty="0" err="1"/>
              <a:t>StVE</a:t>
            </a:r>
            <a:r>
              <a:rPr lang="de-DE" sz="1400" dirty="0"/>
              <a:t>, § 6 PflVG, Nr. 1) </a:t>
            </a:r>
            <a:r>
              <a:rPr lang="de-DE" sz="1400" dirty="0" smtClean="0"/>
              <a:t> </a:t>
            </a:r>
          </a:p>
          <a:p>
            <a:endParaRPr lang="de-DE" sz="1400" dirty="0"/>
          </a:p>
          <a:p>
            <a:r>
              <a:rPr lang="de-DE" sz="1400" dirty="0"/>
              <a:t>Strafbar ist zudem das </a:t>
            </a:r>
            <a:r>
              <a:rPr lang="de-DE" sz="1400" b="1" dirty="0"/>
              <a:t>Gestatten des Gebrauchs</a:t>
            </a:r>
            <a:r>
              <a:rPr lang="de-DE" sz="1400" dirty="0"/>
              <a:t>, das eine mindestens </a:t>
            </a:r>
            <a:r>
              <a:rPr lang="de-DE" sz="1400" b="1" dirty="0"/>
              <a:t>konkludente Willenserklärung</a:t>
            </a:r>
            <a:r>
              <a:rPr lang="de-DE" sz="1400" dirty="0"/>
              <a:t> einer Person, deren Sachherrschaft am Fahrzeug derjenigen des Kraftfahrzeugführers, nicht notwendig des Fahrzeughalters, übergeordnet ist, verlangt, die noch im Zeitpunkt des </a:t>
            </a:r>
            <a:r>
              <a:rPr lang="de-DE" sz="1400" dirty="0" err="1"/>
              <a:t>Gebrauchmachens</a:t>
            </a:r>
            <a:r>
              <a:rPr lang="de-DE" sz="1400" dirty="0"/>
              <a:t> im öffentlichen Verkehr besteht. </a:t>
            </a:r>
            <a:r>
              <a:rPr lang="de-DE" sz="1400" b="1" dirty="0"/>
              <a:t>Nicht ausreichend</a:t>
            </a:r>
            <a:r>
              <a:rPr lang="de-DE" sz="1400" dirty="0"/>
              <a:t> ist dagegen, dass der Verfügungsberechtigte den </a:t>
            </a:r>
            <a:r>
              <a:rPr lang="de-DE" sz="1400" b="1" dirty="0"/>
              <a:t>Gebrauch nur ermöglicht</a:t>
            </a:r>
            <a:endParaRPr lang="de-DE" sz="1400" dirty="0" smtClean="0"/>
          </a:p>
          <a:p>
            <a:endParaRPr lang="de-DE" sz="1400" dirty="0"/>
          </a:p>
        </p:txBody>
      </p:sp>
    </p:spTree>
    <p:extLst>
      <p:ext uri="{BB962C8B-B14F-4D97-AF65-F5344CB8AC3E}">
        <p14:creationId xmlns:p14="http://schemas.microsoft.com/office/powerpoint/2010/main" val="3771577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Vorsatz</a:t>
            </a:r>
            <a:endParaRPr lang="de-DE" dirty="0"/>
          </a:p>
        </p:txBody>
      </p:sp>
      <p:sp>
        <p:nvSpPr>
          <p:cNvPr id="3" name="Inhaltsplatzhalter 2"/>
          <p:cNvSpPr>
            <a:spLocks noGrp="1"/>
          </p:cNvSpPr>
          <p:nvPr>
            <p:ph idx="1"/>
          </p:nvPr>
        </p:nvSpPr>
        <p:spPr/>
        <p:txBody>
          <a:bodyPr>
            <a:normAutofit/>
          </a:bodyPr>
          <a:lstStyle/>
          <a:p>
            <a:r>
              <a:rPr lang="de-DE" sz="1400" dirty="0" smtClean="0"/>
              <a:t>Die </a:t>
            </a:r>
            <a:r>
              <a:rPr lang="de-DE" sz="1400" dirty="0"/>
              <a:t>Strafandrohung des </a:t>
            </a:r>
            <a:r>
              <a:rPr lang="de-DE" sz="1400" b="1" dirty="0" smtClean="0"/>
              <a:t>§ 6 I PflVG </a:t>
            </a:r>
            <a:r>
              <a:rPr lang="de-DE" sz="1400" dirty="0" smtClean="0"/>
              <a:t>verlangt </a:t>
            </a:r>
            <a:r>
              <a:rPr lang="de-DE" sz="1400" dirty="0"/>
              <a:t>ein </a:t>
            </a:r>
            <a:r>
              <a:rPr lang="de-DE" sz="1400" b="1" dirty="0"/>
              <a:t>vorsätzliches Handeln,</a:t>
            </a:r>
            <a:r>
              <a:rPr lang="de-DE" sz="1400" dirty="0"/>
              <a:t> mithin die Kenntnis aller Tatumstände und den Willen zur Tatbestandsverwirklichung. Der Täter muss insbesondere wissen, dass das Fahrzeug nicht versichert ist, obwohl eine Versicherungspflicht nach </a:t>
            </a:r>
            <a:r>
              <a:rPr lang="de-DE" sz="1400" dirty="0" smtClean="0"/>
              <a:t>§ 1 PflVG besteht.</a:t>
            </a:r>
            <a:endParaRPr lang="de-DE" sz="1400" dirty="0"/>
          </a:p>
        </p:txBody>
      </p:sp>
    </p:spTree>
    <p:extLst>
      <p:ext uri="{BB962C8B-B14F-4D97-AF65-F5344CB8AC3E}">
        <p14:creationId xmlns:p14="http://schemas.microsoft.com/office/powerpoint/2010/main" val="764695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Fahrlässigkeit</a:t>
            </a:r>
            <a:endParaRPr lang="de-DE" dirty="0"/>
          </a:p>
        </p:txBody>
      </p:sp>
      <p:sp>
        <p:nvSpPr>
          <p:cNvPr id="3" name="Inhaltsplatzhalter 2"/>
          <p:cNvSpPr>
            <a:spLocks noGrp="1"/>
          </p:cNvSpPr>
          <p:nvPr>
            <p:ph idx="1"/>
          </p:nvPr>
        </p:nvSpPr>
        <p:spPr/>
        <p:txBody>
          <a:bodyPr>
            <a:normAutofit/>
          </a:bodyPr>
          <a:lstStyle/>
          <a:p>
            <a:r>
              <a:rPr lang="de-DE" sz="1400" b="1" dirty="0" smtClean="0"/>
              <a:t>Fahrlässig</a:t>
            </a:r>
            <a:r>
              <a:rPr lang="de-DE" sz="1400" dirty="0" smtClean="0"/>
              <a:t> </a:t>
            </a:r>
            <a:r>
              <a:rPr lang="de-DE" sz="1400" dirty="0"/>
              <a:t>i.S.v. </a:t>
            </a:r>
            <a:r>
              <a:rPr lang="de-DE" sz="1400" dirty="0" smtClean="0"/>
              <a:t>§ 6 II PflVG handelt</a:t>
            </a:r>
            <a:r>
              <a:rPr lang="de-DE" sz="1400" dirty="0"/>
              <a:t>, wer den Straftatbestand verwirklicht, ohne diese Verwirklichung zu kennen oder zu wollen, und dabei die nach den Umständen gebotene und ihm persönlich zumutbare Sorgfalt außer Acht </a:t>
            </a:r>
            <a:r>
              <a:rPr lang="de-DE" sz="1400" dirty="0" smtClean="0"/>
              <a:t>lässt.</a:t>
            </a:r>
          </a:p>
          <a:p>
            <a:r>
              <a:rPr lang="de-DE" sz="1400" dirty="0" smtClean="0"/>
              <a:t>Fahrlässigkeit </a:t>
            </a:r>
            <a:r>
              <a:rPr lang="de-DE" sz="1400" dirty="0"/>
              <a:t>kann etwa angenommen werden, wenn der Täter nicht an die Notwendigkeit des Versicherungsschutzes denkt oder sie zwar in Erwägung zieht, aber verneint, oder wenn er den Versicherungsvertrag für bestehend hält, obwohl der Sachverhalt eine Prüfung in dieser Hinsicht </a:t>
            </a:r>
            <a:r>
              <a:rPr lang="de-DE" sz="1400" dirty="0" smtClean="0"/>
              <a:t>nahelegt.</a:t>
            </a:r>
            <a:endParaRPr lang="de-DE" sz="1400" dirty="0"/>
          </a:p>
        </p:txBody>
      </p:sp>
    </p:spTree>
    <p:extLst>
      <p:ext uri="{BB962C8B-B14F-4D97-AF65-F5344CB8AC3E}">
        <p14:creationId xmlns:p14="http://schemas.microsoft.com/office/powerpoint/2010/main" val="2756495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Verkehrsordnungswidrigkeit</a:t>
            </a:r>
            <a:endParaRPr lang="de-DE" dirty="0"/>
          </a:p>
        </p:txBody>
      </p:sp>
      <p:sp>
        <p:nvSpPr>
          <p:cNvPr id="3" name="Inhaltsplatzhalter 2"/>
          <p:cNvSpPr>
            <a:spLocks noGrp="1"/>
          </p:cNvSpPr>
          <p:nvPr>
            <p:ph idx="1"/>
          </p:nvPr>
        </p:nvSpPr>
        <p:spPr/>
        <p:txBody>
          <a:bodyPr>
            <a:normAutofit lnSpcReduction="10000"/>
          </a:bodyPr>
          <a:lstStyle/>
          <a:p>
            <a:r>
              <a:rPr lang="de-DE" sz="1400" b="1" dirty="0" smtClean="0"/>
              <a:t>§ 25 III FZV </a:t>
            </a:r>
          </a:p>
          <a:p>
            <a:r>
              <a:rPr lang="de-DE" sz="1400" dirty="0"/>
              <a:t>Besteht für ein Fahrzeug, für das ein Kennzeichen zugeteilt ist, keine dem Pflichtversicherungsgesetz entsprechende Kraftfahrzeug-Haftpflichtversicherung, so </a:t>
            </a:r>
            <a:r>
              <a:rPr lang="de-DE" sz="1400" dirty="0">
                <a:solidFill>
                  <a:srgbClr val="FF0000"/>
                </a:solidFill>
              </a:rPr>
              <a:t>hat der Halter unverzüglich das Fahrzeug </a:t>
            </a:r>
            <a:r>
              <a:rPr lang="de-DE" sz="1400" dirty="0"/>
              <a:t>nach Maßgabe des § 14 Absatz 1, auch in Verbindung mit Absatz 2, </a:t>
            </a:r>
            <a:r>
              <a:rPr lang="de-DE" sz="1400" dirty="0">
                <a:solidFill>
                  <a:srgbClr val="FF0000"/>
                </a:solidFill>
              </a:rPr>
              <a:t>außer Betrieb setzen zu lassen</a:t>
            </a:r>
            <a:r>
              <a:rPr lang="de-DE" sz="1400" dirty="0"/>
              <a:t>. </a:t>
            </a:r>
            <a:endParaRPr lang="de-DE" sz="1400" dirty="0" smtClean="0"/>
          </a:p>
          <a:p>
            <a:r>
              <a:rPr lang="de-DE" sz="1400" dirty="0" smtClean="0"/>
              <a:t>- Ein Verstoß gegen diese Vorschrift ist Ordnungswidrigkeit nach § 48 Nr. 8 a FZV und wird nach TBNR </a:t>
            </a:r>
            <a:r>
              <a:rPr lang="de-DE" sz="1400" dirty="0"/>
              <a:t>825000 </a:t>
            </a:r>
            <a:r>
              <a:rPr lang="de-DE" sz="1400" dirty="0" smtClean="0"/>
              <a:t>mit einer Geldbuße in Höhe von 15.-Euro geahndet.</a:t>
            </a:r>
          </a:p>
          <a:p>
            <a:r>
              <a:rPr lang="de-DE" sz="1400" dirty="0" smtClean="0"/>
              <a:t>- Viel wirkungsvoller ist die – kostenpflichtige – zwangsweise </a:t>
            </a:r>
            <a:r>
              <a:rPr lang="de-DE" sz="1400" dirty="0" err="1" smtClean="0"/>
              <a:t>Außerbetriebsetzung</a:t>
            </a:r>
            <a:r>
              <a:rPr lang="de-DE" sz="1400" dirty="0" smtClean="0"/>
              <a:t>. Dafür fallen nach </a:t>
            </a:r>
            <a:r>
              <a:rPr lang="de-DE" sz="1400" dirty="0"/>
              <a:t>der Straßenverkehrsgebührenordnung  </a:t>
            </a:r>
            <a:r>
              <a:rPr lang="de-DE" sz="1400" dirty="0" err="1"/>
              <a:t>GebOSt</a:t>
            </a:r>
            <a:r>
              <a:rPr lang="de-DE" sz="1400" dirty="0"/>
              <a:t> </a:t>
            </a:r>
            <a:r>
              <a:rPr lang="de-DE" sz="1400" dirty="0" smtClean="0"/>
              <a:t>Nr. 254 Gebühren in Höhe von (14,30 bis) </a:t>
            </a:r>
            <a:r>
              <a:rPr lang="de-DE" sz="1400" b="1" dirty="0" smtClean="0"/>
              <a:t>286.-Euro </a:t>
            </a:r>
            <a:r>
              <a:rPr lang="de-DE" sz="1400" dirty="0" smtClean="0"/>
              <a:t>an…</a:t>
            </a:r>
            <a:endParaRPr lang="de-DE" sz="1400" dirty="0"/>
          </a:p>
          <a:p>
            <a:r>
              <a:rPr lang="de-DE" sz="1400" dirty="0" smtClean="0"/>
              <a:t>§ 14 I FZV</a:t>
            </a:r>
          </a:p>
          <a:p>
            <a:r>
              <a:rPr lang="de-DE" sz="1400" dirty="0"/>
              <a:t>Soll ein zugelassenes Fahrzeug oder ein zulassungsfreies Fahrzeug, dem ein Kennzeichen zugeteilt ist, außer Betrieb gesetzt werden, </a:t>
            </a:r>
            <a:r>
              <a:rPr lang="de-DE" sz="1400" dirty="0">
                <a:solidFill>
                  <a:srgbClr val="FF0000"/>
                </a:solidFill>
              </a:rPr>
              <a:t>hat der Halter </a:t>
            </a:r>
            <a:r>
              <a:rPr lang="de-DE" sz="1400" dirty="0"/>
              <a:t>oder der Verfügungsberechtigte dies bei der </a:t>
            </a:r>
            <a:r>
              <a:rPr lang="de-DE" sz="1400" dirty="0" smtClean="0"/>
              <a:t>Zulassungsbehörde</a:t>
            </a:r>
            <a:endParaRPr lang="de-DE" sz="1400" dirty="0"/>
          </a:p>
          <a:p>
            <a:r>
              <a:rPr lang="de-DE" sz="1400" dirty="0"/>
              <a:t>1.bei zugelassenen Fahrzeugen unter Vorlage der Zulassungsbescheinigung Teil I und, soweit vorhanden, der Anhängerverzeichnisse</a:t>
            </a:r>
            <a:r>
              <a:rPr lang="de-DE" sz="1400" dirty="0" smtClean="0"/>
              <a:t>, </a:t>
            </a:r>
            <a:endParaRPr lang="de-DE" sz="1400" dirty="0"/>
          </a:p>
          <a:p>
            <a:r>
              <a:rPr lang="de-DE" sz="1400" dirty="0"/>
              <a:t>2.bei zulassungsfreien Fahrzeugen unter Vorlage des Nachweises über die Zuteilung des Kennzeichens oder der Zulassungsbescheinigung Teil I</a:t>
            </a:r>
            <a:r>
              <a:rPr lang="de-DE" sz="1400" dirty="0" smtClean="0"/>
              <a:t>, </a:t>
            </a:r>
            <a:endParaRPr lang="de-DE" sz="1400" dirty="0"/>
          </a:p>
          <a:p>
            <a:r>
              <a:rPr lang="de-DE" sz="1400" dirty="0"/>
              <a:t>zu beantragen und </a:t>
            </a:r>
            <a:r>
              <a:rPr lang="de-DE" sz="1400" dirty="0">
                <a:solidFill>
                  <a:srgbClr val="FF0000"/>
                </a:solidFill>
              </a:rPr>
              <a:t>die Kennzeichen zur Entstempelung vorzulegen</a:t>
            </a:r>
            <a:r>
              <a:rPr lang="de-DE" sz="1400" dirty="0" smtClean="0"/>
              <a:t>.</a:t>
            </a:r>
          </a:p>
          <a:p>
            <a:r>
              <a:rPr lang="de-DE" sz="1400" dirty="0" smtClean="0"/>
              <a:t>-Ein Verst0ß dagegen ist seit 1.1.2018 keine Ordnungswidrigkeit mehr, da in § 48 FZV nicht mehr aufgeführt!</a:t>
            </a:r>
          </a:p>
          <a:p>
            <a:endParaRPr lang="de-DE" sz="1400" dirty="0" smtClean="0"/>
          </a:p>
          <a:p>
            <a:endParaRPr lang="de-DE" sz="1400" dirty="0"/>
          </a:p>
          <a:p>
            <a:endParaRPr lang="de-DE" sz="1400" dirty="0"/>
          </a:p>
          <a:p>
            <a:endParaRPr lang="de-DE" sz="1400" dirty="0"/>
          </a:p>
          <a:p>
            <a:endParaRPr lang="de-DE" sz="1400" dirty="0"/>
          </a:p>
        </p:txBody>
      </p:sp>
    </p:spTree>
    <p:extLst>
      <p:ext uri="{BB962C8B-B14F-4D97-AF65-F5344CB8AC3E}">
        <p14:creationId xmlns:p14="http://schemas.microsoft.com/office/powerpoint/2010/main" val="2523774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pPr algn="l"/>
            <a:r>
              <a:rPr lang="de-DE" dirty="0" smtClean="0"/>
              <a:t>Pflichtversicherungsgesetz</a:t>
            </a:r>
            <a:br>
              <a:rPr lang="de-DE" dirty="0" smtClean="0"/>
            </a:br>
            <a:r>
              <a:rPr lang="de-DE" dirty="0" smtClean="0"/>
              <a:t>PflVG</a:t>
            </a:r>
            <a:br>
              <a:rPr lang="de-DE" dirty="0" smtClean="0"/>
            </a:br>
            <a:r>
              <a:rPr lang="de-DE" sz="2400" dirty="0" smtClean="0"/>
              <a:t>Fallbearbeitung aus Sicht der Staatsanwaltschaft</a:t>
            </a:r>
            <a:endParaRPr lang="de-DE" dirty="0"/>
          </a:p>
        </p:txBody>
      </p:sp>
      <p:sp>
        <p:nvSpPr>
          <p:cNvPr id="3" name="Untertitel 2"/>
          <p:cNvSpPr>
            <a:spLocks noGrp="1"/>
          </p:cNvSpPr>
          <p:nvPr>
            <p:ph type="subTitle" idx="1"/>
          </p:nvPr>
        </p:nvSpPr>
        <p:spPr>
          <a:xfrm>
            <a:off x="539552" y="3501008"/>
            <a:ext cx="7992888" cy="1752600"/>
          </a:xfrm>
        </p:spPr>
        <p:txBody>
          <a:bodyPr>
            <a:normAutofit/>
          </a:bodyPr>
          <a:lstStyle/>
          <a:p>
            <a:pPr algn="l"/>
            <a:r>
              <a:rPr lang="de-DE" sz="1400" dirty="0" smtClean="0"/>
              <a:t>Organisatorisches:</a:t>
            </a:r>
          </a:p>
          <a:p>
            <a:pPr algn="l"/>
            <a:r>
              <a:rPr lang="de-DE" sz="1400" dirty="0" smtClean="0"/>
              <a:t>Fragen sind jederzeit erlaubt und auch erwünscht! </a:t>
            </a:r>
          </a:p>
          <a:p>
            <a:pPr algn="l"/>
            <a:r>
              <a:rPr lang="de-DE" sz="1400" dirty="0" smtClean="0"/>
              <a:t>Die Informationen sind zu finden unter </a:t>
            </a:r>
            <a:r>
              <a:rPr lang="de-DE" sz="1400" dirty="0" smtClean="0">
                <a:solidFill>
                  <a:srgbClr val="FF0000"/>
                </a:solidFill>
                <a:hlinkClick r:id="rId3"/>
              </a:rPr>
              <a:t>www.juergenhobert.de</a:t>
            </a:r>
            <a:endParaRPr lang="de-DE" sz="1400" dirty="0" smtClean="0">
              <a:solidFill>
                <a:srgbClr val="FF0000"/>
              </a:solidFill>
            </a:endParaRPr>
          </a:p>
          <a:p>
            <a:pPr algn="l"/>
            <a:r>
              <a:rPr lang="de-DE" sz="1400" dirty="0" smtClean="0"/>
              <a:t>Für Rückfragen zum Thema oder Anfragen zum Verkehrsrecht:</a:t>
            </a:r>
          </a:p>
          <a:p>
            <a:pPr algn="l"/>
            <a:r>
              <a:rPr lang="de-DE" sz="1400" dirty="0" smtClean="0"/>
              <a:t>Tel. 06131 141 3206</a:t>
            </a:r>
          </a:p>
          <a:p>
            <a:pPr algn="l"/>
            <a:r>
              <a:rPr lang="de-DE" sz="1400" dirty="0" smtClean="0"/>
              <a:t>juergen.hobert@genstako.jm.rlp.de</a:t>
            </a:r>
            <a:endParaRPr lang="de-DE" sz="1400" dirty="0"/>
          </a:p>
        </p:txBody>
      </p:sp>
    </p:spTree>
    <p:extLst>
      <p:ext uri="{BB962C8B-B14F-4D97-AF65-F5344CB8AC3E}">
        <p14:creationId xmlns:p14="http://schemas.microsoft.com/office/powerpoint/2010/main" val="4220111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Weitere Straftaten im Zusammenhang mit dem PflVG</a:t>
            </a:r>
            <a:endParaRPr lang="de-DE" dirty="0"/>
          </a:p>
        </p:txBody>
      </p:sp>
      <p:sp>
        <p:nvSpPr>
          <p:cNvPr id="3" name="Inhaltsplatzhalter 2"/>
          <p:cNvSpPr>
            <a:spLocks noGrp="1"/>
          </p:cNvSpPr>
          <p:nvPr>
            <p:ph idx="1"/>
          </p:nvPr>
        </p:nvSpPr>
        <p:spPr/>
        <p:txBody>
          <a:bodyPr>
            <a:normAutofit/>
          </a:bodyPr>
          <a:lstStyle/>
          <a:p>
            <a:r>
              <a:rPr lang="de-DE" sz="1400" b="1" dirty="0" smtClean="0"/>
              <a:t>Urkundenfälschung</a:t>
            </a:r>
          </a:p>
          <a:p>
            <a:r>
              <a:rPr lang="de-DE" sz="1400" b="1" dirty="0" smtClean="0"/>
              <a:t>§ 267 StGB</a:t>
            </a:r>
          </a:p>
          <a:p>
            <a:r>
              <a:rPr lang="de-DE" sz="1400" b="1" dirty="0" smtClean="0"/>
              <a:t>(bei gestempelten </a:t>
            </a:r>
            <a:r>
              <a:rPr lang="de-DE" sz="1400" b="1" dirty="0" err="1" smtClean="0"/>
              <a:t>Kennz</a:t>
            </a:r>
            <a:r>
              <a:rPr lang="de-DE" sz="1400" b="1" dirty="0" smtClean="0"/>
              <a:t>.)</a:t>
            </a:r>
          </a:p>
          <a:p>
            <a:endParaRPr lang="de-DE" sz="1400" b="1" dirty="0"/>
          </a:p>
          <a:p>
            <a:endParaRPr lang="de-DE" sz="1400" b="1" dirty="0" smtClean="0"/>
          </a:p>
          <a:p>
            <a:r>
              <a:rPr lang="de-DE" sz="1400" b="1" dirty="0" smtClean="0"/>
              <a:t>Verstoß gegen das Kraftfahrzeugsteuergesetz/Abgabenordnung</a:t>
            </a:r>
          </a:p>
          <a:p>
            <a:r>
              <a:rPr lang="de-DE" sz="1400" b="1" dirty="0" smtClean="0"/>
              <a:t>§§ </a:t>
            </a:r>
            <a:r>
              <a:rPr lang="de-DE" sz="1400" b="1" dirty="0"/>
              <a:t>1 </a:t>
            </a:r>
            <a:r>
              <a:rPr lang="de-DE" sz="1400" b="1" dirty="0" err="1" smtClean="0"/>
              <a:t>KfzStG</a:t>
            </a:r>
            <a:r>
              <a:rPr lang="de-DE" sz="1400" b="1" dirty="0" smtClean="0"/>
              <a:t>, 370 AO</a:t>
            </a:r>
          </a:p>
          <a:p>
            <a:r>
              <a:rPr lang="de-DE" sz="1400" b="1" dirty="0" smtClean="0"/>
              <a:t>(</a:t>
            </a:r>
            <a:r>
              <a:rPr lang="de-DE" sz="1400" b="1" dirty="0"/>
              <a:t>beim Diebstahl </a:t>
            </a:r>
            <a:r>
              <a:rPr lang="de-DE" sz="1400" b="1" dirty="0" smtClean="0"/>
              <a:t>siehe BGH</a:t>
            </a:r>
            <a:r>
              <a:rPr lang="de-DE" sz="1400" b="1" dirty="0"/>
              <a:t>, Beschluss vom 23.8.2017 – 1 </a:t>
            </a:r>
            <a:r>
              <a:rPr lang="de-DE" sz="1400" b="1" dirty="0" err="1"/>
              <a:t>StR</a:t>
            </a:r>
            <a:r>
              <a:rPr lang="de-DE" sz="1400" b="1" dirty="0"/>
              <a:t> </a:t>
            </a:r>
            <a:r>
              <a:rPr lang="de-DE" sz="1400" b="1" dirty="0" smtClean="0"/>
              <a:t>173/17, NJW </a:t>
            </a:r>
            <a:r>
              <a:rPr lang="de-DE" sz="1400" b="1" dirty="0"/>
              <a:t>2018, </a:t>
            </a:r>
            <a:r>
              <a:rPr lang="de-DE" sz="1400" b="1" dirty="0" smtClean="0"/>
              <a:t>87)</a:t>
            </a:r>
          </a:p>
          <a:p>
            <a:endParaRPr lang="de-DE" sz="1400" b="1" dirty="0" smtClean="0"/>
          </a:p>
          <a:p>
            <a:endParaRPr lang="de-DE" sz="1400" b="1" dirty="0"/>
          </a:p>
          <a:p>
            <a:r>
              <a:rPr lang="de-DE" sz="1400" b="1" dirty="0" smtClean="0"/>
              <a:t>Kennzeichenmissbrauch</a:t>
            </a:r>
          </a:p>
          <a:p>
            <a:r>
              <a:rPr lang="de-DE" sz="1400" b="1" dirty="0" smtClean="0"/>
              <a:t>§ 22 StVG</a:t>
            </a:r>
          </a:p>
          <a:p>
            <a:r>
              <a:rPr lang="de-DE" sz="1400" b="1" dirty="0" smtClean="0"/>
              <a:t>(bei ungestempelten Kennzeichen)</a:t>
            </a:r>
          </a:p>
          <a:p>
            <a:endParaRPr lang="de-DE" sz="1400" b="1" dirty="0"/>
          </a:p>
          <a:p>
            <a:endParaRPr lang="de-DE" sz="1400" b="1" dirty="0"/>
          </a:p>
          <a:p>
            <a:endParaRPr lang="de-DE" sz="1400" b="1" dirty="0" smtClean="0"/>
          </a:p>
          <a:p>
            <a:endParaRPr lang="de-DE" sz="1400" b="1" dirty="0"/>
          </a:p>
          <a:p>
            <a:endParaRPr lang="de-DE" sz="1400" dirty="0" smtClean="0"/>
          </a:p>
        </p:txBody>
      </p:sp>
    </p:spTree>
    <p:extLst>
      <p:ext uri="{BB962C8B-B14F-4D97-AF65-F5344CB8AC3E}">
        <p14:creationId xmlns:p14="http://schemas.microsoft.com/office/powerpoint/2010/main" val="1732856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sz="4000" dirty="0" smtClean="0"/>
              <a:t>Weitere Straftaten im Zusammenhang mit dem PflVG/ Konkurrenzen</a:t>
            </a:r>
            <a:endParaRPr lang="de-DE" sz="4000" dirty="0"/>
          </a:p>
        </p:txBody>
      </p:sp>
      <p:sp>
        <p:nvSpPr>
          <p:cNvPr id="3" name="Inhaltsplatzhalter 2"/>
          <p:cNvSpPr>
            <a:spLocks noGrp="1"/>
          </p:cNvSpPr>
          <p:nvPr>
            <p:ph idx="1"/>
          </p:nvPr>
        </p:nvSpPr>
        <p:spPr/>
        <p:txBody>
          <a:bodyPr>
            <a:normAutofit/>
          </a:bodyPr>
          <a:lstStyle/>
          <a:p>
            <a:endParaRPr lang="de-DE" sz="1400" b="1" dirty="0"/>
          </a:p>
          <a:p>
            <a:endParaRPr lang="de-DE" sz="1400" b="1" dirty="0" smtClean="0"/>
          </a:p>
          <a:p>
            <a:endParaRPr lang="de-DE" sz="1400" b="1" dirty="0"/>
          </a:p>
          <a:p>
            <a:endParaRPr lang="de-DE" sz="1400" dirty="0" smtClean="0"/>
          </a:p>
        </p:txBody>
      </p:sp>
      <p:sp>
        <p:nvSpPr>
          <p:cNvPr id="4" name="Textfeld 3"/>
          <p:cNvSpPr txBox="1"/>
          <p:nvPr/>
        </p:nvSpPr>
        <p:spPr>
          <a:xfrm>
            <a:off x="467544" y="2132856"/>
            <a:ext cx="7632848" cy="4616648"/>
          </a:xfrm>
          <a:prstGeom prst="rect">
            <a:avLst/>
          </a:prstGeom>
          <a:noFill/>
        </p:spPr>
        <p:txBody>
          <a:bodyPr wrap="square" rtlCol="0">
            <a:spAutoFit/>
          </a:bodyPr>
          <a:lstStyle/>
          <a:p>
            <a:r>
              <a:rPr lang="de-DE" sz="1400" b="1" dirty="0" smtClean="0"/>
              <a:t>Tateinheit </a:t>
            </a:r>
            <a:r>
              <a:rPr lang="de-DE" sz="1400" b="1" dirty="0"/>
              <a:t> (§ 52 StGB</a:t>
            </a:r>
            <a:r>
              <a:rPr lang="de-DE" sz="1400" b="1" dirty="0" smtClean="0"/>
              <a:t>):</a:t>
            </a:r>
          </a:p>
          <a:p>
            <a:r>
              <a:rPr lang="de-DE" sz="1400" dirty="0" smtClean="0"/>
              <a:t>Tateinheit kann </a:t>
            </a:r>
            <a:r>
              <a:rPr lang="de-DE" sz="1400" dirty="0"/>
              <a:t>beim Gebrauch des nicht versicherten Kraftfahrzeugs vorliegen mit den Straftaten nach §§ 142, 248 b, 315 bis 315 c, 316 StGB, § 21 Abs. 1 Nr. 1 StVG und den Einzeltatbeständen der StVO und der StVZO, in denen das </a:t>
            </a:r>
            <a:r>
              <a:rPr lang="de-DE" sz="1400" dirty="0" err="1"/>
              <a:t>Inbetriebsetzen</a:t>
            </a:r>
            <a:r>
              <a:rPr lang="de-DE" sz="1400" dirty="0"/>
              <a:t>, Führen oder sonstige Gebrauchen eines Kraftfahrzeugs eine Rolle spielt. Beim Gestatten des Gebrauchs kommt Tateinheit mit § 21 Abs. 1 Nr. 2 StVG in Betracht. Die Straftat nach § 6 steht regelmäßig auch in Tateinheit mit dem Vergehen gegen § 370 AO, wenn zugleich die Kraftfahrzeugsteuer hinterzogen wird (OLG Frankfurt NJW 1963, 1072; OLG Hamm VRS 27, 303). Beim Gebrauch eines von einem anderen Kraftfahrzeug entwendeten Kennzeichens besteht Tateinheit mit den Straftaten nach § 21 StVG und § 370 AO (</a:t>
            </a:r>
            <a:r>
              <a:rPr lang="de-DE" sz="1400" dirty="0" err="1"/>
              <a:t>BayObLG</a:t>
            </a:r>
            <a:r>
              <a:rPr lang="de-DE" sz="1400" dirty="0"/>
              <a:t> bei </a:t>
            </a:r>
            <a:r>
              <a:rPr lang="de-DE" sz="1400" dirty="0" err="1"/>
              <a:t>Rüth</a:t>
            </a:r>
            <a:r>
              <a:rPr lang="de-DE" sz="1400" dirty="0"/>
              <a:t> DAR 1985, 243</a:t>
            </a:r>
            <a:r>
              <a:rPr lang="de-DE" sz="1400" dirty="0" smtClean="0"/>
              <a:t>).</a:t>
            </a:r>
          </a:p>
          <a:p>
            <a:endParaRPr lang="de-DE" sz="1400" dirty="0"/>
          </a:p>
          <a:p>
            <a:r>
              <a:rPr lang="de-DE" sz="1400" b="1" dirty="0" smtClean="0"/>
              <a:t>Tatmehrheit (§ 53 StGB)</a:t>
            </a:r>
          </a:p>
          <a:p>
            <a:r>
              <a:rPr lang="de-DE" sz="1400" dirty="0"/>
              <a:t>Die weitgehende Aufgabe der fortgesetzten Handlung durch Beschluss des </a:t>
            </a:r>
            <a:r>
              <a:rPr lang="de-DE" sz="1400" dirty="0" err="1"/>
              <a:t>GrSenBGH</a:t>
            </a:r>
            <a:r>
              <a:rPr lang="de-DE" sz="1400" dirty="0"/>
              <a:t> vom 3. 5. 1994 (BGHSt. 40, 138) führte auch zu einer veränderten Sicht in der Konkurrenz bei Verstößen gegen § 6: Die über einen längeren Zeitraum andauernde wiederholte Benutzung eines Kfz ohne bestehende Haftpflichtversicherung rechtfertigt weder die Annahme einer Dauerstraftat noch des Fortsetzungszusammenhangs (OLG Oldenburg, NJW 1996, 1072 = VRS 90, 435 bis 436; Thür. OLG VRS 107, 220). </a:t>
            </a:r>
            <a:r>
              <a:rPr lang="de-DE" sz="1400" dirty="0">
                <a:solidFill>
                  <a:schemeClr val="accent1"/>
                </a:solidFill>
              </a:rPr>
              <a:t>Führt der Täter über einen längeren Zeitraum immer wieder ein Kfz ohne Versicherungsschutz, sind die Einzelakte als selbstständige Taten im Sinne von Tatmehrheit nach § 53 StGB zu bewerten.</a:t>
            </a:r>
          </a:p>
          <a:p>
            <a:r>
              <a:rPr lang="de-DE" sz="1400" dirty="0"/>
              <a:t>(Erbs/Kohlhaas/Lampe PflVG § 6 </a:t>
            </a:r>
            <a:r>
              <a:rPr lang="de-DE" sz="1400" dirty="0" err="1"/>
              <a:t>Rn</a:t>
            </a:r>
            <a:r>
              <a:rPr lang="de-DE" sz="1400" dirty="0"/>
              <a:t>. 23-24, </a:t>
            </a:r>
            <a:r>
              <a:rPr lang="de-DE" sz="1400" dirty="0" err="1"/>
              <a:t>beck</a:t>
            </a:r>
            <a:r>
              <a:rPr lang="de-DE" sz="1400" dirty="0"/>
              <a:t>-online)</a:t>
            </a:r>
          </a:p>
        </p:txBody>
      </p:sp>
    </p:spTree>
    <p:extLst>
      <p:ext uri="{BB962C8B-B14F-4D97-AF65-F5344CB8AC3E}">
        <p14:creationId xmlns:p14="http://schemas.microsoft.com/office/powerpoint/2010/main" val="39256768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Fallbeispiele</a:t>
            </a:r>
            <a:endParaRPr lang="de-DE" dirty="0"/>
          </a:p>
        </p:txBody>
      </p:sp>
      <p:sp>
        <p:nvSpPr>
          <p:cNvPr id="3" name="Inhaltsplatzhalter 2"/>
          <p:cNvSpPr>
            <a:spLocks noGrp="1"/>
          </p:cNvSpPr>
          <p:nvPr>
            <p:ph idx="1"/>
          </p:nvPr>
        </p:nvSpPr>
        <p:spPr/>
        <p:txBody>
          <a:bodyPr>
            <a:normAutofit/>
          </a:bodyPr>
          <a:lstStyle/>
          <a:p>
            <a:endParaRPr lang="de-DE" sz="1400" dirty="0"/>
          </a:p>
          <a:p>
            <a:r>
              <a:rPr lang="de-DE" sz="1400" dirty="0" smtClean="0"/>
              <a:t>Der </a:t>
            </a:r>
            <a:r>
              <a:rPr lang="de-DE" sz="1400" b="1" dirty="0" smtClean="0"/>
              <a:t>Tatbestand wird nicht </a:t>
            </a:r>
            <a:r>
              <a:rPr lang="de-DE" sz="1400" b="1" dirty="0"/>
              <a:t>verwirklicht,</a:t>
            </a:r>
            <a:r>
              <a:rPr lang="de-DE" sz="1400" dirty="0"/>
              <a:t> wenn der Versicherer während des Bestehens des Vertrags von der Verpflichtung zur Leistung frei geworden ist (z.B. wegen Prämienzahlungsverzugs, wegen Obliegenheitsverletzungen oder wegen eines Risikoausschlusses). Strafbar ist nur der Verstoß gegen die Verpflichtung nach </a:t>
            </a:r>
            <a:r>
              <a:rPr lang="de-DE" sz="1400" dirty="0" smtClean="0"/>
              <a:t>§ 6 PflVG, </a:t>
            </a:r>
            <a:r>
              <a:rPr lang="de-DE" sz="1400" dirty="0"/>
              <a:t>nicht jedoch die </a:t>
            </a:r>
            <a:r>
              <a:rPr lang="de-DE" sz="1400" b="1" dirty="0"/>
              <a:t>Pflichtwidrigkeit des Versicherungsnehmers</a:t>
            </a:r>
            <a:r>
              <a:rPr lang="de-DE" sz="1400" dirty="0"/>
              <a:t> oder des Mitversicherten während der </a:t>
            </a:r>
            <a:r>
              <a:rPr lang="de-DE" sz="1400" dirty="0" smtClean="0"/>
              <a:t>Vertragslaufzeit</a:t>
            </a:r>
          </a:p>
          <a:p>
            <a:endParaRPr lang="de-DE" sz="1400" dirty="0"/>
          </a:p>
          <a:p>
            <a:r>
              <a:rPr lang="de-DE" sz="1400" dirty="0"/>
              <a:t>beim Laufenlassen im Leerlauf oder auf einer Gefällstrecke). Nicht erfasst ist dagegen das Ziehen oder Schieben des Fahrzeugs durch Tiere oder </a:t>
            </a:r>
            <a:r>
              <a:rPr lang="de-DE" sz="1400" dirty="0" smtClean="0"/>
              <a:t>Menschen</a:t>
            </a:r>
          </a:p>
          <a:p>
            <a:pPr marL="0" indent="0">
              <a:buNone/>
            </a:pPr>
            <a:endParaRPr lang="de-DE" sz="1400" dirty="0" smtClean="0"/>
          </a:p>
          <a:p>
            <a:endParaRPr lang="de-DE" sz="1400" dirty="0"/>
          </a:p>
          <a:p>
            <a:endParaRPr lang="de-DE" sz="1400" dirty="0"/>
          </a:p>
        </p:txBody>
      </p:sp>
    </p:spTree>
    <p:extLst>
      <p:ext uri="{BB962C8B-B14F-4D97-AF65-F5344CB8AC3E}">
        <p14:creationId xmlns:p14="http://schemas.microsoft.com/office/powerpoint/2010/main" val="2247975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260648"/>
            <a:ext cx="8229600" cy="1143000"/>
          </a:xfrm>
        </p:spPr>
        <p:txBody>
          <a:bodyPr/>
          <a:lstStyle/>
          <a:p>
            <a:r>
              <a:rPr lang="de-DE" dirty="0" smtClean="0"/>
              <a:t>Fallbeispiele</a:t>
            </a:r>
            <a:endParaRPr lang="de-DE" dirty="0"/>
          </a:p>
        </p:txBody>
      </p:sp>
      <p:sp>
        <p:nvSpPr>
          <p:cNvPr id="3" name="Inhaltsplatzhalter 2"/>
          <p:cNvSpPr>
            <a:spLocks noGrp="1"/>
          </p:cNvSpPr>
          <p:nvPr>
            <p:ph idx="1"/>
          </p:nvPr>
        </p:nvSpPr>
        <p:spPr>
          <a:xfrm>
            <a:off x="395536" y="1412776"/>
            <a:ext cx="8229600" cy="5256584"/>
          </a:xfrm>
        </p:spPr>
        <p:txBody>
          <a:bodyPr>
            <a:normAutofit/>
          </a:bodyPr>
          <a:lstStyle/>
          <a:p>
            <a:r>
              <a:rPr lang="de-DE" sz="1400" dirty="0" smtClean="0"/>
              <a:t>Fall 1:</a:t>
            </a:r>
          </a:p>
          <a:p>
            <a:r>
              <a:rPr lang="de-DE" sz="1400" dirty="0" smtClean="0"/>
              <a:t>Versicherungsvertrag aufgrund von Nichtzahlung der Folgeprämie am 1.8. gekündigt. Zugang der Kündigung nicht nachgewiesen. Polizeikontrolle 2.8. - Strafbarkeit?</a:t>
            </a:r>
          </a:p>
          <a:p>
            <a:r>
              <a:rPr lang="de-DE" sz="1400" dirty="0" smtClean="0"/>
              <a:t>Lösung:</a:t>
            </a:r>
          </a:p>
          <a:p>
            <a:r>
              <a:rPr lang="de-DE" sz="1400" dirty="0" smtClean="0"/>
              <a:t>Keine Strafbarkeit, weil nicht urteilssicher festgestellt werden kann, dass der Beschuldigte die Kündigung erhalten hat. </a:t>
            </a:r>
          </a:p>
          <a:p>
            <a:r>
              <a:rPr lang="de-DE" sz="1400" dirty="0" smtClean="0"/>
              <a:t>Keine Auswirkung der zivilrechtlichen Zugangsfiktion! </a:t>
            </a:r>
          </a:p>
          <a:p>
            <a:endParaRPr lang="de-DE" sz="1400" dirty="0" smtClean="0"/>
          </a:p>
          <a:p>
            <a:r>
              <a:rPr lang="de-DE" sz="1400" dirty="0" smtClean="0"/>
              <a:t>Fall 2:</a:t>
            </a:r>
          </a:p>
          <a:p>
            <a:r>
              <a:rPr lang="de-DE" sz="1400" dirty="0"/>
              <a:t>„Am 26.1.2016 gegen 14:18 Uhr fuhr der Angeklagte mit dem Pkw Opel mit dem entstempelten Kennzeichen FRI - … von V… nach W… über öffentliche Straßen, unter anderem die B… in W…, obwohl der Angeklagte wusste, dass sein Fahrzeug nicht haftpflichtversichert war</a:t>
            </a:r>
            <a:r>
              <a:rPr lang="de-DE" sz="1400" dirty="0" smtClean="0"/>
              <a:t>.“ Er hatte sein Fahrzeug am 13.10.2015 abgemeldet!</a:t>
            </a:r>
          </a:p>
          <a:p>
            <a:r>
              <a:rPr lang="de-DE" sz="1400" dirty="0" smtClean="0"/>
              <a:t>Lösung:</a:t>
            </a:r>
            <a:endParaRPr lang="de-DE" sz="1400" dirty="0"/>
          </a:p>
          <a:p>
            <a:r>
              <a:rPr lang="de-DE" sz="1400" dirty="0" smtClean="0"/>
              <a:t>Eine allein </a:t>
            </a:r>
            <a:r>
              <a:rPr lang="de-DE" sz="1400" dirty="0"/>
              <a:t>mit der Abmeldung des Fahrzeugs einhergehende Entstempelung des Kennzeichens führt für sich genommen nicht dazu, dass der Haftpflichtversicherungsvertrag nicht oder nicht mehr besteht </a:t>
            </a:r>
            <a:r>
              <a:rPr lang="de-DE" sz="1400" dirty="0" smtClean="0"/>
              <a:t>(OLG </a:t>
            </a:r>
            <a:r>
              <a:rPr lang="de-DE" sz="1400" dirty="0"/>
              <a:t>Oldenburg Beschl. v. 16.6.2017 – 1 </a:t>
            </a:r>
            <a:r>
              <a:rPr lang="de-DE" sz="1400" dirty="0" err="1"/>
              <a:t>Ss</a:t>
            </a:r>
            <a:r>
              <a:rPr lang="de-DE" sz="1400" dirty="0"/>
              <a:t> 115/17, DAR 2018, </a:t>
            </a:r>
            <a:r>
              <a:rPr lang="de-DE" sz="1400" dirty="0" smtClean="0"/>
              <a:t>281; </a:t>
            </a:r>
            <a:r>
              <a:rPr lang="de-DE" sz="1400" dirty="0" err="1" smtClean="0"/>
              <a:t>BeckRS</a:t>
            </a:r>
            <a:r>
              <a:rPr lang="de-DE" sz="1400" dirty="0" smtClean="0"/>
              <a:t> </a:t>
            </a:r>
            <a:r>
              <a:rPr lang="de-DE" sz="1400" dirty="0"/>
              <a:t>2017, 119220, </a:t>
            </a:r>
            <a:r>
              <a:rPr lang="de-DE" sz="1400" dirty="0" err="1"/>
              <a:t>beck</a:t>
            </a:r>
            <a:r>
              <a:rPr lang="de-DE" sz="1400" dirty="0"/>
              <a:t>-online</a:t>
            </a:r>
            <a:r>
              <a:rPr lang="de-DE" sz="1400" dirty="0" smtClean="0"/>
              <a:t>). Es kann eine Ruheversicherung bestehen. Weil das Landgericht dies nicht geprüft hatte, wurde das Verfahren zurückverwiesen, d.h. es muss aufgeklärt und neu entschieden werden! </a:t>
            </a:r>
          </a:p>
          <a:p>
            <a:r>
              <a:rPr lang="de-DE" sz="1400" dirty="0" smtClean="0"/>
              <a:t>Ruheversicherung ist geregelt in H1. AKB: </a:t>
            </a:r>
            <a:r>
              <a:rPr lang="de-DE" sz="1400" dirty="0"/>
              <a:t>Wird das Fahrzeug außer Betrieb gesetzt und soll es zu einem </a:t>
            </a:r>
            <a:r>
              <a:rPr lang="de-DE" sz="1400" dirty="0" smtClean="0"/>
              <a:t>späteren  Zeitpunkt </a:t>
            </a:r>
            <a:r>
              <a:rPr lang="de-DE" sz="1400" dirty="0"/>
              <a:t>wieder zugelassen werden, wird dadurch der Vertrag </a:t>
            </a:r>
            <a:r>
              <a:rPr lang="de-DE" sz="1400" dirty="0" smtClean="0"/>
              <a:t>nicht beendet</a:t>
            </a:r>
            <a:r>
              <a:rPr lang="de-DE" sz="1400" dirty="0"/>
              <a:t>.</a:t>
            </a:r>
          </a:p>
          <a:p>
            <a:endParaRPr lang="de-DE" sz="1400" dirty="0" smtClean="0"/>
          </a:p>
          <a:p>
            <a:endParaRPr lang="de-DE" sz="1400" dirty="0"/>
          </a:p>
          <a:p>
            <a:endParaRPr lang="de-DE" sz="1400" dirty="0"/>
          </a:p>
        </p:txBody>
      </p:sp>
    </p:spTree>
    <p:extLst>
      <p:ext uri="{BB962C8B-B14F-4D97-AF65-F5344CB8AC3E}">
        <p14:creationId xmlns:p14="http://schemas.microsoft.com/office/powerpoint/2010/main" val="4267800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260648"/>
            <a:ext cx="8229600" cy="1143000"/>
          </a:xfrm>
        </p:spPr>
        <p:txBody>
          <a:bodyPr/>
          <a:lstStyle/>
          <a:p>
            <a:r>
              <a:rPr lang="de-DE" dirty="0" smtClean="0"/>
              <a:t>Fallbeispiele</a:t>
            </a:r>
            <a:endParaRPr lang="de-DE" dirty="0"/>
          </a:p>
        </p:txBody>
      </p:sp>
      <p:sp>
        <p:nvSpPr>
          <p:cNvPr id="3" name="Inhaltsplatzhalter 2"/>
          <p:cNvSpPr>
            <a:spLocks noGrp="1"/>
          </p:cNvSpPr>
          <p:nvPr>
            <p:ph idx="1"/>
          </p:nvPr>
        </p:nvSpPr>
        <p:spPr>
          <a:xfrm>
            <a:off x="395536" y="1412776"/>
            <a:ext cx="8229600" cy="5256584"/>
          </a:xfrm>
        </p:spPr>
        <p:txBody>
          <a:bodyPr>
            <a:normAutofit lnSpcReduction="10000"/>
          </a:bodyPr>
          <a:lstStyle/>
          <a:p>
            <a:r>
              <a:rPr lang="de-DE" sz="1400" dirty="0" smtClean="0"/>
              <a:t>Fall 3:</a:t>
            </a:r>
          </a:p>
          <a:p>
            <a:r>
              <a:rPr lang="de-DE" sz="1400" dirty="0" smtClean="0"/>
              <a:t>Beschuldigter „frisiert“ sein Mofa derart, dass es 85 km/h schnell fahren kann. Der Versicherungsvertrag läuft natürlich nur für das Mofa. Strafbarkeit nach § 6 PflVG?</a:t>
            </a:r>
          </a:p>
          <a:p>
            <a:endParaRPr lang="de-DE" sz="1400" dirty="0"/>
          </a:p>
          <a:p>
            <a:r>
              <a:rPr lang="de-DE" sz="1400" dirty="0" smtClean="0"/>
              <a:t>Lösung:</a:t>
            </a:r>
          </a:p>
          <a:p>
            <a:r>
              <a:rPr lang="de-DE" sz="1400" dirty="0"/>
              <a:t>Technische Veränderungen an einem Mofa zwecks Erzielung einer höheren Geschwindigkeit berühren den Fortbestand des Haftpflichtversicherungsvertrages nicht. Derartige Veränderungen bewirken lediglich eine Gefahrerhöhung </a:t>
            </a:r>
            <a:r>
              <a:rPr lang="de-DE" sz="1400" dirty="0" smtClean="0"/>
              <a:t>(§ 23 VVG) </a:t>
            </a:r>
            <a:r>
              <a:rPr lang="de-DE" sz="1400" dirty="0"/>
              <a:t>mit der Rechtsfolge eines Kündigungsrechts des Versicherers </a:t>
            </a:r>
            <a:r>
              <a:rPr lang="de-DE" sz="1400" dirty="0" smtClean="0"/>
              <a:t>(§ 24 VVG). </a:t>
            </a:r>
            <a:r>
              <a:rPr lang="de-DE" sz="1400" dirty="0"/>
              <a:t>Das "Frisieren" des Fahrzeuges verstößt daher nicht gegen </a:t>
            </a:r>
            <a:r>
              <a:rPr lang="de-DE" sz="1400" dirty="0" smtClean="0"/>
              <a:t>§ 6 PflVG (OLG </a:t>
            </a:r>
            <a:r>
              <a:rPr lang="de-DE" sz="1400" dirty="0"/>
              <a:t>Köln, Beschluss vom 16. Dezember 2003 – </a:t>
            </a:r>
            <a:r>
              <a:rPr lang="de-DE" sz="1400" dirty="0" err="1"/>
              <a:t>Ss</a:t>
            </a:r>
            <a:r>
              <a:rPr lang="de-DE" sz="1400" dirty="0"/>
              <a:t> </a:t>
            </a:r>
            <a:r>
              <a:rPr lang="de-DE" sz="1400" dirty="0" smtClean="0"/>
              <a:t>508/03 - </a:t>
            </a:r>
            <a:r>
              <a:rPr lang="de-DE" sz="1400" dirty="0" err="1"/>
              <a:t>juris</a:t>
            </a:r>
            <a:r>
              <a:rPr lang="de-DE" sz="1400" dirty="0" smtClean="0"/>
              <a:t>).</a:t>
            </a:r>
          </a:p>
          <a:p>
            <a:r>
              <a:rPr lang="de-DE" sz="1400" dirty="0" smtClean="0"/>
              <a:t>Selbstverständlich ist hier die Strafbarkeit nach § 21 StVG zu prüfen. Daneben kommen durch die technische Veränderung auch Ordnungswidrigkeiten in Betracht. Ob eine Strafbarkeit wegen Verstoßes gegen das Kfz-Steuergesetz </a:t>
            </a:r>
            <a:r>
              <a:rPr lang="de-DE" sz="1400" dirty="0" err="1" smtClean="0"/>
              <a:t>i.V.m</a:t>
            </a:r>
            <a:r>
              <a:rPr lang="de-DE" sz="1400" dirty="0" smtClean="0"/>
              <a:t>. der Abgabenordnung vorliegt, lässt der BGH offen (</a:t>
            </a:r>
            <a:r>
              <a:rPr lang="de-DE" sz="1400" dirty="0"/>
              <a:t>BGH, Beschluss vom 23.8.2017 – 1 </a:t>
            </a:r>
            <a:r>
              <a:rPr lang="de-DE" sz="1400" dirty="0" err="1"/>
              <a:t>StR</a:t>
            </a:r>
            <a:r>
              <a:rPr lang="de-DE" sz="1400" dirty="0"/>
              <a:t> </a:t>
            </a:r>
            <a:r>
              <a:rPr lang="de-DE" sz="1400" dirty="0" smtClean="0"/>
              <a:t>173/17, NJW </a:t>
            </a:r>
            <a:r>
              <a:rPr lang="de-DE" sz="1400" dirty="0"/>
              <a:t>2018, </a:t>
            </a:r>
            <a:r>
              <a:rPr lang="de-DE" sz="1400" dirty="0" smtClean="0"/>
              <a:t>87):</a:t>
            </a:r>
          </a:p>
          <a:p>
            <a:r>
              <a:rPr lang="de-DE" sz="1400" dirty="0"/>
              <a:t>Das Fahren eines Kraftfahrzeugs auf öffentlichen Straßen im Inland ohne die verkehrsrechtlich vorgeschriebene Zulassung stellt zwar eine widerrechtliche und damit steuerbare Benutzung gemäß </a:t>
            </a:r>
            <a:r>
              <a:rPr lang="de-DE" sz="1400" dirty="0">
                <a:hlinkClick r:id="rId2"/>
              </a:rPr>
              <a:t>§ 1 Abs. 1 Nr. 3 KraftStG</a:t>
            </a:r>
            <a:r>
              <a:rPr lang="de-DE" sz="1400" dirty="0"/>
              <a:t> </a:t>
            </a:r>
            <a:r>
              <a:rPr lang="de-DE" sz="1400" dirty="0" err="1"/>
              <a:t>i.V.m</a:t>
            </a:r>
            <a:r>
              <a:rPr lang="de-DE" sz="1400" dirty="0"/>
              <a:t>. </a:t>
            </a:r>
            <a:r>
              <a:rPr lang="de-DE" sz="1400" dirty="0">
                <a:hlinkClick r:id="rId3"/>
              </a:rPr>
              <a:t>§ 2 Abs. 5 KraftStG</a:t>
            </a:r>
            <a:r>
              <a:rPr lang="de-DE" sz="1400" dirty="0"/>
              <a:t> dar. Der Fahrer erfüllt jedoch mit diesem Verhalten nicht den Tatbestand des </a:t>
            </a:r>
            <a:r>
              <a:rPr lang="de-DE" sz="1400" dirty="0">
                <a:hlinkClick r:id="rId4"/>
              </a:rPr>
              <a:t>§ 370 Abs. 1 Nr. 2 AO</a:t>
            </a:r>
            <a:r>
              <a:rPr lang="de-DE" sz="1400" dirty="0"/>
              <a:t>, da für ihn zum Tatzeitpunkt keine steuerliche Erklärungspflicht bestand</a:t>
            </a:r>
            <a:r>
              <a:rPr lang="de-DE" sz="1400" dirty="0" smtClean="0"/>
              <a:t>.</a:t>
            </a:r>
            <a:endParaRPr lang="de-DE" sz="1400" dirty="0"/>
          </a:p>
          <a:p>
            <a:r>
              <a:rPr lang="de-DE" sz="1400" dirty="0"/>
              <a:t>Eine solche </a:t>
            </a:r>
            <a:r>
              <a:rPr lang="de-DE" sz="1400" dirty="0" smtClean="0"/>
              <a:t>(Steuer-)Erklärungspflicht </a:t>
            </a:r>
            <a:r>
              <a:rPr lang="de-DE" sz="1400" dirty="0"/>
              <a:t>ist erst mit Wirkung zum 20. Juli 2017 – mithin nach den Taten – durch § 15 Abs. 1 KraftStDV statuiert worden, wonach bei widerrechtlicher Benutzung unverzüglich eine Steuererklärung abzugeben ist. Ob dies im Hinblick auf den Verordnungscharakter eine Pflicht im Sinne des </a:t>
            </a:r>
            <a:r>
              <a:rPr lang="de-DE" sz="1400" dirty="0">
                <a:hlinkClick r:id="rId4"/>
              </a:rPr>
              <a:t>§ 370 Abs. 1 Nr. 2 AO</a:t>
            </a:r>
            <a:r>
              <a:rPr lang="de-DE" sz="1400" dirty="0"/>
              <a:t> begründen kann, </a:t>
            </a:r>
            <a:r>
              <a:rPr lang="de-DE" sz="1400" dirty="0">
                <a:solidFill>
                  <a:schemeClr val="accent1"/>
                </a:solidFill>
              </a:rPr>
              <a:t>war hier nicht zu </a:t>
            </a:r>
            <a:r>
              <a:rPr lang="de-DE" sz="1400" dirty="0" smtClean="0">
                <a:solidFill>
                  <a:schemeClr val="accent1"/>
                </a:solidFill>
              </a:rPr>
              <a:t>entscheiden</a:t>
            </a:r>
            <a:r>
              <a:rPr lang="de-DE" sz="1400" dirty="0" smtClean="0"/>
              <a:t> …</a:t>
            </a:r>
            <a:endParaRPr lang="de-DE" sz="1400" dirty="0"/>
          </a:p>
          <a:p>
            <a:endParaRPr lang="de-DE" sz="1400" dirty="0"/>
          </a:p>
        </p:txBody>
      </p:sp>
    </p:spTree>
    <p:extLst>
      <p:ext uri="{BB962C8B-B14F-4D97-AF65-F5344CB8AC3E}">
        <p14:creationId xmlns:p14="http://schemas.microsoft.com/office/powerpoint/2010/main" val="2496657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Fallbeispiele</a:t>
            </a:r>
            <a:endParaRPr lang="de-DE" dirty="0"/>
          </a:p>
        </p:txBody>
      </p:sp>
      <p:sp>
        <p:nvSpPr>
          <p:cNvPr id="3" name="Inhaltsplatzhalter 2"/>
          <p:cNvSpPr>
            <a:spLocks noGrp="1"/>
          </p:cNvSpPr>
          <p:nvPr>
            <p:ph idx="1"/>
          </p:nvPr>
        </p:nvSpPr>
        <p:spPr>
          <a:xfrm>
            <a:off x="395536" y="1988840"/>
            <a:ext cx="8229600" cy="4389120"/>
          </a:xfrm>
        </p:spPr>
        <p:txBody>
          <a:bodyPr>
            <a:normAutofit/>
          </a:bodyPr>
          <a:lstStyle/>
          <a:p>
            <a:endParaRPr lang="de-DE" sz="1400" dirty="0" smtClean="0"/>
          </a:p>
          <a:p>
            <a:endParaRPr lang="de-DE" sz="1400" dirty="0"/>
          </a:p>
          <a:p>
            <a:r>
              <a:rPr lang="de-DE" sz="1400" dirty="0" smtClean="0"/>
              <a:t>Fall 4:</a:t>
            </a:r>
          </a:p>
          <a:p>
            <a:r>
              <a:rPr lang="de-DE" sz="1400" dirty="0" smtClean="0"/>
              <a:t>Versicherungsvertrag ist ordnungsgemäß gekündigt, was der Beschuldigte einräumt. Fahrzeug wird nie fahrend gesehen, hat jedoch z.B. vom 1.8. auf den 5.8. den Standort (geparkt) in Mainz von der </a:t>
            </a:r>
            <a:r>
              <a:rPr lang="de-DE" sz="1400" dirty="0" err="1" smtClean="0"/>
              <a:t>Josefsstraße</a:t>
            </a:r>
            <a:r>
              <a:rPr lang="de-DE" sz="1400" dirty="0" smtClean="0"/>
              <a:t> 2 zur Kaiserstraße 11 geändert, was durch  die Bußgeldstelle nachgewiesen ist. Kennzeichen sind noch gestempelt. Zur Fahrt bzw. Nutzung schweigt der Beschuldigte.</a:t>
            </a:r>
          </a:p>
          <a:p>
            <a:r>
              <a:rPr lang="de-DE" sz="1400" dirty="0" smtClean="0"/>
              <a:t>Strafbarkeit?</a:t>
            </a:r>
          </a:p>
          <a:p>
            <a:endParaRPr lang="de-DE" sz="1400" dirty="0"/>
          </a:p>
          <a:p>
            <a:r>
              <a:rPr lang="de-DE" sz="1400" dirty="0" smtClean="0"/>
              <a:t>Lösung:</a:t>
            </a:r>
          </a:p>
          <a:p>
            <a:r>
              <a:rPr lang="de-DE" sz="1400" dirty="0" smtClean="0"/>
              <a:t>Wenngleich der Tatverdacht, der Beschuldigte habe das Fahrzeug vom einen zum anderen Standort gefahren oder zumindest die Fahrt geduldet, zeigt die Erfahrung in der Hauptverhandlung, dass die Angeklagten auch dort schweigen</a:t>
            </a:r>
            <a:r>
              <a:rPr lang="de-DE" sz="1400" dirty="0"/>
              <a:t> </a:t>
            </a:r>
            <a:r>
              <a:rPr lang="de-DE" sz="1400" dirty="0" smtClean="0"/>
              <a:t>oder behaupten, dass Fahrzeug sei ordnungsgemäß mit einem Transporter zum neuen Standort gebracht worden. Dann ist ein Fahrtnachweis nicht zu führen und der Angeklagte wäre freizusprechen, wobei die Staatskasse alle Kosten – also auch einen Verteidiger – bezahlen  muss. Bevor dies passiert verneint die Staatsanwaltschaft den hinreichenden Tatverdacht (mehr als 50 % Verurteilungswahrscheinlichkeit) und stellt das Verfahren ein.</a:t>
            </a:r>
          </a:p>
          <a:p>
            <a:endParaRPr lang="de-DE" sz="1400" dirty="0"/>
          </a:p>
          <a:p>
            <a:endParaRPr lang="de-DE" sz="1400" dirty="0"/>
          </a:p>
        </p:txBody>
      </p:sp>
    </p:spTree>
    <p:extLst>
      <p:ext uri="{BB962C8B-B14F-4D97-AF65-F5344CB8AC3E}">
        <p14:creationId xmlns:p14="http://schemas.microsoft.com/office/powerpoint/2010/main" val="1223634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Fallbeispiele</a:t>
            </a:r>
            <a:endParaRPr lang="de-DE" dirty="0"/>
          </a:p>
        </p:txBody>
      </p:sp>
      <p:sp>
        <p:nvSpPr>
          <p:cNvPr id="3" name="Inhaltsplatzhalter 2"/>
          <p:cNvSpPr>
            <a:spLocks noGrp="1"/>
          </p:cNvSpPr>
          <p:nvPr>
            <p:ph idx="1"/>
          </p:nvPr>
        </p:nvSpPr>
        <p:spPr>
          <a:xfrm>
            <a:off x="395536" y="1988840"/>
            <a:ext cx="8229600" cy="4389120"/>
          </a:xfrm>
        </p:spPr>
        <p:txBody>
          <a:bodyPr>
            <a:normAutofit lnSpcReduction="10000"/>
          </a:bodyPr>
          <a:lstStyle/>
          <a:p>
            <a:r>
              <a:rPr lang="de-DE" sz="1400" dirty="0" smtClean="0"/>
              <a:t>Fall 5:</a:t>
            </a:r>
          </a:p>
          <a:p>
            <a:r>
              <a:rPr lang="de-DE" sz="1400" dirty="0" smtClean="0"/>
              <a:t>Bei der Polizeikontrolle wird am 15.11.2017 beim fahrenden PKW festgestellt, dass </a:t>
            </a:r>
          </a:p>
          <a:p>
            <a:r>
              <a:rPr lang="de-DE" sz="1400" dirty="0" smtClean="0"/>
              <a:t>das Saisonkennzeichen außerhalb des Gültigkeitszeitraums genutzt wird.</a:t>
            </a:r>
          </a:p>
          <a:p>
            <a:endParaRPr lang="de-DE" sz="1400" dirty="0"/>
          </a:p>
          <a:p>
            <a:endParaRPr lang="de-DE" sz="1400" dirty="0" smtClean="0"/>
          </a:p>
          <a:p>
            <a:endParaRPr lang="de-DE" sz="1400" dirty="0"/>
          </a:p>
          <a:p>
            <a:endParaRPr lang="de-DE" sz="1400" dirty="0" smtClean="0"/>
          </a:p>
          <a:p>
            <a:r>
              <a:rPr lang="de-DE" sz="1400" dirty="0" smtClean="0"/>
              <a:t>Lösung:</a:t>
            </a:r>
            <a:endParaRPr lang="de-DE" sz="1400" dirty="0"/>
          </a:p>
          <a:p>
            <a:r>
              <a:rPr lang="de-DE" sz="1400" dirty="0" smtClean="0"/>
              <a:t>Saisonkennzeichen § 9 III FZV</a:t>
            </a:r>
          </a:p>
          <a:p>
            <a:r>
              <a:rPr lang="de-DE" sz="1400" dirty="0"/>
              <a:t>H.2 </a:t>
            </a:r>
            <a:r>
              <a:rPr lang="de-DE" sz="1400" dirty="0" smtClean="0"/>
              <a:t>AKB: Fahrzeug </a:t>
            </a:r>
            <a:r>
              <a:rPr lang="de-DE" sz="1400" dirty="0"/>
              <a:t>mit Saisonkennzeichen</a:t>
            </a:r>
          </a:p>
          <a:p>
            <a:r>
              <a:rPr lang="de-DE" sz="1400" dirty="0"/>
              <a:t>Ist Ihr Fahrzeug mit einem Saisonkennzeichen zugelassen, besteht </a:t>
            </a:r>
            <a:r>
              <a:rPr lang="de-DE" sz="1400" dirty="0" smtClean="0"/>
              <a:t>Versicherungsschutz während </a:t>
            </a:r>
            <a:r>
              <a:rPr lang="de-DE" sz="1400" dirty="0"/>
              <a:t>des auf dem amtlichen Kennzeichen </a:t>
            </a:r>
            <a:r>
              <a:rPr lang="de-DE" sz="1400" dirty="0" smtClean="0"/>
              <a:t>angegebenen Zeitraums </a:t>
            </a:r>
            <a:r>
              <a:rPr lang="de-DE" sz="1400" dirty="0"/>
              <a:t>(= Saison).</a:t>
            </a:r>
          </a:p>
          <a:p>
            <a:r>
              <a:rPr lang="de-DE" sz="1400" dirty="0"/>
              <a:t>Außerhalb der Saison haben Sie Ruheversicherungsschutz nach </a:t>
            </a:r>
            <a:r>
              <a:rPr lang="de-DE" sz="1400" dirty="0" smtClean="0"/>
              <a:t>den Bestimmungen </a:t>
            </a:r>
            <a:r>
              <a:rPr lang="de-DE" sz="1400" dirty="0"/>
              <a:t>für Fahrzeuge, die außer Betrieb gesetzt </a:t>
            </a:r>
            <a:r>
              <a:rPr lang="de-DE" sz="1400" dirty="0" smtClean="0"/>
              <a:t>sind (H.1 AKB).</a:t>
            </a:r>
            <a:endParaRPr lang="de-DE" sz="1400" dirty="0"/>
          </a:p>
          <a:p>
            <a:r>
              <a:rPr lang="de-DE" sz="1400" dirty="0"/>
              <a:t>Der Versicherungsschutz für Fahrten außerhalb der Saison richtet sich</a:t>
            </a:r>
          </a:p>
          <a:p>
            <a:r>
              <a:rPr lang="de-DE" sz="1400" dirty="0"/>
              <a:t>nach den Bestimmungen für Fahrten mit ungestempelten Kennzeichen</a:t>
            </a:r>
            <a:r>
              <a:rPr lang="de-DE" sz="1400" dirty="0" smtClean="0"/>
              <a:t>.</a:t>
            </a:r>
          </a:p>
          <a:p>
            <a:r>
              <a:rPr lang="de-DE" sz="1400" dirty="0" smtClean="0"/>
              <a:t>Die Nutzung des Fahrzeugs außerhalb des Gültigkeitszeitraums berührt den Versicherungsvertrag nicht, weshalb keine Strafbarkeit besteht!</a:t>
            </a:r>
          </a:p>
          <a:p>
            <a:endParaRPr lang="de-DE" sz="1400" dirty="0"/>
          </a:p>
          <a:p>
            <a:endParaRPr lang="de-DE" sz="1400" dirty="0" smtClean="0"/>
          </a:p>
          <a:p>
            <a:endParaRPr lang="de-DE" sz="1400" dirty="0"/>
          </a:p>
          <a:p>
            <a:endParaRPr lang="de-DE" sz="1400" dirty="0"/>
          </a:p>
          <a:p>
            <a:endParaRPr lang="de-DE" sz="1400" dirty="0"/>
          </a:p>
        </p:txBody>
      </p:sp>
    </p:spTree>
    <p:extLst>
      <p:ext uri="{BB962C8B-B14F-4D97-AF65-F5344CB8AC3E}">
        <p14:creationId xmlns:p14="http://schemas.microsoft.com/office/powerpoint/2010/main" val="48181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Fallbeispiele</a:t>
            </a:r>
            <a:endParaRPr lang="de-DE" dirty="0"/>
          </a:p>
        </p:txBody>
      </p:sp>
      <p:sp>
        <p:nvSpPr>
          <p:cNvPr id="3" name="Inhaltsplatzhalter 2"/>
          <p:cNvSpPr>
            <a:spLocks noGrp="1"/>
          </p:cNvSpPr>
          <p:nvPr>
            <p:ph idx="1"/>
          </p:nvPr>
        </p:nvSpPr>
        <p:spPr>
          <a:xfrm>
            <a:off x="395536" y="1988840"/>
            <a:ext cx="8229600" cy="4389120"/>
          </a:xfrm>
        </p:spPr>
        <p:txBody>
          <a:bodyPr>
            <a:normAutofit/>
          </a:bodyPr>
          <a:lstStyle/>
          <a:p>
            <a:endParaRPr lang="de-DE" sz="1400" dirty="0" smtClean="0"/>
          </a:p>
          <a:p>
            <a:endParaRPr lang="de-DE" sz="1400" dirty="0"/>
          </a:p>
          <a:p>
            <a:r>
              <a:rPr lang="de-DE" sz="1400" dirty="0" smtClean="0"/>
              <a:t>Fall 6:</a:t>
            </a:r>
          </a:p>
          <a:p>
            <a:r>
              <a:rPr lang="de-DE" sz="1400" dirty="0" smtClean="0"/>
              <a:t>Fahrzeug wird am 1.8.2018 verkauft! Zum Zeitpunkt des Kaufvertrags besteht ein ordnungsgemäßer Versicherungsvertrag. Der Käufer verpflichtet sich zur  Fahrzeug-Ummeldung und Versicherung auf eigenen Namen binnen einer Woche. Am 1.9.2018 gerät der Käufer mit diesem Fahrzeug in eine Verkehrskontrolle.</a:t>
            </a:r>
          </a:p>
          <a:p>
            <a:endParaRPr lang="de-DE" sz="1400" dirty="0"/>
          </a:p>
          <a:p>
            <a:r>
              <a:rPr lang="de-DE" sz="1400" dirty="0" smtClean="0"/>
              <a:t>Lösung:</a:t>
            </a:r>
          </a:p>
          <a:p>
            <a:r>
              <a:rPr lang="de-DE" sz="1400" dirty="0" smtClean="0"/>
              <a:t>G6. AKB</a:t>
            </a:r>
          </a:p>
          <a:p>
            <a:r>
              <a:rPr lang="de-DE" sz="1400" dirty="0"/>
              <a:t>Veräußerung des Fahrzeugs</a:t>
            </a:r>
          </a:p>
          <a:p>
            <a:r>
              <a:rPr lang="de-DE" sz="1400" dirty="0"/>
              <a:t>Übergang der Versicherung auf den Erwerber</a:t>
            </a:r>
          </a:p>
          <a:p>
            <a:r>
              <a:rPr lang="de-DE" sz="1400" dirty="0"/>
              <a:t>Veräußern Sie Ihr Fahrzeug, geht zum Zeitpunkt des </a:t>
            </a:r>
            <a:r>
              <a:rPr lang="de-DE" sz="1400" dirty="0" smtClean="0"/>
              <a:t>Eigentumsübergangs die </a:t>
            </a:r>
            <a:r>
              <a:rPr lang="de-DE" sz="1400" dirty="0"/>
              <a:t>Versicherung auf den Erwerber </a:t>
            </a:r>
            <a:r>
              <a:rPr lang="de-DE" sz="1400" dirty="0" smtClean="0"/>
              <a:t>über (§ 95 VVG).</a:t>
            </a:r>
          </a:p>
          <a:p>
            <a:r>
              <a:rPr lang="de-DE" sz="1400" dirty="0" smtClean="0"/>
              <a:t>Die Verpflichtung zur Ummeldung binnen einer Woche berührt den bestehenden Versicherungsvertrag nicht, weshalb keine Strafbarkeit besteht.</a:t>
            </a:r>
            <a:endParaRPr lang="de-DE" sz="1400" dirty="0"/>
          </a:p>
          <a:p>
            <a:endParaRPr lang="de-DE" sz="1400" dirty="0"/>
          </a:p>
        </p:txBody>
      </p:sp>
    </p:spTree>
    <p:extLst>
      <p:ext uri="{BB962C8B-B14F-4D97-AF65-F5344CB8AC3E}">
        <p14:creationId xmlns:p14="http://schemas.microsoft.com/office/powerpoint/2010/main" val="1806307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1700808"/>
            <a:ext cx="8229600" cy="1143000"/>
          </a:xfrm>
        </p:spPr>
        <p:txBody>
          <a:bodyPr>
            <a:normAutofit fontScale="90000"/>
          </a:bodyPr>
          <a:lstStyle/>
          <a:p>
            <a:pPr algn="ctr"/>
            <a:r>
              <a:rPr lang="de-DE" dirty="0" smtClean="0"/>
              <a:t>Vielen Dank für Ihre Aufmerksamkeit!</a:t>
            </a:r>
            <a:endParaRPr lang="de-DE" dirty="0"/>
          </a:p>
        </p:txBody>
      </p:sp>
      <p:sp>
        <p:nvSpPr>
          <p:cNvPr id="3" name="Inhaltsplatzhalter 2"/>
          <p:cNvSpPr>
            <a:spLocks noGrp="1"/>
          </p:cNvSpPr>
          <p:nvPr>
            <p:ph idx="1"/>
          </p:nvPr>
        </p:nvSpPr>
        <p:spPr/>
        <p:txBody>
          <a:bodyPr/>
          <a:lstStyle/>
          <a:p>
            <a:endParaRPr lang="de-DE" dirty="0"/>
          </a:p>
        </p:txBody>
      </p:sp>
    </p:spTree>
    <p:extLst>
      <p:ext uri="{BB962C8B-B14F-4D97-AF65-F5344CB8AC3E}">
        <p14:creationId xmlns:p14="http://schemas.microsoft.com/office/powerpoint/2010/main" val="16027869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Gesetzliche Grundlagen </a:t>
            </a:r>
            <a:endParaRPr lang="de-DE" dirty="0"/>
          </a:p>
        </p:txBody>
      </p:sp>
      <p:sp>
        <p:nvSpPr>
          <p:cNvPr id="3" name="Inhaltsplatzhalter 2"/>
          <p:cNvSpPr>
            <a:spLocks noGrp="1"/>
          </p:cNvSpPr>
          <p:nvPr>
            <p:ph idx="1"/>
          </p:nvPr>
        </p:nvSpPr>
        <p:spPr/>
        <p:txBody>
          <a:bodyPr>
            <a:normAutofit/>
          </a:bodyPr>
          <a:lstStyle/>
          <a:p>
            <a:r>
              <a:rPr lang="de-DE" sz="1400" dirty="0" smtClean="0"/>
              <a:t>§ 1 PflVG</a:t>
            </a:r>
          </a:p>
          <a:p>
            <a:endParaRPr lang="de-DE" sz="1400" dirty="0" smtClean="0"/>
          </a:p>
          <a:p>
            <a:r>
              <a:rPr lang="de-DE" sz="1400" dirty="0"/>
              <a:t>Der Halter eines Kraftfahrzeugs oder Anhängers mit regelmäßigem Standort im Inland ist verpflichtet, für sich, den Eigentümer und den -Fahrer eine Haftpflichtversicherung zur Deckung der durch den Gebrauch des Fahrzeugs verursachten Personenschäden, Sachschäden und sonstigen Vermögensschäden nach den folgenden Vorschriften abzuschließen und aufrechtzuerhalten, wenn das Fahrzeug auf öffentlichen Wegen oder Plätzen (§ 1 des Straßenverkehrsgesetzes) verwendet wird. </a:t>
            </a:r>
            <a:endParaRPr lang="de-DE" sz="1400" dirty="0" smtClean="0"/>
          </a:p>
          <a:p>
            <a:endParaRPr lang="de-DE" sz="1400" dirty="0"/>
          </a:p>
          <a:p>
            <a:r>
              <a:rPr lang="de-DE" sz="1400" dirty="0" smtClean="0"/>
              <a:t>§ 6 PflVG</a:t>
            </a:r>
          </a:p>
          <a:p>
            <a:endParaRPr lang="de-DE" sz="1400" dirty="0" smtClean="0"/>
          </a:p>
          <a:p>
            <a:r>
              <a:rPr lang="de-DE" sz="1400" dirty="0"/>
              <a:t>(1) Wer ein Fahrzeug auf öffentlichen Wegen oder Plätzen gebraucht oder den Gebrauch gestattet, obwohl für das Fahrzeug der nach § 1 erforderliche </a:t>
            </a:r>
            <a:r>
              <a:rPr lang="de-DE" sz="1400" b="1" dirty="0"/>
              <a:t>Haftpflichtversicherungsvertrag</a:t>
            </a:r>
            <a:r>
              <a:rPr lang="de-DE" sz="1400" dirty="0"/>
              <a:t> nicht oder nicht mehr besteht, wird mit Freiheitsstrafe bis zu einem Jahr oder mit Geldstrafe bestraft. </a:t>
            </a:r>
          </a:p>
          <a:p>
            <a:r>
              <a:rPr lang="de-DE" sz="1400" dirty="0"/>
              <a:t> (2) Handelt der Täter fahrlässig, so ist die Strafe Freiheitsstrafe bis zu sechs Monaten oder Geldstrafe bis zu einhundertachtzig Tagessätzen. </a:t>
            </a:r>
          </a:p>
          <a:p>
            <a:r>
              <a:rPr lang="de-DE" sz="1400" dirty="0"/>
              <a:t> (3) Ist die Tat vorsätzlich begangen worden, so kann das Fahrzeug eingezogen werden, wenn es dem Täter oder Teilnehmer zur Zeit der Entscheidung gehört. </a:t>
            </a:r>
          </a:p>
          <a:p>
            <a:endParaRPr lang="de-DE" sz="1400" dirty="0"/>
          </a:p>
          <a:p>
            <a:endParaRPr lang="de-DE" sz="1400" dirty="0"/>
          </a:p>
          <a:p>
            <a:endParaRPr lang="de-DE" sz="1400" dirty="0"/>
          </a:p>
        </p:txBody>
      </p:sp>
    </p:spTree>
    <p:extLst>
      <p:ext uri="{BB962C8B-B14F-4D97-AF65-F5344CB8AC3E}">
        <p14:creationId xmlns:p14="http://schemas.microsoft.com/office/powerpoint/2010/main" val="1106872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Gesetzliche Grundlagen </a:t>
            </a:r>
            <a:endParaRPr lang="de-DE" dirty="0"/>
          </a:p>
        </p:txBody>
      </p:sp>
      <p:sp>
        <p:nvSpPr>
          <p:cNvPr id="3" name="Inhaltsplatzhalter 2"/>
          <p:cNvSpPr>
            <a:spLocks noGrp="1"/>
          </p:cNvSpPr>
          <p:nvPr>
            <p:ph idx="1"/>
          </p:nvPr>
        </p:nvSpPr>
        <p:spPr/>
        <p:txBody>
          <a:bodyPr>
            <a:normAutofit fontScale="85000" lnSpcReduction="20000"/>
          </a:bodyPr>
          <a:lstStyle/>
          <a:p>
            <a:r>
              <a:rPr lang="de-DE" sz="1400" dirty="0" smtClean="0"/>
              <a:t>§ 37 I VVG Zahlungsverzug bei </a:t>
            </a:r>
            <a:r>
              <a:rPr lang="de-DE" sz="1400" b="1" dirty="0" smtClean="0"/>
              <a:t>Erstprämie</a:t>
            </a:r>
          </a:p>
          <a:p>
            <a:endParaRPr lang="de-DE" sz="1400" dirty="0" smtClean="0"/>
          </a:p>
          <a:p>
            <a:r>
              <a:rPr lang="de-DE" sz="1400" dirty="0" smtClean="0"/>
              <a:t>(</a:t>
            </a:r>
            <a:r>
              <a:rPr lang="de-DE" sz="1400" dirty="0"/>
              <a:t>1) Wird die einmalige oder die erste Prämie nicht rechtzeitig gezahlt, ist der Versicherer, solange die Zahlung nicht bewirkt ist, zum Rücktritt vom Vertrag berechtigt, es sei denn, der Versicherungsnehmer hat die Nichtzahlung nicht zu vertreten. </a:t>
            </a:r>
            <a:endParaRPr lang="de-DE" sz="1400" dirty="0" smtClean="0"/>
          </a:p>
          <a:p>
            <a:endParaRPr lang="de-DE" sz="1400" dirty="0"/>
          </a:p>
          <a:p>
            <a:r>
              <a:rPr lang="de-DE" sz="1400" dirty="0" smtClean="0"/>
              <a:t>§ 38 VVG Zahlungsverzug bei </a:t>
            </a:r>
            <a:r>
              <a:rPr lang="de-DE" sz="1400" b="1" dirty="0" smtClean="0"/>
              <a:t>Folgeprämie</a:t>
            </a:r>
          </a:p>
          <a:p>
            <a:endParaRPr lang="de-DE" sz="1400" dirty="0"/>
          </a:p>
          <a:p>
            <a:r>
              <a:rPr lang="de-DE" sz="1400" dirty="0"/>
              <a:t>(1) Wird eine Folgeprämie nicht rechtzeitig gezahlt, kann der Versicherer dem Versicherungsnehmer auf dessen Kosten in Textform eine Zahlungsfrist bestimmen, die mindestens zwei Wochen betragen muss. Die Bestimmung ist nur wirksam, wenn sie die rückständigen Beträge der Prämie, Zinsen und Kosten im Einzelnen beziffert und die Rechtsfolgen angibt, die nach den Absätzen 2 und 3 mit dem Fristablauf verbunden sind; bei zusammengefassten Verträgen sind die Beträge jeweils getrennt anzugeben. </a:t>
            </a:r>
          </a:p>
          <a:p>
            <a:endParaRPr lang="de-DE" sz="1400" dirty="0"/>
          </a:p>
          <a:p>
            <a:r>
              <a:rPr lang="de-DE" sz="1400" dirty="0"/>
              <a:t> (2) Tritt der Versicherungsfall nach Fristablauf ein und ist der Versicherungsnehmer bei Eintritt mit der Zahlung der Prämie oder der Zinsen oder Kosten in Verzug, ist der Versicherer nicht zur Leistung verpflichtet. </a:t>
            </a:r>
          </a:p>
          <a:p>
            <a:endParaRPr lang="de-DE" sz="1400" dirty="0"/>
          </a:p>
          <a:p>
            <a:r>
              <a:rPr lang="de-DE" sz="1400" dirty="0"/>
              <a:t> (3) Der Versicherer kann nach Fristablauf den Vertrag ohne Einhaltung einer Frist kündigen, sofern der Versicherungsnehmer mit der Zahlung der geschuldeten Beträge in Verzug ist. Die Kündigung kann mit der Bestimmung der Zahlungsfrist so verbunden werden, dass sie mit Fristablauf wirksam wird, wenn der Versicherungsnehmer zu diesem Zeitpunkt mit der Zahlung in Verzug ist; hierauf ist der Versicherungsnehmer bei der Kündigung ausdrücklich hinzuweisen. Die Kündigung wird unwirksam, wenn der Versicherungsnehmer innerhalb eines Monats nach der Kündigung oder, wenn sie mit der Fristbestimmung verbunden worden ist, innerhalb eines Monats nach Fristablauf die Zahlung leistet; Absatz 2 bleibt unberührt. </a:t>
            </a:r>
          </a:p>
          <a:p>
            <a:endParaRPr lang="de-DE" sz="1400" dirty="0"/>
          </a:p>
          <a:p>
            <a:endParaRPr lang="de-DE" sz="1400" dirty="0"/>
          </a:p>
          <a:p>
            <a:pPr marL="0" indent="0">
              <a:buNone/>
            </a:pPr>
            <a:endParaRPr lang="de-DE" sz="1400" dirty="0" smtClean="0"/>
          </a:p>
          <a:p>
            <a:endParaRPr lang="de-DE" sz="1400" dirty="0"/>
          </a:p>
        </p:txBody>
      </p:sp>
    </p:spTree>
    <p:extLst>
      <p:ext uri="{BB962C8B-B14F-4D97-AF65-F5344CB8AC3E}">
        <p14:creationId xmlns:p14="http://schemas.microsoft.com/office/powerpoint/2010/main" val="2971235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Weitere Gesetzliche Grundlagen </a:t>
            </a:r>
            <a:endParaRPr lang="de-DE" dirty="0"/>
          </a:p>
        </p:txBody>
      </p:sp>
      <p:sp>
        <p:nvSpPr>
          <p:cNvPr id="3" name="Inhaltsplatzhalter 2"/>
          <p:cNvSpPr>
            <a:spLocks noGrp="1"/>
          </p:cNvSpPr>
          <p:nvPr>
            <p:ph idx="1"/>
          </p:nvPr>
        </p:nvSpPr>
        <p:spPr/>
        <p:txBody>
          <a:bodyPr>
            <a:normAutofit fontScale="85000" lnSpcReduction="20000"/>
          </a:bodyPr>
          <a:lstStyle/>
          <a:p>
            <a:endParaRPr lang="de-DE" sz="1400" dirty="0"/>
          </a:p>
          <a:p>
            <a:r>
              <a:rPr lang="de-DE" sz="1400" dirty="0"/>
              <a:t> Das Pflichtversicherungsgesetz wird durch verschiedene andere gesetzliche </a:t>
            </a:r>
            <a:r>
              <a:rPr lang="de-DE" sz="1400" dirty="0" smtClean="0"/>
              <a:t>Vorschriften </a:t>
            </a:r>
            <a:r>
              <a:rPr lang="de-DE" sz="1400" dirty="0"/>
              <a:t>ergänzt: </a:t>
            </a:r>
            <a:endParaRPr lang="de-DE" sz="1400" dirty="0" smtClean="0"/>
          </a:p>
          <a:p>
            <a:r>
              <a:rPr lang="de-DE" sz="1400" dirty="0" smtClean="0"/>
              <a:t>AKB – Allgemeine Kfz-Haftpflichtversicherungsbedingungen </a:t>
            </a:r>
            <a:r>
              <a:rPr lang="de-DE" sz="1300" dirty="0" smtClean="0"/>
              <a:t>2015 (Stand 12.10.2017)</a:t>
            </a:r>
            <a:endParaRPr lang="de-DE" sz="1300" dirty="0"/>
          </a:p>
          <a:p>
            <a:r>
              <a:rPr lang="de-DE" sz="1400" dirty="0"/>
              <a:t>a) §§ 23 ff. FZV. Diese Bestimmungen enthalten Regelungen über den </a:t>
            </a:r>
            <a:r>
              <a:rPr lang="de-DE" sz="1400" dirty="0" smtClean="0"/>
              <a:t>Versicherungsnachweis</a:t>
            </a:r>
            <a:r>
              <a:rPr lang="de-DE" sz="1400" dirty="0"/>
              <a:t>, die Anzeigepflichten des Versicherers und die </a:t>
            </a:r>
            <a:r>
              <a:rPr lang="de-DE" sz="1400" dirty="0" smtClean="0"/>
              <a:t>Pflichten </a:t>
            </a:r>
            <a:r>
              <a:rPr lang="de-DE" sz="1400" dirty="0"/>
              <a:t>des Halters bei fehlendem Versicherungsschutz. Die §§ 23 ff. </a:t>
            </a:r>
            <a:r>
              <a:rPr lang="de-DE" sz="1400" dirty="0" smtClean="0"/>
              <a:t>FZV </a:t>
            </a:r>
            <a:r>
              <a:rPr lang="de-DE" sz="1400" dirty="0"/>
              <a:t>sollen sicherstellen, dass keine zulassungs- oder </a:t>
            </a:r>
            <a:r>
              <a:rPr lang="de-DE" sz="1400" dirty="0" smtClean="0"/>
              <a:t>kennzeichenpflichtige </a:t>
            </a:r>
            <a:r>
              <a:rPr lang="de-DE" sz="1400" dirty="0"/>
              <a:t>Fahrzeuge ohne ausreichende Haftpflichtversicherung zugelassen oder im Verkehr bleiben, wenn der Versicherungsschutz wegfällt. </a:t>
            </a:r>
            <a:endParaRPr lang="de-DE" sz="1400" dirty="0" smtClean="0"/>
          </a:p>
          <a:p>
            <a:endParaRPr lang="de-DE" sz="1400" dirty="0"/>
          </a:p>
          <a:p>
            <a:r>
              <a:rPr lang="de-DE" sz="1400" dirty="0"/>
              <a:t>b) Gesetz über die Haftpflichtversicherung für ausländische Kraftfahrzeuge und Kraftfahrzeuganhänger </a:t>
            </a:r>
            <a:r>
              <a:rPr lang="de-DE" sz="1400" dirty="0" err="1" smtClean="0"/>
              <a:t>AuslPflVG</a:t>
            </a:r>
            <a:r>
              <a:rPr lang="de-DE" sz="1400" dirty="0" smtClean="0"/>
              <a:t> vom </a:t>
            </a:r>
            <a:r>
              <a:rPr lang="de-DE" sz="1400" dirty="0"/>
              <a:t>24.07.1956 </a:t>
            </a:r>
          </a:p>
          <a:p>
            <a:endParaRPr lang="de-DE" sz="1400" dirty="0"/>
          </a:p>
          <a:p>
            <a:r>
              <a:rPr lang="de-DE" sz="1400" dirty="0"/>
              <a:t>c) durch EU-Vorschriften wie z.B. die Verordnung zur Durchführung der </a:t>
            </a:r>
            <a:r>
              <a:rPr lang="de-DE" sz="1400" dirty="0" smtClean="0"/>
              <a:t>Richtlinie </a:t>
            </a:r>
            <a:r>
              <a:rPr lang="de-DE" sz="1400" dirty="0"/>
              <a:t>des Rates der Europäischen Gemeinschaften vom 24.04.1972 </a:t>
            </a:r>
            <a:r>
              <a:rPr lang="de-DE" sz="1400" dirty="0" smtClean="0"/>
              <a:t>betreffend </a:t>
            </a:r>
            <a:r>
              <a:rPr lang="de-DE" sz="1400" dirty="0"/>
              <a:t>die Angleichung der Rechtsvorschriften der Mitgliedstaaten </a:t>
            </a:r>
            <a:r>
              <a:rPr lang="de-DE" sz="1400" dirty="0" smtClean="0"/>
              <a:t>bezüglich </a:t>
            </a:r>
            <a:r>
              <a:rPr lang="de-DE" sz="1400" dirty="0"/>
              <a:t>der Kraftfahrzeug-Haftpflichtversicherung und der Kontrolle der </a:t>
            </a:r>
            <a:r>
              <a:rPr lang="de-DE" sz="1400" dirty="0" smtClean="0"/>
              <a:t>entsprechenden </a:t>
            </a:r>
            <a:r>
              <a:rPr lang="de-DE" sz="1400" dirty="0"/>
              <a:t>Versicherungspflicht sowie das dritte </a:t>
            </a:r>
            <a:r>
              <a:rPr lang="de-DE" sz="1400" dirty="0" err="1" smtClean="0"/>
              <a:t>DurchführungsG</a:t>
            </a:r>
            <a:r>
              <a:rPr lang="de-DE" sz="1400" dirty="0"/>
              <a:t> </a:t>
            </a:r>
            <a:r>
              <a:rPr lang="de-DE" sz="1400" dirty="0" smtClean="0"/>
              <a:t>zum </a:t>
            </a:r>
            <a:r>
              <a:rPr lang="de-DE" sz="1400" dirty="0" err="1"/>
              <a:t>VersicherungsaufsichtsG</a:t>
            </a:r>
            <a:r>
              <a:rPr lang="de-DE" sz="1400" dirty="0"/>
              <a:t> vom 21.07.1994. </a:t>
            </a:r>
            <a:endParaRPr lang="de-DE" sz="1400" dirty="0" smtClean="0"/>
          </a:p>
          <a:p>
            <a:endParaRPr lang="de-DE" sz="1400" dirty="0"/>
          </a:p>
          <a:p>
            <a:r>
              <a:rPr lang="de-DE" sz="1400" dirty="0"/>
              <a:t>d) Verordnung über den Versicherungsschutz in der </a:t>
            </a:r>
            <a:r>
              <a:rPr lang="de-DE" sz="1400" dirty="0" smtClean="0"/>
              <a:t>Kraftfahrzeug-Haftpflichtversicherung </a:t>
            </a:r>
            <a:r>
              <a:rPr lang="de-DE" sz="1400" dirty="0"/>
              <a:t>(Kraftfahrzeug-Pflichtversicherungsverordnung – </a:t>
            </a:r>
            <a:r>
              <a:rPr lang="de-DE" sz="1400" dirty="0" err="1" smtClean="0"/>
              <a:t>KfzPflVV</a:t>
            </a:r>
            <a:r>
              <a:rPr lang="de-DE" sz="1400" dirty="0"/>
              <a:t>) vom 29.07.1994. Die Verordnung hat ihre gesetzliche Grund </a:t>
            </a:r>
          </a:p>
          <a:p>
            <a:r>
              <a:rPr lang="de-DE" sz="1400" dirty="0" err="1"/>
              <a:t>lage</a:t>
            </a:r>
            <a:r>
              <a:rPr lang="de-DE" sz="1400" dirty="0"/>
              <a:t> in § 4 PflVG. Sie enthält zwingende Regeln für </a:t>
            </a:r>
            <a:r>
              <a:rPr lang="de-DE" sz="1400" dirty="0" smtClean="0"/>
              <a:t>Kraftfahrzeughaftpflichtversicherungen</a:t>
            </a:r>
            <a:r>
              <a:rPr lang="de-DE" sz="1400" dirty="0"/>
              <a:t>. </a:t>
            </a:r>
            <a:endParaRPr lang="de-DE" sz="1400" dirty="0" smtClean="0"/>
          </a:p>
          <a:p>
            <a:endParaRPr lang="de-DE" sz="1400" dirty="0"/>
          </a:p>
          <a:p>
            <a:r>
              <a:rPr lang="de-DE" sz="1400" dirty="0"/>
              <a:t>e) Versicherungsvertragsgesetz – VVG – in der </a:t>
            </a:r>
            <a:r>
              <a:rPr lang="de-DE" sz="1400" dirty="0" smtClean="0"/>
              <a:t>Fassung vom </a:t>
            </a:r>
            <a:r>
              <a:rPr lang="de-DE" sz="1400" dirty="0"/>
              <a:t>20.7.2017 (BGBl. I S. 2789).</a:t>
            </a:r>
          </a:p>
          <a:p>
            <a:r>
              <a:rPr lang="de-DE" sz="1400" dirty="0" smtClean="0"/>
              <a:t>Dieses Gesetz </a:t>
            </a:r>
            <a:r>
              <a:rPr lang="de-DE" sz="1400" dirty="0"/>
              <a:t>regelt (weitgehend) das Innenverhältnis zwischen der </a:t>
            </a:r>
            <a:r>
              <a:rPr lang="de-DE" sz="1400" dirty="0" smtClean="0"/>
              <a:t>Versicherungsgesellschaft </a:t>
            </a:r>
            <a:r>
              <a:rPr lang="de-DE" sz="1400" dirty="0"/>
              <a:t>und dem Versicherungsnehmer, insbesondere für die </a:t>
            </a:r>
            <a:r>
              <a:rPr lang="de-DE" sz="1400" dirty="0" smtClean="0"/>
              <a:t>Pflichtversicherung </a:t>
            </a:r>
            <a:r>
              <a:rPr lang="de-DE" sz="1400" dirty="0"/>
              <a:t>in den §§ 113 ff. VVG. Es wird ergänzt durch die unter d) erwähnte Verordnung, die sich an die Versicherungsgesellschaften wendet. </a:t>
            </a:r>
            <a:endParaRPr lang="de-DE" sz="1400" dirty="0" smtClean="0"/>
          </a:p>
          <a:p>
            <a:endParaRPr lang="de-DE" sz="1400" dirty="0"/>
          </a:p>
          <a:p>
            <a:endParaRPr lang="de-DE" sz="1400" dirty="0"/>
          </a:p>
          <a:p>
            <a:endParaRPr lang="de-DE" sz="1400" dirty="0"/>
          </a:p>
        </p:txBody>
      </p:sp>
    </p:spTree>
    <p:extLst>
      <p:ext uri="{BB962C8B-B14F-4D97-AF65-F5344CB8AC3E}">
        <p14:creationId xmlns:p14="http://schemas.microsoft.com/office/powerpoint/2010/main" val="1586718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Fundstellen/Kommentare</a:t>
            </a:r>
            <a:endParaRPr lang="de-DE" dirty="0"/>
          </a:p>
        </p:txBody>
      </p:sp>
      <p:sp>
        <p:nvSpPr>
          <p:cNvPr id="3" name="Inhaltsplatzhalter 2"/>
          <p:cNvSpPr>
            <a:spLocks noGrp="1"/>
          </p:cNvSpPr>
          <p:nvPr>
            <p:ph idx="1"/>
          </p:nvPr>
        </p:nvSpPr>
        <p:spPr/>
        <p:txBody>
          <a:bodyPr>
            <a:normAutofit/>
          </a:bodyPr>
          <a:lstStyle/>
          <a:p>
            <a:endParaRPr lang="de-DE" sz="1400" dirty="0"/>
          </a:p>
          <a:p>
            <a:r>
              <a:rPr lang="de-DE" sz="1400" dirty="0" smtClean="0"/>
              <a:t>Lampe in: Erbs/Kohlhaas</a:t>
            </a:r>
            <a:r>
              <a:rPr lang="de-DE" sz="1400" dirty="0"/>
              <a:t>, Strafrechtliche </a:t>
            </a:r>
            <a:r>
              <a:rPr lang="de-DE" sz="1400" dirty="0" smtClean="0"/>
              <a:t>Nebengesetze</a:t>
            </a:r>
            <a:r>
              <a:rPr lang="de-DE" sz="1400" dirty="0"/>
              <a:t>, 219. EL April </a:t>
            </a:r>
            <a:r>
              <a:rPr lang="de-DE" sz="1400" dirty="0" smtClean="0"/>
              <a:t>2018, </a:t>
            </a:r>
            <a:r>
              <a:rPr lang="de-DE" sz="1400" dirty="0" err="1"/>
              <a:t>beck</a:t>
            </a:r>
            <a:r>
              <a:rPr lang="de-DE" sz="1400" dirty="0"/>
              <a:t>-online</a:t>
            </a:r>
            <a:endParaRPr lang="de-DE" sz="1400" dirty="0" smtClean="0"/>
          </a:p>
          <a:p>
            <a:r>
              <a:rPr lang="de-DE" sz="1400" i="1" dirty="0"/>
              <a:t>Lennartz</a:t>
            </a:r>
            <a:r>
              <a:rPr lang="de-DE" sz="1400" dirty="0"/>
              <a:t> in: </a:t>
            </a:r>
            <a:r>
              <a:rPr lang="de-DE" sz="1400" dirty="0" err="1"/>
              <a:t>Freymann</a:t>
            </a:r>
            <a:r>
              <a:rPr lang="de-DE" sz="1400" dirty="0"/>
              <a:t>/Wellner, </a:t>
            </a:r>
            <a:r>
              <a:rPr lang="de-DE" sz="1400" dirty="0" err="1"/>
              <a:t>jurisPK</a:t>
            </a:r>
            <a:r>
              <a:rPr lang="de-DE" sz="1400" dirty="0"/>
              <a:t>-Straßenverkehrsrecht, 1. Aufl. 2016, § 1 </a:t>
            </a:r>
            <a:r>
              <a:rPr lang="de-DE" sz="1400" dirty="0" smtClean="0"/>
              <a:t>PflVG, </a:t>
            </a:r>
            <a:r>
              <a:rPr lang="de-DE" sz="1400" dirty="0" err="1" smtClean="0"/>
              <a:t>juris</a:t>
            </a:r>
            <a:endParaRPr lang="de-DE" sz="1400" dirty="0" smtClean="0"/>
          </a:p>
          <a:p>
            <a:r>
              <a:rPr lang="de-DE" sz="1400" dirty="0" err="1" smtClean="0"/>
              <a:t>Burhoff</a:t>
            </a:r>
            <a:r>
              <a:rPr lang="de-DE" sz="1400" dirty="0"/>
              <a:t> in: </a:t>
            </a:r>
            <a:r>
              <a:rPr lang="de-DE" sz="1400" dirty="0" err="1"/>
              <a:t>Ludovisy</a:t>
            </a:r>
            <a:r>
              <a:rPr lang="de-DE" sz="1400" dirty="0"/>
              <a:t> / Eggert / </a:t>
            </a:r>
            <a:r>
              <a:rPr lang="de-DE" sz="1400" dirty="0" err="1"/>
              <a:t>Burhoff</a:t>
            </a:r>
            <a:r>
              <a:rPr lang="de-DE" sz="1400" dirty="0"/>
              <a:t>, Praxis des Straßenverkehrsrechts, 6. Auflage </a:t>
            </a:r>
            <a:r>
              <a:rPr lang="de-DE" sz="1400" dirty="0" smtClean="0"/>
              <a:t>2015, </a:t>
            </a:r>
            <a:r>
              <a:rPr lang="de-DE" sz="1400" dirty="0" err="1" smtClean="0"/>
              <a:t>jurion</a:t>
            </a:r>
            <a:endParaRPr lang="de-DE" sz="1400" dirty="0" smtClean="0"/>
          </a:p>
          <a:p>
            <a:r>
              <a:rPr lang="de-DE" sz="1400" dirty="0"/>
              <a:t>Krumm: Strafbarkeit nach § 6 PflVG: Wann fehlt der Versicherungsschutz</a:t>
            </a:r>
            <a:r>
              <a:rPr lang="de-DE" sz="1400" dirty="0" smtClean="0"/>
              <a:t>? SVR </a:t>
            </a:r>
            <a:r>
              <a:rPr lang="de-DE" sz="1400" dirty="0"/>
              <a:t>2008 Heft 11, 415</a:t>
            </a:r>
            <a:endParaRPr lang="de-DE" sz="1400" dirty="0" smtClean="0"/>
          </a:p>
          <a:p>
            <a:r>
              <a:rPr lang="de-DE" sz="1400" dirty="0" err="1"/>
              <a:t>Heinzlmeier</a:t>
            </a:r>
            <a:r>
              <a:rPr lang="de-DE" sz="1400" dirty="0"/>
              <a:t>: Strafrechtliche Probleme des </a:t>
            </a:r>
            <a:r>
              <a:rPr lang="de-DE" sz="1400" dirty="0" smtClean="0"/>
              <a:t>Pflichtversicherungsrechts NZV </a:t>
            </a:r>
            <a:r>
              <a:rPr lang="de-DE" sz="1400" dirty="0"/>
              <a:t>2006, 225</a:t>
            </a:r>
            <a:endParaRPr lang="de-DE" sz="1400" dirty="0" smtClean="0"/>
          </a:p>
          <a:p>
            <a:pPr marL="0" indent="0">
              <a:buNone/>
            </a:pPr>
            <a:endParaRPr lang="de-DE" sz="1400" dirty="0"/>
          </a:p>
          <a:p>
            <a:endParaRPr lang="de-DE" sz="1400" dirty="0"/>
          </a:p>
          <a:p>
            <a:endParaRPr lang="de-DE" sz="1400" dirty="0"/>
          </a:p>
        </p:txBody>
      </p:sp>
    </p:spTree>
    <p:extLst>
      <p:ext uri="{BB962C8B-B14F-4D97-AF65-F5344CB8AC3E}">
        <p14:creationId xmlns:p14="http://schemas.microsoft.com/office/powerpoint/2010/main" val="3808353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Versicherungsvertrag</a:t>
            </a:r>
            <a:br>
              <a:rPr lang="de-DE" dirty="0" smtClean="0"/>
            </a:br>
            <a:r>
              <a:rPr lang="de-DE" dirty="0" smtClean="0"/>
              <a:t>Übersicht</a:t>
            </a:r>
            <a:endParaRPr lang="de-DE" dirty="0"/>
          </a:p>
        </p:txBody>
      </p:sp>
      <p:sp>
        <p:nvSpPr>
          <p:cNvPr id="3" name="Inhaltsplatzhalter 2"/>
          <p:cNvSpPr>
            <a:spLocks noGrp="1"/>
          </p:cNvSpPr>
          <p:nvPr>
            <p:ph idx="1"/>
          </p:nvPr>
        </p:nvSpPr>
        <p:spPr>
          <a:xfrm>
            <a:off x="457200" y="1935480"/>
            <a:ext cx="8229600" cy="1709544"/>
          </a:xfrm>
        </p:spPr>
        <p:txBody>
          <a:bodyPr>
            <a:normAutofit/>
          </a:bodyPr>
          <a:lstStyle/>
          <a:p>
            <a:r>
              <a:rPr lang="de-DE" sz="1400" dirty="0" smtClean="0"/>
              <a:t>Der Gesetzgeber stellt bei der Strafbarkeit alleine auf den fehlenden </a:t>
            </a:r>
            <a:r>
              <a:rPr lang="de-DE" sz="1400" b="1" dirty="0" smtClean="0"/>
              <a:t>Versicherungsvertrag</a:t>
            </a:r>
            <a:r>
              <a:rPr lang="de-DE" sz="1400" dirty="0" smtClean="0"/>
              <a:t> ab.</a:t>
            </a:r>
          </a:p>
          <a:p>
            <a:r>
              <a:rPr lang="de-DE" sz="1400" dirty="0" smtClean="0"/>
              <a:t>Dieser muss selbstverständlich zur </a:t>
            </a:r>
            <a:r>
              <a:rPr lang="de-DE" sz="1400" b="1" dirty="0" smtClean="0"/>
              <a:t>Tatzeit</a:t>
            </a:r>
            <a:r>
              <a:rPr lang="de-DE" sz="1400" dirty="0" smtClean="0"/>
              <a:t> bestehen, um eine Strafbarkeit zu vermeiden.</a:t>
            </a:r>
          </a:p>
          <a:p>
            <a:r>
              <a:rPr lang="de-DE" sz="1400" dirty="0" smtClean="0"/>
              <a:t>Völlig unerheblich ist dabei, ob </a:t>
            </a:r>
            <a:r>
              <a:rPr lang="de-DE" sz="1400" b="1" dirty="0" smtClean="0"/>
              <a:t>Versicherungsschutz</a:t>
            </a:r>
            <a:r>
              <a:rPr lang="de-DE" sz="1400" dirty="0" smtClean="0"/>
              <a:t> besteht, z.B. durch Nachhaftung.</a:t>
            </a:r>
          </a:p>
          <a:p>
            <a:r>
              <a:rPr lang="de-DE" sz="1400" dirty="0" smtClean="0"/>
              <a:t>Die vorläufige Deckung steht dem Bestehen eines Versicherungsvertrages gleich.</a:t>
            </a:r>
          </a:p>
          <a:p>
            <a:r>
              <a:rPr lang="de-DE" sz="1400" dirty="0"/>
              <a:t>Wie auch sonst im Bereich des Strafrechts spielen die </a:t>
            </a:r>
            <a:r>
              <a:rPr lang="de-DE" sz="1400" b="1" dirty="0"/>
              <a:t>zivilrechtlichen </a:t>
            </a:r>
            <a:r>
              <a:rPr lang="de-DE" sz="1400" b="1" dirty="0" smtClean="0"/>
              <a:t>Rückwirkungen </a:t>
            </a:r>
            <a:r>
              <a:rPr lang="de-DE" sz="1400" dirty="0" smtClean="0"/>
              <a:t>keine Rolle!</a:t>
            </a:r>
          </a:p>
          <a:p>
            <a:endParaRPr lang="de-DE" sz="1400" dirty="0" smtClean="0"/>
          </a:p>
          <a:p>
            <a:pPr marL="0" indent="0">
              <a:buNone/>
            </a:pPr>
            <a:endParaRPr lang="de-DE" sz="1400" dirty="0" smtClean="0"/>
          </a:p>
          <a:p>
            <a:endParaRPr lang="de-DE" sz="1400" dirty="0"/>
          </a:p>
        </p:txBody>
      </p:sp>
    </p:spTree>
    <p:extLst>
      <p:ext uri="{BB962C8B-B14F-4D97-AF65-F5344CB8AC3E}">
        <p14:creationId xmlns:p14="http://schemas.microsoft.com/office/powerpoint/2010/main" val="2420255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Versicherungsvertrag</a:t>
            </a:r>
            <a:endParaRPr lang="de-DE" dirty="0"/>
          </a:p>
        </p:txBody>
      </p:sp>
      <p:sp>
        <p:nvSpPr>
          <p:cNvPr id="3" name="Inhaltsplatzhalter 2"/>
          <p:cNvSpPr>
            <a:spLocks noGrp="1"/>
          </p:cNvSpPr>
          <p:nvPr>
            <p:ph idx="1"/>
          </p:nvPr>
        </p:nvSpPr>
        <p:spPr/>
        <p:txBody>
          <a:bodyPr>
            <a:normAutofit/>
          </a:bodyPr>
          <a:lstStyle/>
          <a:p>
            <a:r>
              <a:rPr lang="de-DE" sz="1400" dirty="0"/>
              <a:t>Entgegen der früheren Fassung des § 6 PflVG, in der es auf das Bestehen des </a:t>
            </a:r>
            <a:r>
              <a:rPr lang="de-DE" sz="1400" dirty="0" smtClean="0"/>
              <a:t>Versicherungs</a:t>
            </a:r>
            <a:r>
              <a:rPr lang="de-DE" sz="1400" b="1" dirty="0" smtClean="0"/>
              <a:t>schutzes </a:t>
            </a:r>
            <a:r>
              <a:rPr lang="de-DE" sz="1400" dirty="0"/>
              <a:t>zur Tatzeit ankam, stellt die heutige Fassung </a:t>
            </a:r>
            <a:r>
              <a:rPr lang="de-DE" sz="1400" dirty="0" smtClean="0"/>
              <a:t>(ab 1965) allein </a:t>
            </a:r>
            <a:r>
              <a:rPr lang="de-DE" sz="1400" dirty="0"/>
              <a:t>auf das </a:t>
            </a:r>
            <a:r>
              <a:rPr lang="de-DE" sz="1400" dirty="0" smtClean="0"/>
              <a:t>Bestehen </a:t>
            </a:r>
            <a:r>
              <a:rPr lang="de-DE" sz="1400" dirty="0"/>
              <a:t>eines Versicherungs</a:t>
            </a:r>
            <a:r>
              <a:rPr lang="de-DE" sz="1400" b="1" dirty="0"/>
              <a:t>vertrages </a:t>
            </a:r>
            <a:r>
              <a:rPr lang="de-DE" sz="1400" dirty="0"/>
              <a:t>ab. Alte Entscheidungen zur früheren Fassung sind </a:t>
            </a:r>
            <a:r>
              <a:rPr lang="de-DE" sz="1400" dirty="0" smtClean="0"/>
              <a:t>damit </a:t>
            </a:r>
            <a:r>
              <a:rPr lang="de-DE" sz="1400" dirty="0"/>
              <a:t>überholt. </a:t>
            </a:r>
            <a:endParaRPr lang="de-DE" sz="1400" dirty="0" smtClean="0"/>
          </a:p>
          <a:p>
            <a:r>
              <a:rPr lang="de-DE" sz="1400" dirty="0" smtClean="0"/>
              <a:t>Im Normalfall hat jeder PKW einen Kfz-Haftpflichtversicherungsvertrag, da ohne dessen Nachweis durch EVB (elektronische Versicherungsbestätigung) keine Zulassung  erfolgt.</a:t>
            </a:r>
          </a:p>
          <a:p>
            <a:r>
              <a:rPr lang="de-DE" sz="1400" dirty="0" smtClean="0"/>
              <a:t>Der Versicherungsvertrag kann jedoch entfallen bei:</a:t>
            </a:r>
          </a:p>
          <a:p>
            <a:r>
              <a:rPr lang="de-DE" sz="1400" dirty="0"/>
              <a:t>1. </a:t>
            </a:r>
            <a:r>
              <a:rPr lang="de-DE" sz="1400" dirty="0" smtClean="0"/>
              <a:t>vertraglichem </a:t>
            </a:r>
            <a:r>
              <a:rPr lang="de-DE" sz="1400" dirty="0"/>
              <a:t>Fristablauf </a:t>
            </a:r>
            <a:r>
              <a:rPr lang="de-DE" sz="1400" dirty="0" smtClean="0"/>
              <a:t>(Mofa/Kurzzeitkennzeichen )</a:t>
            </a:r>
            <a:endParaRPr lang="de-DE" sz="1400" dirty="0"/>
          </a:p>
          <a:p>
            <a:r>
              <a:rPr lang="de-DE" sz="1400" dirty="0"/>
              <a:t>2. durch Rücktritt seitens des Versicherers bei nicht rechtzeitiger Zahlung der </a:t>
            </a:r>
            <a:r>
              <a:rPr lang="de-DE" sz="1400" dirty="0" smtClean="0"/>
              <a:t>Erstprämie </a:t>
            </a:r>
          </a:p>
          <a:p>
            <a:r>
              <a:rPr lang="de-DE" sz="1400" dirty="0" smtClean="0"/>
              <a:t>(§ </a:t>
            </a:r>
            <a:r>
              <a:rPr lang="de-DE" sz="1400" dirty="0"/>
              <a:t>37 </a:t>
            </a:r>
            <a:r>
              <a:rPr lang="de-DE" sz="1400" dirty="0" smtClean="0"/>
              <a:t>Abs</a:t>
            </a:r>
            <a:r>
              <a:rPr lang="de-DE" sz="1400" dirty="0"/>
              <a:t>. 1VVG) </a:t>
            </a:r>
          </a:p>
          <a:p>
            <a:r>
              <a:rPr lang="de-DE" sz="1400" dirty="0"/>
              <a:t>3. durch Kündigung des Vertrages gemäß § 38 Abs. 3 VVG bei Nichtzahlung der Folgeprämie. </a:t>
            </a:r>
            <a:endParaRPr lang="de-DE" sz="1400" dirty="0" smtClean="0"/>
          </a:p>
          <a:p>
            <a:r>
              <a:rPr lang="de-DE" sz="1400" dirty="0" smtClean="0"/>
              <a:t>Die </a:t>
            </a:r>
            <a:r>
              <a:rPr lang="de-DE" sz="1400" dirty="0"/>
              <a:t>Nachzahlung der Prämie binnen eines Monats nach Kündigung lässt die Wirkungen der Kündigung entfallen und stellt das </a:t>
            </a:r>
            <a:r>
              <a:rPr lang="de-DE" sz="1400" b="1" dirty="0" smtClean="0"/>
              <a:t>zivilrechtliche</a:t>
            </a:r>
            <a:r>
              <a:rPr lang="de-DE" sz="1400" dirty="0" smtClean="0"/>
              <a:t> Vertragsverhältnis </a:t>
            </a:r>
            <a:r>
              <a:rPr lang="de-DE" sz="1400" dirty="0"/>
              <a:t>rückwirkend wieder her (vgl. § 38 Abs. 3 Satz 3 VVG). </a:t>
            </a:r>
            <a:r>
              <a:rPr lang="de-DE" sz="1400" dirty="0" smtClean="0"/>
              <a:t>Es besteht dadurch </a:t>
            </a:r>
            <a:r>
              <a:rPr lang="de-DE" sz="1400" b="1" dirty="0" smtClean="0"/>
              <a:t>keinesfalls</a:t>
            </a:r>
            <a:r>
              <a:rPr lang="de-DE" sz="1400" dirty="0" smtClean="0"/>
              <a:t>  eine </a:t>
            </a:r>
            <a:r>
              <a:rPr lang="de-DE" sz="1400" b="1" dirty="0" smtClean="0"/>
              <a:t>Rückwirkung im Strafrecht </a:t>
            </a:r>
            <a:r>
              <a:rPr lang="de-DE" sz="1400" dirty="0" smtClean="0"/>
              <a:t>(</a:t>
            </a:r>
            <a:r>
              <a:rPr lang="de-DE" sz="1400" dirty="0" err="1" smtClean="0"/>
              <a:t>BGHSt</a:t>
            </a:r>
            <a:r>
              <a:rPr lang="de-DE" sz="1400" dirty="0" smtClean="0"/>
              <a:t> </a:t>
            </a:r>
            <a:r>
              <a:rPr lang="de-DE" sz="1400" dirty="0"/>
              <a:t>32, 152 = NJW 1984, 877 = VRS 66, 292). </a:t>
            </a:r>
            <a:endParaRPr lang="de-DE" sz="1400" dirty="0" smtClean="0"/>
          </a:p>
          <a:p>
            <a:endParaRPr lang="de-DE" sz="1400" dirty="0" smtClean="0"/>
          </a:p>
          <a:p>
            <a:pPr marL="0" indent="0">
              <a:buNone/>
            </a:pPr>
            <a:endParaRPr lang="de-DE" sz="1400" dirty="0" smtClean="0"/>
          </a:p>
          <a:p>
            <a:endParaRPr lang="de-DE" sz="1400" dirty="0"/>
          </a:p>
        </p:txBody>
      </p:sp>
    </p:spTree>
    <p:extLst>
      <p:ext uri="{BB962C8B-B14F-4D97-AF65-F5344CB8AC3E}">
        <p14:creationId xmlns:p14="http://schemas.microsoft.com/office/powerpoint/2010/main" val="3555639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Versicherungsvertrag</a:t>
            </a:r>
            <a:endParaRPr lang="de-DE" dirty="0"/>
          </a:p>
        </p:txBody>
      </p:sp>
      <p:sp>
        <p:nvSpPr>
          <p:cNvPr id="3" name="Inhaltsplatzhalter 2"/>
          <p:cNvSpPr>
            <a:spLocks noGrp="1"/>
          </p:cNvSpPr>
          <p:nvPr>
            <p:ph idx="1"/>
          </p:nvPr>
        </p:nvSpPr>
        <p:spPr/>
        <p:txBody>
          <a:bodyPr>
            <a:normAutofit lnSpcReduction="10000"/>
          </a:bodyPr>
          <a:lstStyle/>
          <a:p>
            <a:r>
              <a:rPr lang="de-DE" sz="1400" dirty="0" smtClean="0"/>
              <a:t>Wegfall des Versicherungsvertrags und damit Strafbarkeit besteht bei:</a:t>
            </a:r>
          </a:p>
          <a:p>
            <a:endParaRPr lang="de-DE" sz="1400" dirty="0" smtClean="0"/>
          </a:p>
          <a:p>
            <a:r>
              <a:rPr lang="de-DE" sz="1400" dirty="0"/>
              <a:t>vertraglichem Fristablauf </a:t>
            </a:r>
            <a:r>
              <a:rPr lang="de-DE" sz="1400" dirty="0" smtClean="0"/>
              <a:t>– Vertrag für das Mofa ist abgelaufen am 28.2.2018 und der Täter nimmt ab 1.3.2018 mit diesem Fahrzeug am Straßenverkehr teil. Einfacher Tatnachweis durch Jahresaufdruck auf dem Versicherungskennzeichen (2017). Gilt auch bei Kurzzeitkennzeichen.</a:t>
            </a:r>
          </a:p>
          <a:p>
            <a:endParaRPr lang="de-DE" sz="1400" dirty="0"/>
          </a:p>
          <a:p>
            <a:r>
              <a:rPr lang="de-DE" sz="1400" dirty="0" smtClean="0"/>
              <a:t>Rücktritt des Versicherers bei Nichtzahlung der Erstprämie – Täter erhält eine EVB (früher Deckungskarte) und lässt sein Fahrzeug zu. Die Versicherung übermittelt ihm den Versicherungsvertrag und fordert ihn zur Prämienzahlung auf. Täter zahlt bereits die Erstprämie nicht. Dadurch tritt die vorläufige Deckung zwei Wochen nach Zugang des Versicherungsscheins außer Kraft (B2.4 AKB) und die Versicherung tritt vom Haupt-Vertrag zurück (§ 37 I VVG). Täter macht  sich also strafbar, wenn er nach Erhalt des Rücktrittsschreibens mit dem Fahrzeug am Straßenverkehr teilnimmt. Zum Tatnachweis muss auch der Zugang des Rücktrittsschreibens erwiesen sein; </a:t>
            </a:r>
            <a:r>
              <a:rPr lang="de-DE" sz="1400" dirty="0"/>
              <a:t>z</a:t>
            </a:r>
            <a:r>
              <a:rPr lang="de-DE" sz="1400" dirty="0" smtClean="0"/>
              <a:t>.B. durch Geständnis oder Zustellung per Einschreiben mit Rückschein (Ausnahmefall).</a:t>
            </a:r>
          </a:p>
          <a:p>
            <a:endParaRPr lang="de-DE" sz="1400" dirty="0" smtClean="0"/>
          </a:p>
          <a:p>
            <a:r>
              <a:rPr lang="de-DE" sz="1400" dirty="0" smtClean="0"/>
              <a:t>Rücktritt des Versicherers bei Nichtzahlung der Folgeprämie – Täter zahlt Folgeprämie nicht. Versicherung muss Zahlungsfrist von mindestens zwei Wochen setzen (§ 38 I VVG). Täter zahlt dennoch nicht. Versicherung kann fristlos kündigen (§ 38 III VVG). Nach Zugang der Kündigung fährt der Täter mit dem Fahrzeug im Straßenverkehr und macht sich strafbar.</a:t>
            </a:r>
            <a:endParaRPr lang="de-DE" sz="1400" dirty="0"/>
          </a:p>
          <a:p>
            <a:endParaRPr lang="de-DE" sz="1400" dirty="0"/>
          </a:p>
          <a:p>
            <a:endParaRPr lang="de-DE" sz="1400" dirty="0" smtClean="0"/>
          </a:p>
          <a:p>
            <a:endParaRPr lang="de-DE" sz="1400" dirty="0"/>
          </a:p>
        </p:txBody>
      </p:sp>
    </p:spTree>
    <p:extLst>
      <p:ext uri="{BB962C8B-B14F-4D97-AF65-F5344CB8AC3E}">
        <p14:creationId xmlns:p14="http://schemas.microsoft.com/office/powerpoint/2010/main" val="3049786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yperion">
  <a:themeElements>
    <a:clrScheme name="Hyperion">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Hyperion">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yperion">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0</TotalTime>
  <Words>3301</Words>
  <Application>Microsoft Office PowerPoint</Application>
  <PresentationFormat>Bildschirmpräsentation (4:3)</PresentationFormat>
  <Paragraphs>254</Paragraphs>
  <Slides>28</Slides>
  <Notes>2</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28</vt:i4>
      </vt:variant>
    </vt:vector>
  </HeadingPairs>
  <TitlesOfParts>
    <vt:vector size="32" baseType="lpstr">
      <vt:lpstr>Calibri</vt:lpstr>
      <vt:lpstr>Constantia</vt:lpstr>
      <vt:lpstr>Wingdings 2</vt:lpstr>
      <vt:lpstr>Hyperion</vt:lpstr>
      <vt:lpstr>Pflichtversicherungsgesetz PflVG Fallbearbeitung aus Sicht der Staatsanwaltschaft</vt:lpstr>
      <vt:lpstr>Pflichtversicherungsgesetz PflVG Fallbearbeitung aus Sicht der Staatsanwaltschaft</vt:lpstr>
      <vt:lpstr>Gesetzliche Grundlagen </vt:lpstr>
      <vt:lpstr>Gesetzliche Grundlagen </vt:lpstr>
      <vt:lpstr>Weitere Gesetzliche Grundlagen </vt:lpstr>
      <vt:lpstr>Fundstellen/Kommentare</vt:lpstr>
      <vt:lpstr>Versicherungsvertrag Übersicht</vt:lpstr>
      <vt:lpstr>Versicherungsvertrag</vt:lpstr>
      <vt:lpstr>Versicherungsvertrag</vt:lpstr>
      <vt:lpstr>Kündigung</vt:lpstr>
      <vt:lpstr>Versicherungsvertrag/ Rückwirkungsverbot im Strafrecht</vt:lpstr>
      <vt:lpstr>Fahrzeughalter</vt:lpstr>
      <vt:lpstr>Kraftfahrzeuge</vt:lpstr>
      <vt:lpstr>Öffentlicher Verkehrsraum</vt:lpstr>
      <vt:lpstr>Gebrauch des Fahrzeugs</vt:lpstr>
      <vt:lpstr>Gestatten des Fahrzeuggebrauchs</vt:lpstr>
      <vt:lpstr>Vorsatz</vt:lpstr>
      <vt:lpstr>Fahrlässigkeit</vt:lpstr>
      <vt:lpstr>Verkehrsordnungswidrigkeit</vt:lpstr>
      <vt:lpstr>Weitere Straftaten im Zusammenhang mit dem PflVG</vt:lpstr>
      <vt:lpstr>Weitere Straftaten im Zusammenhang mit dem PflVG/ Konkurrenzen</vt:lpstr>
      <vt:lpstr>Fallbeispiele</vt:lpstr>
      <vt:lpstr>Fallbeispiele</vt:lpstr>
      <vt:lpstr>Fallbeispiele</vt:lpstr>
      <vt:lpstr>Fallbeispiele</vt:lpstr>
      <vt:lpstr>Fallbeispiele</vt:lpstr>
      <vt:lpstr>Fallbeispiele</vt:lpstr>
      <vt:lpstr>Vielen Dank für Ihre Aufmerksamkeit!</vt:lpstr>
    </vt:vector>
  </TitlesOfParts>
  <Company>Generalstaatsanwaltschaft Koblenz</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Pflichtversicherungsgesetz Fallbearbeitung aus Sicht der Staatsanwaltschaft</dc:title>
  <dc:creator>Hobert, Jürgen (StA Mainz)</dc:creator>
  <cp:lastModifiedBy>Jürgen</cp:lastModifiedBy>
  <cp:revision>74</cp:revision>
  <dcterms:created xsi:type="dcterms:W3CDTF">2018-08-22T05:48:26Z</dcterms:created>
  <dcterms:modified xsi:type="dcterms:W3CDTF">2018-08-29T17:41:42Z</dcterms:modified>
</cp:coreProperties>
</file>