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notesMasterIdLst>
    <p:notesMasterId r:id="rId48"/>
  </p:notesMasterIdLst>
  <p:sldIdLst>
    <p:sldId id="256" r:id="rId2"/>
    <p:sldId id="257" r:id="rId3"/>
    <p:sldId id="267" r:id="rId4"/>
    <p:sldId id="268" r:id="rId5"/>
    <p:sldId id="269" r:id="rId6"/>
    <p:sldId id="270" r:id="rId7"/>
    <p:sldId id="272" r:id="rId8"/>
    <p:sldId id="273" r:id="rId9"/>
    <p:sldId id="258" r:id="rId10"/>
    <p:sldId id="274" r:id="rId11"/>
    <p:sldId id="259" r:id="rId12"/>
    <p:sldId id="278" r:id="rId13"/>
    <p:sldId id="260" r:id="rId14"/>
    <p:sldId id="304" r:id="rId15"/>
    <p:sldId id="276" r:id="rId16"/>
    <p:sldId id="277" r:id="rId17"/>
    <p:sldId id="298" r:id="rId18"/>
    <p:sldId id="300" r:id="rId19"/>
    <p:sldId id="299" r:id="rId20"/>
    <p:sldId id="305" r:id="rId21"/>
    <p:sldId id="280" r:id="rId22"/>
    <p:sldId id="282" r:id="rId23"/>
    <p:sldId id="283" r:id="rId24"/>
    <p:sldId id="284" r:id="rId25"/>
    <p:sldId id="263" r:id="rId26"/>
    <p:sldId id="285" r:id="rId27"/>
    <p:sldId id="286" r:id="rId28"/>
    <p:sldId id="287" r:id="rId29"/>
    <p:sldId id="288" r:id="rId30"/>
    <p:sldId id="289" r:id="rId31"/>
    <p:sldId id="301" r:id="rId32"/>
    <p:sldId id="302" r:id="rId33"/>
    <p:sldId id="264" r:id="rId34"/>
    <p:sldId id="279" r:id="rId35"/>
    <p:sldId id="290" r:id="rId36"/>
    <p:sldId id="291" r:id="rId37"/>
    <p:sldId id="292" r:id="rId38"/>
    <p:sldId id="293" r:id="rId39"/>
    <p:sldId id="294" r:id="rId40"/>
    <p:sldId id="303" r:id="rId41"/>
    <p:sldId id="265" r:id="rId42"/>
    <p:sldId id="307" r:id="rId43"/>
    <p:sldId id="295" r:id="rId44"/>
    <p:sldId id="296" r:id="rId45"/>
    <p:sldId id="297" r:id="rId46"/>
    <p:sldId id="306" r:id="rId4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32" autoAdjust="0"/>
    <p:restoredTop sz="93212" autoAdjust="0"/>
  </p:normalViewPr>
  <p:slideViewPr>
    <p:cSldViewPr snapToGrid="0">
      <p:cViewPr varScale="1">
        <p:scale>
          <a:sx n="106" d="100"/>
          <a:sy n="106" d="100"/>
        </p:scale>
        <p:origin x="81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E63904-6C4A-475B-9D8B-A41D6BB8109F}" type="datetimeFigureOut">
              <a:rPr lang="de-DE" smtClean="0"/>
              <a:t>28.06.2024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5AD196-2D73-41DE-997E-03C4A8A3D7F6}" type="slidenum">
              <a:rPr lang="de-DE" smtClean="0"/>
              <a:t>‹Nr.›</a:t>
            </a:fld>
            <a:endParaRPr lang="de-DE"/>
          </a:p>
        </p:txBody>
      </p:sp>
    </p:spTree>
    <p:extLst>
      <p:ext uri="{BB962C8B-B14F-4D97-AF65-F5344CB8AC3E}">
        <p14:creationId xmlns:p14="http://schemas.microsoft.com/office/powerpoint/2010/main" val="33888399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Seite 189</a:t>
            </a:r>
          </a:p>
        </p:txBody>
      </p:sp>
      <p:sp>
        <p:nvSpPr>
          <p:cNvPr id="4" name="Foliennummernplatzhalter 3"/>
          <p:cNvSpPr>
            <a:spLocks noGrp="1"/>
          </p:cNvSpPr>
          <p:nvPr>
            <p:ph type="sldNum" sz="quarter" idx="10"/>
          </p:nvPr>
        </p:nvSpPr>
        <p:spPr/>
        <p:txBody>
          <a:bodyPr/>
          <a:lstStyle/>
          <a:p>
            <a:fld id="{5D5AD196-2D73-41DE-997E-03C4A8A3D7F6}" type="slidenum">
              <a:rPr lang="de-DE" smtClean="0"/>
              <a:t>7</a:t>
            </a:fld>
            <a:endParaRPr lang="de-DE"/>
          </a:p>
        </p:txBody>
      </p:sp>
    </p:spTree>
    <p:extLst>
      <p:ext uri="{BB962C8B-B14F-4D97-AF65-F5344CB8AC3E}">
        <p14:creationId xmlns:p14="http://schemas.microsoft.com/office/powerpoint/2010/main" val="17029841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Seite 195</a:t>
            </a:r>
          </a:p>
        </p:txBody>
      </p:sp>
      <p:sp>
        <p:nvSpPr>
          <p:cNvPr id="4" name="Foliennummernplatzhalter 3"/>
          <p:cNvSpPr>
            <a:spLocks noGrp="1"/>
          </p:cNvSpPr>
          <p:nvPr>
            <p:ph type="sldNum" sz="quarter" idx="10"/>
          </p:nvPr>
        </p:nvSpPr>
        <p:spPr/>
        <p:txBody>
          <a:bodyPr/>
          <a:lstStyle/>
          <a:p>
            <a:fld id="{5D5AD196-2D73-41DE-997E-03C4A8A3D7F6}" type="slidenum">
              <a:rPr lang="de-DE" smtClean="0"/>
              <a:t>8</a:t>
            </a:fld>
            <a:endParaRPr lang="de-DE"/>
          </a:p>
        </p:txBody>
      </p:sp>
    </p:spTree>
    <p:extLst>
      <p:ext uri="{BB962C8B-B14F-4D97-AF65-F5344CB8AC3E}">
        <p14:creationId xmlns:p14="http://schemas.microsoft.com/office/powerpoint/2010/main" val="15644796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Liste 34 Seite 170</a:t>
            </a:r>
          </a:p>
        </p:txBody>
      </p:sp>
      <p:sp>
        <p:nvSpPr>
          <p:cNvPr id="4" name="Foliennummernplatzhalter 3"/>
          <p:cNvSpPr>
            <a:spLocks noGrp="1"/>
          </p:cNvSpPr>
          <p:nvPr>
            <p:ph type="sldNum" sz="quarter" idx="10"/>
          </p:nvPr>
        </p:nvSpPr>
        <p:spPr/>
        <p:txBody>
          <a:bodyPr/>
          <a:lstStyle/>
          <a:p>
            <a:fld id="{5D5AD196-2D73-41DE-997E-03C4A8A3D7F6}" type="slidenum">
              <a:rPr lang="de-DE" smtClean="0"/>
              <a:t>9</a:t>
            </a:fld>
            <a:endParaRPr lang="de-DE"/>
          </a:p>
        </p:txBody>
      </p:sp>
    </p:spTree>
    <p:extLst>
      <p:ext uri="{BB962C8B-B14F-4D97-AF65-F5344CB8AC3E}">
        <p14:creationId xmlns:p14="http://schemas.microsoft.com/office/powerpoint/2010/main" val="39292870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Liste</a:t>
            </a:r>
            <a:r>
              <a:rPr lang="de-DE" baseline="0" dirty="0"/>
              <a:t> 34 = Seite 170 </a:t>
            </a:r>
            <a:r>
              <a:rPr lang="de-DE" baseline="0" dirty="0" err="1"/>
              <a:t>AktO</a:t>
            </a:r>
            <a:r>
              <a:rPr lang="de-DE" baseline="0" dirty="0"/>
              <a:t> 2019</a:t>
            </a:r>
            <a:endParaRPr lang="de-DE" dirty="0"/>
          </a:p>
          <a:p>
            <a:r>
              <a:rPr lang="de-DE" dirty="0"/>
              <a:t>Druck</a:t>
            </a:r>
            <a:r>
              <a:rPr lang="de-DE" baseline="0" dirty="0"/>
              <a:t> in der JVA Diez – steht auf dem Aktenumschlag!</a:t>
            </a:r>
          </a:p>
          <a:p>
            <a:endParaRPr lang="de-DE" dirty="0"/>
          </a:p>
        </p:txBody>
      </p:sp>
      <p:sp>
        <p:nvSpPr>
          <p:cNvPr id="4" name="Foliennummernplatzhalter 3"/>
          <p:cNvSpPr>
            <a:spLocks noGrp="1"/>
          </p:cNvSpPr>
          <p:nvPr>
            <p:ph type="sldNum" sz="quarter" idx="10"/>
          </p:nvPr>
        </p:nvSpPr>
        <p:spPr/>
        <p:txBody>
          <a:bodyPr/>
          <a:lstStyle/>
          <a:p>
            <a:fld id="{5D5AD196-2D73-41DE-997E-03C4A8A3D7F6}" type="slidenum">
              <a:rPr lang="de-DE" smtClean="0"/>
              <a:t>10</a:t>
            </a:fld>
            <a:endParaRPr lang="de-DE"/>
          </a:p>
        </p:txBody>
      </p:sp>
    </p:spTree>
    <p:extLst>
      <p:ext uri="{BB962C8B-B14F-4D97-AF65-F5344CB8AC3E}">
        <p14:creationId xmlns:p14="http://schemas.microsoft.com/office/powerpoint/2010/main" val="1877357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Seite 195</a:t>
            </a:r>
          </a:p>
        </p:txBody>
      </p:sp>
      <p:sp>
        <p:nvSpPr>
          <p:cNvPr id="4" name="Foliennummernplatzhalter 3"/>
          <p:cNvSpPr>
            <a:spLocks noGrp="1"/>
          </p:cNvSpPr>
          <p:nvPr>
            <p:ph type="sldNum" sz="quarter" idx="10"/>
          </p:nvPr>
        </p:nvSpPr>
        <p:spPr/>
        <p:txBody>
          <a:bodyPr/>
          <a:lstStyle/>
          <a:p>
            <a:fld id="{5D5AD196-2D73-41DE-997E-03C4A8A3D7F6}" type="slidenum">
              <a:rPr lang="de-DE" smtClean="0"/>
              <a:t>22</a:t>
            </a:fld>
            <a:endParaRPr lang="de-DE"/>
          </a:p>
        </p:txBody>
      </p:sp>
    </p:spTree>
    <p:extLst>
      <p:ext uri="{BB962C8B-B14F-4D97-AF65-F5344CB8AC3E}">
        <p14:creationId xmlns:p14="http://schemas.microsoft.com/office/powerpoint/2010/main" val="24756622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5D5AD196-2D73-41DE-997E-03C4A8A3D7F6}" type="slidenum">
              <a:rPr lang="de-DE" smtClean="0"/>
              <a:t>30</a:t>
            </a:fld>
            <a:endParaRPr lang="de-DE"/>
          </a:p>
        </p:txBody>
      </p:sp>
    </p:spTree>
    <p:extLst>
      <p:ext uri="{BB962C8B-B14F-4D97-AF65-F5344CB8AC3E}">
        <p14:creationId xmlns:p14="http://schemas.microsoft.com/office/powerpoint/2010/main" val="11450345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de-DE"/>
              <a:t>Titelmasterformat durch Klicken bearbeiten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p:txBody>
          <a:bodyPr/>
          <a:lstStyle/>
          <a:p>
            <a:fld id="{3657048E-56E0-4A80-A1E5-08E57AD70A21}" type="datetimeFigureOut">
              <a:rPr lang="de-DE" smtClean="0"/>
              <a:t>28.06.2024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C8404C8-4D4B-4DF8-B70B-D08AD3B0F7AB}" type="slidenum">
              <a:rPr lang="de-DE" smtClean="0"/>
              <a:t>‹Nr.›</a:t>
            </a:fld>
            <a:endParaRPr lang="de-DE"/>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19022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it Beschriftu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Formatvorlagen des Textmasters bearbeiten</a:t>
            </a:r>
          </a:p>
        </p:txBody>
      </p:sp>
      <p:sp>
        <p:nvSpPr>
          <p:cNvPr id="3" name="Date Placeholder 2"/>
          <p:cNvSpPr>
            <a:spLocks noGrp="1"/>
          </p:cNvSpPr>
          <p:nvPr>
            <p:ph type="dt" sz="half" idx="10"/>
          </p:nvPr>
        </p:nvSpPr>
        <p:spPr/>
        <p:txBody>
          <a:bodyPr/>
          <a:lstStyle/>
          <a:p>
            <a:fld id="{3657048E-56E0-4A80-A1E5-08E57AD70A21}" type="datetimeFigureOut">
              <a:rPr lang="de-DE" smtClean="0"/>
              <a:t>28.06.2024</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DC8404C8-4D4B-4DF8-B70B-D08AD3B0F7AB}" type="slidenum">
              <a:rPr lang="de-DE" smtClean="0"/>
              <a:t>‹Nr.›</a:t>
            </a:fld>
            <a:endParaRPr lang="de-DE"/>
          </a:p>
        </p:txBody>
      </p:sp>
    </p:spTree>
    <p:extLst>
      <p:ext uri="{BB962C8B-B14F-4D97-AF65-F5344CB8AC3E}">
        <p14:creationId xmlns:p14="http://schemas.microsoft.com/office/powerpoint/2010/main" val="3495954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de-DE"/>
              <a:t>Titelmasterformat durch Klicken bearbeiten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Formatvorlagen des Textmasters bearbeiten</a:t>
            </a:r>
          </a:p>
        </p:txBody>
      </p:sp>
      <p:sp>
        <p:nvSpPr>
          <p:cNvPr id="4" name="Date Placeholder 3"/>
          <p:cNvSpPr>
            <a:spLocks noGrp="1"/>
          </p:cNvSpPr>
          <p:nvPr>
            <p:ph type="dt" sz="half" idx="10"/>
          </p:nvPr>
        </p:nvSpPr>
        <p:spPr/>
        <p:txBody>
          <a:bodyPr/>
          <a:lstStyle/>
          <a:p>
            <a:fld id="{3657048E-56E0-4A80-A1E5-08E57AD70A21}" type="datetimeFigureOut">
              <a:rPr lang="de-DE" smtClean="0"/>
              <a:t>28.06.2024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C8404C8-4D4B-4DF8-B70B-D08AD3B0F7AB}" type="slidenum">
              <a:rPr lang="de-DE" smtClean="0"/>
              <a:t>‹Nr.›</a:t>
            </a:fld>
            <a:endParaRPr lang="de-DE"/>
          </a:p>
        </p:txBody>
      </p:sp>
    </p:spTree>
    <p:extLst>
      <p:ext uri="{BB962C8B-B14F-4D97-AF65-F5344CB8AC3E}">
        <p14:creationId xmlns:p14="http://schemas.microsoft.com/office/powerpoint/2010/main" val="27359459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de-DE"/>
              <a:t>Titelmasterformat durch Klicken bearbeiten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Formatvorlagen des Textmasters bearbeiten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Formatvorlagen des Textmasters bearbeiten</a:t>
            </a:r>
          </a:p>
        </p:txBody>
      </p:sp>
      <p:sp>
        <p:nvSpPr>
          <p:cNvPr id="4" name="Date Placeholder 3"/>
          <p:cNvSpPr>
            <a:spLocks noGrp="1"/>
          </p:cNvSpPr>
          <p:nvPr>
            <p:ph type="dt" sz="half" idx="10"/>
          </p:nvPr>
        </p:nvSpPr>
        <p:spPr/>
        <p:txBody>
          <a:bodyPr/>
          <a:lstStyle/>
          <a:p>
            <a:fld id="{3657048E-56E0-4A80-A1E5-08E57AD70A21}" type="datetimeFigureOut">
              <a:rPr lang="de-DE" smtClean="0"/>
              <a:t>28.06.2024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C8404C8-4D4B-4DF8-B70B-D08AD3B0F7AB}" type="slidenum">
              <a:rPr lang="de-DE" smtClean="0"/>
              <a:t>‹Nr.›</a:t>
            </a:fld>
            <a:endParaRPr lang="de-DE"/>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9828072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de-DE"/>
              <a:t>Titelmasterformat durch Klicken bearbeiten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Formatvorlagen des Textmasters bearbeiten</a:t>
            </a:r>
          </a:p>
        </p:txBody>
      </p:sp>
      <p:sp>
        <p:nvSpPr>
          <p:cNvPr id="4" name="Date Placeholder 3"/>
          <p:cNvSpPr>
            <a:spLocks noGrp="1"/>
          </p:cNvSpPr>
          <p:nvPr>
            <p:ph type="dt" sz="half" idx="10"/>
          </p:nvPr>
        </p:nvSpPr>
        <p:spPr/>
        <p:txBody>
          <a:bodyPr/>
          <a:lstStyle/>
          <a:p>
            <a:fld id="{3657048E-56E0-4A80-A1E5-08E57AD70A21}" type="datetimeFigureOut">
              <a:rPr lang="de-DE" smtClean="0"/>
              <a:t>28.06.2024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C8404C8-4D4B-4DF8-B70B-D08AD3B0F7AB}" type="slidenum">
              <a:rPr lang="de-DE" smtClean="0"/>
              <a:t>‹Nr.›</a:t>
            </a:fld>
            <a:endParaRPr lang="de-DE"/>
          </a:p>
        </p:txBody>
      </p:sp>
    </p:spTree>
    <p:extLst>
      <p:ext uri="{BB962C8B-B14F-4D97-AF65-F5344CB8AC3E}">
        <p14:creationId xmlns:p14="http://schemas.microsoft.com/office/powerpoint/2010/main" val="3870534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de-DE"/>
              <a:t>Titelmasterformat durch Klicken bearbeiten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de-DE"/>
              <a:t>Formatvorlagen des Textmasters bearbeiten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Formatvorlagen des Textmasters bearbeiten</a:t>
            </a:r>
          </a:p>
        </p:txBody>
      </p:sp>
      <p:sp>
        <p:nvSpPr>
          <p:cNvPr id="4" name="Date Placeholder 3"/>
          <p:cNvSpPr>
            <a:spLocks noGrp="1"/>
          </p:cNvSpPr>
          <p:nvPr>
            <p:ph type="dt" sz="half" idx="10"/>
          </p:nvPr>
        </p:nvSpPr>
        <p:spPr/>
        <p:txBody>
          <a:bodyPr/>
          <a:lstStyle/>
          <a:p>
            <a:fld id="{3657048E-56E0-4A80-A1E5-08E57AD70A21}" type="datetimeFigureOut">
              <a:rPr lang="de-DE" smtClean="0"/>
              <a:t>28.06.2024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C8404C8-4D4B-4DF8-B70B-D08AD3B0F7AB}" type="slidenum">
              <a:rPr lang="de-DE" smtClean="0"/>
              <a:t>‹Nr.›</a:t>
            </a:fld>
            <a:endParaRPr lang="de-DE"/>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2053546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de-DE"/>
              <a:t>Titelmasterformat durch Klicken bearbeiten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de-DE"/>
              <a:t>Formatvorlagen des Textmasters bearbeiten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Formatvorlagen des Textmasters bearbeiten</a:t>
            </a:r>
          </a:p>
        </p:txBody>
      </p:sp>
      <p:sp>
        <p:nvSpPr>
          <p:cNvPr id="4" name="Date Placeholder 3"/>
          <p:cNvSpPr>
            <a:spLocks noGrp="1"/>
          </p:cNvSpPr>
          <p:nvPr>
            <p:ph type="dt" sz="half" idx="10"/>
          </p:nvPr>
        </p:nvSpPr>
        <p:spPr/>
        <p:txBody>
          <a:bodyPr/>
          <a:lstStyle/>
          <a:p>
            <a:fld id="{3657048E-56E0-4A80-A1E5-08E57AD70A21}" type="datetimeFigureOut">
              <a:rPr lang="de-DE" smtClean="0"/>
              <a:t>28.06.2024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C8404C8-4D4B-4DF8-B70B-D08AD3B0F7AB}" type="slidenum">
              <a:rPr lang="de-DE" smtClean="0"/>
              <a:t>‹Nr.›</a:t>
            </a:fld>
            <a:endParaRPr lang="de-DE"/>
          </a:p>
        </p:txBody>
      </p:sp>
    </p:spTree>
    <p:extLst>
      <p:ext uri="{BB962C8B-B14F-4D97-AF65-F5344CB8AC3E}">
        <p14:creationId xmlns:p14="http://schemas.microsoft.com/office/powerpoint/2010/main" val="7733566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ancho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3657048E-56E0-4A80-A1E5-08E57AD70A21}" type="datetimeFigureOut">
              <a:rPr lang="de-DE" smtClean="0"/>
              <a:t>28.06.2024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C8404C8-4D4B-4DF8-B70B-D08AD3B0F7AB}" type="slidenum">
              <a:rPr lang="de-DE" smtClean="0"/>
              <a:t>‹Nr.›</a:t>
            </a:fld>
            <a:endParaRPr lang="de-DE"/>
          </a:p>
        </p:txBody>
      </p:sp>
    </p:spTree>
    <p:extLst>
      <p:ext uri="{BB962C8B-B14F-4D97-AF65-F5344CB8AC3E}">
        <p14:creationId xmlns:p14="http://schemas.microsoft.com/office/powerpoint/2010/main" val="1518594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3657048E-56E0-4A80-A1E5-08E57AD70A21}" type="datetimeFigureOut">
              <a:rPr lang="de-DE" smtClean="0"/>
              <a:t>28.06.2024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C8404C8-4D4B-4DF8-B70B-D08AD3B0F7AB}" type="slidenum">
              <a:rPr lang="de-DE" smtClean="0"/>
              <a:t>‹Nr.›</a:t>
            </a:fld>
            <a:endParaRPr lang="de-DE"/>
          </a:p>
        </p:txBody>
      </p:sp>
    </p:spTree>
    <p:extLst>
      <p:ext uri="{BB962C8B-B14F-4D97-AF65-F5344CB8AC3E}">
        <p14:creationId xmlns:p14="http://schemas.microsoft.com/office/powerpoint/2010/main" val="133828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idx="1"/>
          </p:nvPr>
        </p:nvSpPr>
        <p:spPr/>
        <p:txBody>
          <a:bodyPr anchor="ct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3657048E-56E0-4A80-A1E5-08E57AD70A21}" type="datetimeFigureOut">
              <a:rPr lang="de-DE" smtClean="0"/>
              <a:t>28.06.2024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C8404C8-4D4B-4DF8-B70B-D08AD3B0F7AB}" type="slidenum">
              <a:rPr lang="de-DE" smtClean="0"/>
              <a:t>‹Nr.›</a:t>
            </a:fld>
            <a:endParaRPr lang="de-DE"/>
          </a:p>
        </p:txBody>
      </p:sp>
    </p:spTree>
    <p:extLst>
      <p:ext uri="{BB962C8B-B14F-4D97-AF65-F5344CB8AC3E}">
        <p14:creationId xmlns:p14="http://schemas.microsoft.com/office/powerpoint/2010/main" val="372262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de-DE"/>
              <a:t>Titelmasterformat durch Klicken bearbeiten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Formatvorlagen des Textmasters bearbeiten</a:t>
            </a:r>
          </a:p>
        </p:txBody>
      </p:sp>
      <p:sp>
        <p:nvSpPr>
          <p:cNvPr id="4" name="Date Placeholder 3"/>
          <p:cNvSpPr>
            <a:spLocks noGrp="1"/>
          </p:cNvSpPr>
          <p:nvPr>
            <p:ph type="dt" sz="half" idx="10"/>
          </p:nvPr>
        </p:nvSpPr>
        <p:spPr/>
        <p:txBody>
          <a:bodyPr/>
          <a:lstStyle/>
          <a:p>
            <a:fld id="{3657048E-56E0-4A80-A1E5-08E57AD70A21}" type="datetimeFigureOut">
              <a:rPr lang="de-DE" smtClean="0"/>
              <a:t>28.06.2024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C8404C8-4D4B-4DF8-B70B-D08AD3B0F7AB}" type="slidenum">
              <a:rPr lang="de-DE" smtClean="0"/>
              <a:t>‹Nr.›</a:t>
            </a:fld>
            <a:endParaRPr lang="de-DE"/>
          </a:p>
        </p:txBody>
      </p:sp>
    </p:spTree>
    <p:extLst>
      <p:ext uri="{BB962C8B-B14F-4D97-AF65-F5344CB8AC3E}">
        <p14:creationId xmlns:p14="http://schemas.microsoft.com/office/powerpoint/2010/main" val="3349712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3657048E-56E0-4A80-A1E5-08E57AD70A21}" type="datetimeFigureOut">
              <a:rPr lang="de-DE" smtClean="0"/>
              <a:t>28.06.2024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DC8404C8-4D4B-4DF8-B70B-D08AD3B0F7AB}" type="slidenum">
              <a:rPr lang="de-DE" smtClean="0"/>
              <a:t>‹Nr.›</a:t>
            </a:fld>
            <a:endParaRPr lang="de-DE"/>
          </a:p>
        </p:txBody>
      </p:sp>
    </p:spTree>
    <p:extLst>
      <p:ext uri="{BB962C8B-B14F-4D97-AF65-F5344CB8AC3E}">
        <p14:creationId xmlns:p14="http://schemas.microsoft.com/office/powerpoint/2010/main" val="1849841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a:t>Titelmasterformat durch Klicken bearbeiten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3657048E-56E0-4A80-A1E5-08E57AD70A21}" type="datetimeFigureOut">
              <a:rPr lang="de-DE" smtClean="0"/>
              <a:t>28.06.2024</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DC8404C8-4D4B-4DF8-B70B-D08AD3B0F7AB}" type="slidenum">
              <a:rPr lang="de-DE" smtClean="0"/>
              <a:t>‹Nr.›</a:t>
            </a:fld>
            <a:endParaRPr lang="de-DE"/>
          </a:p>
        </p:txBody>
      </p:sp>
    </p:spTree>
    <p:extLst>
      <p:ext uri="{BB962C8B-B14F-4D97-AF65-F5344CB8AC3E}">
        <p14:creationId xmlns:p14="http://schemas.microsoft.com/office/powerpoint/2010/main" val="166573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Date Placeholder 2"/>
          <p:cNvSpPr>
            <a:spLocks noGrp="1"/>
          </p:cNvSpPr>
          <p:nvPr>
            <p:ph type="dt" sz="half" idx="10"/>
          </p:nvPr>
        </p:nvSpPr>
        <p:spPr/>
        <p:txBody>
          <a:bodyPr/>
          <a:lstStyle/>
          <a:p>
            <a:fld id="{3657048E-56E0-4A80-A1E5-08E57AD70A21}" type="datetimeFigureOut">
              <a:rPr lang="de-DE" smtClean="0"/>
              <a:t>28.06.2024</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DC8404C8-4D4B-4DF8-B70B-D08AD3B0F7AB}" type="slidenum">
              <a:rPr lang="de-DE" smtClean="0"/>
              <a:t>‹Nr.›</a:t>
            </a:fld>
            <a:endParaRPr lang="de-DE"/>
          </a:p>
        </p:txBody>
      </p:sp>
    </p:spTree>
    <p:extLst>
      <p:ext uri="{BB962C8B-B14F-4D97-AF65-F5344CB8AC3E}">
        <p14:creationId xmlns:p14="http://schemas.microsoft.com/office/powerpoint/2010/main" val="3032987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57048E-56E0-4A80-A1E5-08E57AD70A21}" type="datetimeFigureOut">
              <a:rPr lang="de-DE" smtClean="0"/>
              <a:t>28.06.2024</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DC8404C8-4D4B-4DF8-B70B-D08AD3B0F7AB}" type="slidenum">
              <a:rPr lang="de-DE" smtClean="0"/>
              <a:t>‹Nr.›</a:t>
            </a:fld>
            <a:endParaRPr lang="de-DE"/>
          </a:p>
        </p:txBody>
      </p:sp>
    </p:spTree>
    <p:extLst>
      <p:ext uri="{BB962C8B-B14F-4D97-AF65-F5344CB8AC3E}">
        <p14:creationId xmlns:p14="http://schemas.microsoft.com/office/powerpoint/2010/main" val="2319607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de-DE"/>
              <a:t>Titelmasterformat durch Klicken bearbeiten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5" name="Date Placeholder 4"/>
          <p:cNvSpPr>
            <a:spLocks noGrp="1"/>
          </p:cNvSpPr>
          <p:nvPr>
            <p:ph type="dt" sz="half" idx="10"/>
          </p:nvPr>
        </p:nvSpPr>
        <p:spPr/>
        <p:txBody>
          <a:bodyPr/>
          <a:lstStyle/>
          <a:p>
            <a:fld id="{3657048E-56E0-4A80-A1E5-08E57AD70A21}" type="datetimeFigureOut">
              <a:rPr lang="de-DE" smtClean="0"/>
              <a:t>28.06.2024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DC8404C8-4D4B-4DF8-B70B-D08AD3B0F7AB}" type="slidenum">
              <a:rPr lang="de-DE" smtClean="0"/>
              <a:t>‹Nr.›</a:t>
            </a:fld>
            <a:endParaRPr lang="de-DE"/>
          </a:p>
        </p:txBody>
      </p:sp>
    </p:spTree>
    <p:extLst>
      <p:ext uri="{BB962C8B-B14F-4D97-AF65-F5344CB8AC3E}">
        <p14:creationId xmlns:p14="http://schemas.microsoft.com/office/powerpoint/2010/main" val="379727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de-DE"/>
              <a:t>Titelmasterformat durch Klicken bearbeiten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5" name="Date Placeholder 4"/>
          <p:cNvSpPr>
            <a:spLocks noGrp="1"/>
          </p:cNvSpPr>
          <p:nvPr>
            <p:ph type="dt" sz="half" idx="10"/>
          </p:nvPr>
        </p:nvSpPr>
        <p:spPr/>
        <p:txBody>
          <a:bodyPr/>
          <a:lstStyle/>
          <a:p>
            <a:fld id="{3657048E-56E0-4A80-A1E5-08E57AD70A21}" type="datetimeFigureOut">
              <a:rPr lang="de-DE" smtClean="0"/>
              <a:t>28.06.2024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DC8404C8-4D4B-4DF8-B70B-D08AD3B0F7AB}" type="slidenum">
              <a:rPr lang="de-DE" smtClean="0"/>
              <a:t>‹Nr.›</a:t>
            </a:fld>
            <a:endParaRPr lang="de-DE"/>
          </a:p>
        </p:txBody>
      </p:sp>
    </p:spTree>
    <p:extLst>
      <p:ext uri="{BB962C8B-B14F-4D97-AF65-F5344CB8AC3E}">
        <p14:creationId xmlns:p14="http://schemas.microsoft.com/office/powerpoint/2010/main" val="2832409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3657048E-56E0-4A80-A1E5-08E57AD70A21}" type="datetimeFigureOut">
              <a:rPr lang="de-DE" smtClean="0"/>
              <a:t>28.06.2024</a:t>
            </a:fld>
            <a:endParaRPr lang="de-DE"/>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de-DE"/>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C8404C8-4D4B-4DF8-B70B-D08AD3B0F7AB}" type="slidenum">
              <a:rPr lang="de-DE" smtClean="0"/>
              <a:t>‹Nr.›</a:t>
            </a:fld>
            <a:endParaRPr lang="de-DE"/>
          </a:p>
        </p:txBody>
      </p:sp>
    </p:spTree>
    <p:extLst>
      <p:ext uri="{BB962C8B-B14F-4D97-AF65-F5344CB8AC3E}">
        <p14:creationId xmlns:p14="http://schemas.microsoft.com/office/powerpoint/2010/main" val="3015830834"/>
      </p:ext>
    </p:extLst>
  </p:cSld>
  <p:clrMap bg1="dk1" tx1="lt1" bg2="dk2" tx2="lt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42" r:id="rId16"/>
    <p:sldLayoutId id="2147483743"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0321" y="391886"/>
            <a:ext cx="9849133" cy="3714893"/>
          </a:xfrm>
        </p:spPr>
        <p:txBody>
          <a:bodyPr>
            <a:normAutofit fontScale="90000"/>
          </a:bodyPr>
          <a:lstStyle/>
          <a:p>
            <a:r>
              <a:rPr lang="de-DE" dirty="0"/>
              <a:t>FTL III 2024 Für Justizfachwirtanwärter- 9.7 </a:t>
            </a:r>
            <a:br>
              <a:rPr lang="de-DE" dirty="0"/>
            </a:br>
            <a:r>
              <a:rPr lang="de-DE" dirty="0"/>
              <a:t>Teil H - Register- und Aktenführung beim Amtsgericht (8 Stunden)</a:t>
            </a:r>
          </a:p>
        </p:txBody>
      </p:sp>
      <p:sp>
        <p:nvSpPr>
          <p:cNvPr id="3" name="Untertitel 2"/>
          <p:cNvSpPr>
            <a:spLocks noGrp="1"/>
          </p:cNvSpPr>
          <p:nvPr>
            <p:ph type="subTitle" idx="1"/>
          </p:nvPr>
        </p:nvSpPr>
        <p:spPr>
          <a:xfrm>
            <a:off x="684212" y="3843867"/>
            <a:ext cx="6400800" cy="2404533"/>
          </a:xfrm>
        </p:spPr>
        <p:txBody>
          <a:bodyPr>
            <a:normAutofit/>
          </a:bodyPr>
          <a:lstStyle/>
          <a:p>
            <a:endParaRPr lang="de-DE" dirty="0"/>
          </a:p>
          <a:p>
            <a:r>
              <a:rPr lang="de-DE" dirty="0">
                <a:solidFill>
                  <a:schemeClr val="tx1"/>
                </a:solidFill>
              </a:rPr>
              <a:t>Von Jürgen Hobert</a:t>
            </a:r>
          </a:p>
          <a:p>
            <a:r>
              <a:rPr lang="de-DE" dirty="0">
                <a:solidFill>
                  <a:schemeClr val="tx1"/>
                </a:solidFill>
              </a:rPr>
              <a:t>Oberamtsanwalt</a:t>
            </a:r>
          </a:p>
          <a:p>
            <a:r>
              <a:rPr lang="de-DE" dirty="0">
                <a:solidFill>
                  <a:schemeClr val="tx1"/>
                </a:solidFill>
              </a:rPr>
              <a:t>Staatsanwaltschaft Mainz</a:t>
            </a:r>
          </a:p>
          <a:p>
            <a:r>
              <a:rPr lang="de-DE" dirty="0">
                <a:solidFill>
                  <a:schemeClr val="tx1"/>
                </a:solidFill>
              </a:rPr>
              <a:t>Stand</a:t>
            </a:r>
            <a:r>
              <a:rPr lang="de-DE">
                <a:solidFill>
                  <a:schemeClr val="tx1"/>
                </a:solidFill>
              </a:rPr>
              <a:t>: 28.06.2024</a:t>
            </a:r>
            <a:endParaRPr lang="de-DE" dirty="0">
              <a:solidFill>
                <a:schemeClr val="tx1"/>
              </a:solidFill>
            </a:endParaRPr>
          </a:p>
        </p:txBody>
      </p:sp>
    </p:spTree>
    <p:extLst>
      <p:ext uri="{BB962C8B-B14F-4D97-AF65-F5344CB8AC3E}">
        <p14:creationId xmlns:p14="http://schemas.microsoft.com/office/powerpoint/2010/main" val="22119934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4976" y="-101294"/>
            <a:ext cx="8534400" cy="1507067"/>
          </a:xfrm>
        </p:spPr>
        <p:txBody>
          <a:bodyPr>
            <a:normAutofit/>
          </a:bodyPr>
          <a:lstStyle/>
          <a:p>
            <a:r>
              <a:rPr lang="de-DE" dirty="0"/>
              <a:t>9.7.2 Erfassung der Privatklage- und Bußgeldsachen </a:t>
            </a:r>
            <a:r>
              <a:rPr lang="de-DE" sz="3600" dirty="0"/>
              <a:t>§ 46 </a:t>
            </a:r>
            <a:r>
              <a:rPr lang="de-DE" sz="3600" dirty="0" err="1"/>
              <a:t>AktO</a:t>
            </a:r>
            <a:endParaRPr lang="de-DE" dirty="0"/>
          </a:p>
        </p:txBody>
      </p:sp>
      <p:sp>
        <p:nvSpPr>
          <p:cNvPr id="3" name="Inhaltsplatzhalter 2"/>
          <p:cNvSpPr>
            <a:spLocks noGrp="1"/>
          </p:cNvSpPr>
          <p:nvPr>
            <p:ph idx="1"/>
          </p:nvPr>
        </p:nvSpPr>
        <p:spPr>
          <a:xfrm>
            <a:off x="462538" y="1507837"/>
            <a:ext cx="10727545" cy="5133108"/>
          </a:xfrm>
        </p:spPr>
        <p:txBody>
          <a:bodyPr>
            <a:normAutofit fontScale="92500" lnSpcReduction="10000"/>
          </a:bodyPr>
          <a:lstStyle/>
          <a:p>
            <a:r>
              <a:rPr lang="de-DE" dirty="0">
                <a:solidFill>
                  <a:schemeClr val="tx1"/>
                </a:solidFill>
              </a:rPr>
              <a:t>Beim Amtsgericht Mainz  geht ein Antrag des Verteidigers Mayer auf Gerichtliche Entscheidung gegen die Weigerung der Zentralen Bußgeldstelle Speyer ein. Gegenstand ist die Weigerung der Bußgeldstelle, sämtliche Messdaten der Geschwindigkeitsmessung herauszugeben.</a:t>
            </a:r>
          </a:p>
          <a:p>
            <a:r>
              <a:rPr lang="de-DE" dirty="0">
                <a:solidFill>
                  <a:schemeClr val="tx1"/>
                </a:solidFill>
              </a:rPr>
              <a:t>Wie wird das Verfahren registriert?</a:t>
            </a:r>
          </a:p>
          <a:p>
            <a:r>
              <a:rPr lang="de-DE" dirty="0">
                <a:solidFill>
                  <a:schemeClr val="tx1"/>
                </a:solidFill>
              </a:rPr>
              <a:t>Als Straf- und Bußgeldsachen vor den Amtsgerichten sind zu registrieren: unter dem Registerzeichen „</a:t>
            </a:r>
            <a:r>
              <a:rPr lang="de-DE" dirty="0" err="1">
                <a:solidFill>
                  <a:schemeClr val="tx1"/>
                </a:solidFill>
              </a:rPr>
              <a:t>Owi</a:t>
            </a:r>
            <a:r>
              <a:rPr lang="de-DE" dirty="0">
                <a:solidFill>
                  <a:schemeClr val="tx1"/>
                </a:solidFill>
              </a:rPr>
              <a:t>“, Anträge auf gerichtliche Entscheidungen gegen Maßnahmen der Verwaltungsbehörde, § 46 I Nr. 5 e </a:t>
            </a:r>
            <a:r>
              <a:rPr lang="de-DE" dirty="0" err="1">
                <a:solidFill>
                  <a:schemeClr val="tx1"/>
                </a:solidFill>
              </a:rPr>
              <a:t>AktO</a:t>
            </a:r>
            <a:r>
              <a:rPr lang="de-DE" dirty="0">
                <a:solidFill>
                  <a:schemeClr val="tx1"/>
                </a:solidFill>
              </a:rPr>
              <a:t>.</a:t>
            </a:r>
          </a:p>
          <a:p>
            <a:r>
              <a:rPr lang="de-DE" dirty="0">
                <a:solidFill>
                  <a:schemeClr val="tx1"/>
                </a:solidFill>
              </a:rPr>
              <a:t>Wie lautet das Registerzeichen?</a:t>
            </a:r>
          </a:p>
          <a:p>
            <a:r>
              <a:rPr lang="de-DE" dirty="0">
                <a:solidFill>
                  <a:schemeClr val="tx1"/>
                </a:solidFill>
              </a:rPr>
              <a:t>Das Registerzeichen lautet hier „</a:t>
            </a:r>
            <a:r>
              <a:rPr lang="de-DE" dirty="0" err="1">
                <a:solidFill>
                  <a:schemeClr val="tx1"/>
                </a:solidFill>
              </a:rPr>
              <a:t>Owi</a:t>
            </a:r>
            <a:r>
              <a:rPr lang="de-DE" dirty="0">
                <a:solidFill>
                  <a:schemeClr val="tx1"/>
                </a:solidFill>
              </a:rPr>
              <a:t>“.</a:t>
            </a:r>
          </a:p>
          <a:p>
            <a:r>
              <a:rPr lang="de-DE" dirty="0">
                <a:solidFill>
                  <a:schemeClr val="tx1"/>
                </a:solidFill>
              </a:rPr>
              <a:t>Welche Farbe hat der Aktenumschlag? Warum?</a:t>
            </a:r>
          </a:p>
          <a:p>
            <a:r>
              <a:rPr lang="de-DE" dirty="0">
                <a:solidFill>
                  <a:schemeClr val="tx1"/>
                </a:solidFill>
              </a:rPr>
              <a:t>Der Aktenumschlag ist orange (keine </a:t>
            </a:r>
            <a:r>
              <a:rPr lang="de-DE" dirty="0" err="1">
                <a:solidFill>
                  <a:schemeClr val="tx1"/>
                </a:solidFill>
              </a:rPr>
              <a:t>Js</a:t>
            </a:r>
            <a:r>
              <a:rPr lang="de-DE" dirty="0">
                <a:solidFill>
                  <a:schemeClr val="tx1"/>
                </a:solidFill>
              </a:rPr>
              <a:t>-Sache)! </a:t>
            </a:r>
          </a:p>
          <a:p>
            <a:r>
              <a:rPr lang="de-DE" dirty="0">
                <a:solidFill>
                  <a:schemeClr val="tx1"/>
                </a:solidFill>
              </a:rPr>
              <a:t>Die Gestaltung der Aktenumschläge richtet sich nach einer VV des </a:t>
            </a:r>
            <a:r>
              <a:rPr lang="de-DE" dirty="0" err="1">
                <a:solidFill>
                  <a:schemeClr val="tx1"/>
                </a:solidFill>
              </a:rPr>
              <a:t>MdJ.</a:t>
            </a:r>
            <a:endParaRPr lang="de-DE" dirty="0">
              <a:solidFill>
                <a:schemeClr val="tx1"/>
              </a:solidFill>
            </a:endParaRPr>
          </a:p>
          <a:p>
            <a:r>
              <a:rPr lang="de-DE" dirty="0">
                <a:solidFill>
                  <a:schemeClr val="tx1"/>
                </a:solidFill>
              </a:rPr>
              <a:t>Zuständig ist das OLG Zweibrücken (</a:t>
            </a:r>
            <a:r>
              <a:rPr lang="de-DE" dirty="0" err="1">
                <a:solidFill>
                  <a:schemeClr val="tx1"/>
                </a:solidFill>
              </a:rPr>
              <a:t>RdSchr</a:t>
            </a:r>
            <a:r>
              <a:rPr lang="de-DE" dirty="0">
                <a:solidFill>
                  <a:schemeClr val="tx1"/>
                </a:solidFill>
              </a:rPr>
              <a:t>. d. MdJ v. 30.8.2004 – 1414-1-11)</a:t>
            </a:r>
          </a:p>
          <a:p>
            <a:endParaRPr lang="de-DE" dirty="0"/>
          </a:p>
          <a:p>
            <a:endParaRPr lang="de-DE" dirty="0"/>
          </a:p>
        </p:txBody>
      </p:sp>
    </p:spTree>
    <p:extLst>
      <p:ext uri="{BB962C8B-B14F-4D97-AF65-F5344CB8AC3E}">
        <p14:creationId xmlns:p14="http://schemas.microsoft.com/office/powerpoint/2010/main" val="2563897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4212" y="272383"/>
            <a:ext cx="8534400" cy="1507067"/>
          </a:xfrm>
        </p:spPr>
        <p:txBody>
          <a:bodyPr>
            <a:normAutofit fontScale="90000"/>
          </a:bodyPr>
          <a:lstStyle/>
          <a:p>
            <a:r>
              <a:rPr lang="de-DE" dirty="0"/>
              <a:t>9.7.3 Erfassung der einzelnen richterlichen Anordnungen </a:t>
            </a:r>
            <a:r>
              <a:rPr lang="de-DE" sz="3600" dirty="0"/>
              <a:t>§ 46 </a:t>
            </a:r>
            <a:r>
              <a:rPr lang="de-DE" sz="3600" dirty="0" err="1"/>
              <a:t>AktO</a:t>
            </a:r>
            <a:endParaRPr lang="de-DE" dirty="0"/>
          </a:p>
        </p:txBody>
      </p:sp>
      <p:sp>
        <p:nvSpPr>
          <p:cNvPr id="3" name="Inhaltsplatzhalter 2"/>
          <p:cNvSpPr>
            <a:spLocks noGrp="1"/>
          </p:cNvSpPr>
          <p:nvPr>
            <p:ph idx="1"/>
          </p:nvPr>
        </p:nvSpPr>
        <p:spPr>
          <a:xfrm>
            <a:off x="684212" y="2333632"/>
            <a:ext cx="11129097" cy="4843023"/>
          </a:xfrm>
        </p:spPr>
        <p:txBody>
          <a:bodyPr>
            <a:normAutofit/>
          </a:bodyPr>
          <a:lstStyle/>
          <a:p>
            <a:r>
              <a:rPr lang="de-DE" dirty="0">
                <a:solidFill>
                  <a:schemeClr val="tx1"/>
                </a:solidFill>
              </a:rPr>
              <a:t>Die Staatsanwaltschaft Mainz beantragt gegen den Hans Trunk den Entzug der Fahrerlaubnis nach § 111 a StPO, weil Trunk mit 1,7 ‰ Blutalkoholgehalt seinen PKW im öffentlichen Verkehrsraum führte.</a:t>
            </a:r>
          </a:p>
          <a:p>
            <a:r>
              <a:rPr lang="de-DE" dirty="0">
                <a:solidFill>
                  <a:schemeClr val="tx1"/>
                </a:solidFill>
              </a:rPr>
              <a:t>Wie wird dieser Vorgang bei Gericht registriert?</a:t>
            </a:r>
          </a:p>
          <a:p>
            <a:r>
              <a:rPr lang="de-DE" dirty="0">
                <a:solidFill>
                  <a:schemeClr val="tx1"/>
                </a:solidFill>
              </a:rPr>
              <a:t>Da noch keine Anklage erhoben wurde, ist der Ermittlungsrichter zuständig, § 162 I 1 StPO. Es handelt sich auch um einen Antrag zur Aufrechterhaltung der </a:t>
            </a:r>
            <a:r>
              <a:rPr lang="de-DE" b="1" dirty="0">
                <a:solidFill>
                  <a:schemeClr val="tx1"/>
                </a:solidFill>
              </a:rPr>
              <a:t>Beschlagnahme</a:t>
            </a:r>
            <a:r>
              <a:rPr lang="de-DE" dirty="0">
                <a:solidFill>
                  <a:schemeClr val="tx1"/>
                </a:solidFill>
              </a:rPr>
              <a:t> des Führerscheins.</a:t>
            </a:r>
          </a:p>
          <a:p>
            <a:r>
              <a:rPr lang="de-DE" dirty="0">
                <a:solidFill>
                  <a:schemeClr val="tx1"/>
                </a:solidFill>
              </a:rPr>
              <a:t>Als Straf- und Bußgeldsachen vor den Amtsgerichten sind zu registrieren:</a:t>
            </a:r>
          </a:p>
          <a:p>
            <a:r>
              <a:rPr lang="de-DE" dirty="0">
                <a:solidFill>
                  <a:schemeClr val="tx1"/>
                </a:solidFill>
              </a:rPr>
              <a:t>unter dem Registerzeichen „</a:t>
            </a:r>
            <a:r>
              <a:rPr lang="de-DE" dirty="0" err="1">
                <a:solidFill>
                  <a:schemeClr val="tx1"/>
                </a:solidFill>
              </a:rPr>
              <a:t>Gs</a:t>
            </a:r>
            <a:r>
              <a:rPr lang="de-DE" dirty="0">
                <a:solidFill>
                  <a:schemeClr val="tx1"/>
                </a:solidFill>
              </a:rPr>
              <a:t>“ einzelne richterliche Anordnungen oder Entscheidungen, insbesondere Anträge auf Entscheidung des Ermittlungsrichters vor Erhebung der öffentlichen Klage nach § 162 StPO, zum Beispiel Beschlagnahme, § 46 I Nr. 1 a </a:t>
            </a:r>
            <a:r>
              <a:rPr lang="de-DE" dirty="0" err="1">
                <a:solidFill>
                  <a:schemeClr val="tx1"/>
                </a:solidFill>
              </a:rPr>
              <a:t>AktO</a:t>
            </a:r>
            <a:r>
              <a:rPr lang="de-DE" dirty="0">
                <a:solidFill>
                  <a:schemeClr val="tx1"/>
                </a:solidFill>
              </a:rPr>
              <a:t>.</a:t>
            </a:r>
            <a:endParaRPr lang="de-DE" dirty="0"/>
          </a:p>
          <a:p>
            <a:endParaRPr lang="de-DE" dirty="0"/>
          </a:p>
          <a:p>
            <a:endParaRPr lang="de-DE" dirty="0"/>
          </a:p>
        </p:txBody>
      </p:sp>
    </p:spTree>
    <p:extLst>
      <p:ext uri="{BB962C8B-B14F-4D97-AF65-F5344CB8AC3E}">
        <p14:creationId xmlns:p14="http://schemas.microsoft.com/office/powerpoint/2010/main" val="2513796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4212" y="847149"/>
            <a:ext cx="8534400" cy="1507067"/>
          </a:xfrm>
        </p:spPr>
        <p:txBody>
          <a:bodyPr>
            <a:noAutofit/>
          </a:bodyPr>
          <a:lstStyle/>
          <a:p>
            <a:r>
              <a:rPr lang="de-DE" sz="2400" dirty="0"/>
              <a:t>9.7.4 Kalender für Hauptverhandlungen in Straf- und Bußgeldsachen / Termine § 6 </a:t>
            </a:r>
            <a:r>
              <a:rPr lang="de-DE" sz="2400" dirty="0" err="1"/>
              <a:t>AkTO</a:t>
            </a:r>
            <a:r>
              <a:rPr lang="de-DE" sz="2400" dirty="0"/>
              <a:t> mit Eingangsvermerk auf dem Urteil (§ 275 I S. 5 StPO) </a:t>
            </a:r>
          </a:p>
        </p:txBody>
      </p:sp>
      <p:sp>
        <p:nvSpPr>
          <p:cNvPr id="3" name="Inhaltsplatzhalter 2"/>
          <p:cNvSpPr>
            <a:spLocks noGrp="1"/>
          </p:cNvSpPr>
          <p:nvPr>
            <p:ph idx="1"/>
          </p:nvPr>
        </p:nvSpPr>
        <p:spPr>
          <a:xfrm>
            <a:off x="762589" y="2540726"/>
            <a:ext cx="8534400" cy="3615267"/>
          </a:xfrm>
        </p:spPr>
        <p:txBody>
          <a:bodyPr/>
          <a:lstStyle/>
          <a:p>
            <a:r>
              <a:rPr lang="de-DE" dirty="0">
                <a:solidFill>
                  <a:schemeClr val="tx1"/>
                </a:solidFill>
              </a:rPr>
              <a:t>Sie arbeiten beim Amtsgericht in der Abteilung für Strafsachen. Sie erhalten vom Richter eine Akte, in der sich nun das vollständige, mit Gründen versehene und vom Strafrichter unterzeichnete Urteil befindet.</a:t>
            </a:r>
          </a:p>
          <a:p>
            <a:r>
              <a:rPr lang="de-DE" dirty="0">
                <a:solidFill>
                  <a:schemeClr val="tx1"/>
                </a:solidFill>
              </a:rPr>
              <a:t>Welche Frist ist nunmehr erledigt?</a:t>
            </a:r>
          </a:p>
          <a:p>
            <a:r>
              <a:rPr lang="de-DE" dirty="0">
                <a:solidFill>
                  <a:schemeClr val="tx1"/>
                </a:solidFill>
              </a:rPr>
              <a:t>Die 5-Wochen-Frist zur Absetzung des begründeten Urteils,            § 275 I 2 StPO.</a:t>
            </a:r>
          </a:p>
          <a:p>
            <a:r>
              <a:rPr lang="de-DE" dirty="0">
                <a:solidFill>
                  <a:schemeClr val="tx1"/>
                </a:solidFill>
              </a:rPr>
              <a:t>Was müssen Sie daher veranlassen?</a:t>
            </a:r>
          </a:p>
        </p:txBody>
      </p:sp>
    </p:spTree>
    <p:extLst>
      <p:ext uri="{BB962C8B-B14F-4D97-AF65-F5344CB8AC3E}">
        <p14:creationId xmlns:p14="http://schemas.microsoft.com/office/powerpoint/2010/main" val="2537184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762589" y="2540726"/>
            <a:ext cx="8534400" cy="3615267"/>
          </a:xfrm>
        </p:spPr>
        <p:txBody>
          <a:bodyPr/>
          <a:lstStyle/>
          <a:p>
            <a:r>
              <a:rPr lang="de-DE" dirty="0">
                <a:solidFill>
                  <a:schemeClr val="tx1"/>
                </a:solidFill>
              </a:rPr>
              <a:t>In Strafsachen soll nach Abschluss einer Sitzung deren Ergebnis im zugelassenen Programm vermerkt werden. </a:t>
            </a:r>
          </a:p>
          <a:p>
            <a:pPr marL="0" indent="0">
              <a:buNone/>
            </a:pPr>
            <a:r>
              <a:rPr lang="de-DE" dirty="0">
                <a:solidFill>
                  <a:schemeClr val="tx1"/>
                </a:solidFill>
              </a:rPr>
              <a:t>Bei Verkündung eines Urteils oder eines Beschlusses ist auch das Datum des Eingangs des  vollständig abgefassten Urteils oder des Beschlusses in der Geschäftsstelle des Gerichts im Programm zu vermerken, § 6 V 1, 2 </a:t>
            </a:r>
            <a:r>
              <a:rPr lang="de-DE" dirty="0" err="1">
                <a:solidFill>
                  <a:schemeClr val="tx1"/>
                </a:solidFill>
              </a:rPr>
              <a:t>AktO</a:t>
            </a:r>
            <a:r>
              <a:rPr lang="de-DE" dirty="0">
                <a:solidFill>
                  <a:schemeClr val="tx1"/>
                </a:solidFill>
              </a:rPr>
              <a:t>.</a:t>
            </a:r>
          </a:p>
        </p:txBody>
      </p:sp>
      <p:sp>
        <p:nvSpPr>
          <p:cNvPr id="8" name="Titel 1">
            <a:extLst>
              <a:ext uri="{FF2B5EF4-FFF2-40B4-BE49-F238E27FC236}">
                <a16:creationId xmlns:a16="http://schemas.microsoft.com/office/drawing/2014/main" id="{0D8B4164-8052-A9CB-A179-9D05206A16E5}"/>
              </a:ext>
            </a:extLst>
          </p:cNvPr>
          <p:cNvSpPr>
            <a:spLocks noGrp="1"/>
          </p:cNvSpPr>
          <p:nvPr>
            <p:ph type="title"/>
          </p:nvPr>
        </p:nvSpPr>
        <p:spPr>
          <a:xfrm>
            <a:off x="684213" y="847725"/>
            <a:ext cx="8534400" cy="1506538"/>
          </a:xfrm>
        </p:spPr>
        <p:txBody>
          <a:bodyPr>
            <a:noAutofit/>
          </a:bodyPr>
          <a:lstStyle/>
          <a:p>
            <a:r>
              <a:rPr lang="de-DE" sz="2400" dirty="0"/>
              <a:t>9.7.4 Kalender für Hauptverhandlungen in Straf- und Bußgeldsachen / Termine § 6 </a:t>
            </a:r>
            <a:r>
              <a:rPr lang="de-DE" sz="2400" dirty="0" err="1"/>
              <a:t>AkTO</a:t>
            </a:r>
            <a:r>
              <a:rPr lang="de-DE" sz="2400" dirty="0"/>
              <a:t> mit Eingangsvermerk auf dem Urteil (§ 275 I S. 5 StPO) </a:t>
            </a:r>
          </a:p>
        </p:txBody>
      </p:sp>
    </p:spTree>
    <p:extLst>
      <p:ext uri="{BB962C8B-B14F-4D97-AF65-F5344CB8AC3E}">
        <p14:creationId xmlns:p14="http://schemas.microsoft.com/office/powerpoint/2010/main" val="2347546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0E7ACE1C-C488-DC15-F47D-CDAA62F9AEFD}"/>
              </a:ext>
            </a:extLst>
          </p:cNvPr>
          <p:cNvSpPr txBox="1"/>
          <p:nvPr/>
        </p:nvSpPr>
        <p:spPr>
          <a:xfrm>
            <a:off x="772562" y="302359"/>
            <a:ext cx="10646875" cy="6555641"/>
          </a:xfrm>
          <a:prstGeom prst="rect">
            <a:avLst/>
          </a:prstGeom>
          <a:noFill/>
        </p:spPr>
        <p:txBody>
          <a:bodyPr wrap="square" rtlCol="0">
            <a:spAutoFit/>
          </a:bodyPr>
          <a:lstStyle/>
          <a:p>
            <a:r>
              <a:rPr lang="de-DE" sz="2000" b="1" dirty="0">
                <a:solidFill>
                  <a:schemeClr val="tx1"/>
                </a:solidFill>
              </a:rPr>
              <a:t>Zu erfassen sind im </a:t>
            </a:r>
            <a:r>
              <a:rPr lang="de-DE" sz="2000" b="1" dirty="0" err="1">
                <a:solidFill>
                  <a:schemeClr val="tx1"/>
                </a:solidFill>
              </a:rPr>
              <a:t>Terminsverzeichnis</a:t>
            </a:r>
            <a:r>
              <a:rPr lang="de-DE" sz="2000" b="1" dirty="0">
                <a:solidFill>
                  <a:schemeClr val="tx1"/>
                </a:solidFill>
              </a:rPr>
              <a:t> ( = </a:t>
            </a:r>
            <a:r>
              <a:rPr lang="de-DE" sz="2000" b="1" dirty="0" err="1">
                <a:solidFill>
                  <a:schemeClr val="tx1"/>
                </a:solidFill>
              </a:rPr>
              <a:t>Terminsrolle</a:t>
            </a:r>
            <a:r>
              <a:rPr lang="de-DE" sz="2000" b="1" dirty="0"/>
              <a:t> =</a:t>
            </a:r>
            <a:r>
              <a:rPr lang="de-DE" sz="2000" b="1" dirty="0">
                <a:solidFill>
                  <a:schemeClr val="tx1"/>
                </a:solidFill>
              </a:rPr>
              <a:t> Aushang am Saal)            nach § 6 IV </a:t>
            </a:r>
            <a:r>
              <a:rPr lang="de-DE" sz="2000" b="1" dirty="0" err="1">
                <a:solidFill>
                  <a:schemeClr val="tx1"/>
                </a:solidFill>
              </a:rPr>
              <a:t>AktO</a:t>
            </a:r>
            <a:r>
              <a:rPr lang="de-DE" sz="2000" b="1" dirty="0">
                <a:solidFill>
                  <a:schemeClr val="tx1"/>
                </a:solidFill>
              </a:rPr>
              <a:t>:</a:t>
            </a:r>
          </a:p>
          <a:p>
            <a:r>
              <a:rPr lang="de-DE" sz="2000" dirty="0">
                <a:solidFill>
                  <a:schemeClr val="tx1"/>
                </a:solidFill>
              </a:rPr>
              <a:t>1. das Gericht mit Abteilung,</a:t>
            </a:r>
          </a:p>
          <a:p>
            <a:r>
              <a:rPr lang="de-DE" sz="2000" dirty="0">
                <a:solidFill>
                  <a:schemeClr val="tx1"/>
                </a:solidFill>
              </a:rPr>
              <a:t>2. das Datum,</a:t>
            </a:r>
          </a:p>
          <a:p>
            <a:r>
              <a:rPr lang="de-DE" sz="2000" dirty="0">
                <a:solidFill>
                  <a:schemeClr val="tx1"/>
                </a:solidFill>
              </a:rPr>
              <a:t>3. der Ort, zum Beispiel Saal- oder Raumnummer,</a:t>
            </a:r>
          </a:p>
          <a:p>
            <a:r>
              <a:rPr lang="de-DE" sz="2000" dirty="0">
                <a:solidFill>
                  <a:schemeClr val="tx1"/>
                </a:solidFill>
              </a:rPr>
              <a:t>4. die Namen des Vorsitzenden oder des Rechtspflegers, der mitwirkenden Richter 	einschließlich der ehrenamtlichen Richter, sofern der Vorsitzende nichts anderes 	anordnet,</a:t>
            </a:r>
          </a:p>
          <a:p>
            <a:r>
              <a:rPr lang="de-DE" sz="2000" dirty="0">
                <a:solidFill>
                  <a:schemeClr val="tx1"/>
                </a:solidFill>
              </a:rPr>
              <a:t>5. die Uhrzeit,</a:t>
            </a:r>
          </a:p>
          <a:p>
            <a:r>
              <a:rPr lang="de-DE" sz="2000" dirty="0">
                <a:solidFill>
                  <a:schemeClr val="tx1"/>
                </a:solidFill>
              </a:rPr>
              <a:t>6. das Aktenzeichen,</a:t>
            </a:r>
          </a:p>
          <a:p>
            <a:r>
              <a:rPr lang="de-DE" sz="2000" dirty="0">
                <a:solidFill>
                  <a:schemeClr val="tx1"/>
                </a:solidFill>
              </a:rPr>
              <a:t>7. Angabe zur Öffentlichkeit der Sitzung,</a:t>
            </a:r>
          </a:p>
          <a:p>
            <a:r>
              <a:rPr lang="de-DE" sz="2000" dirty="0">
                <a:solidFill>
                  <a:schemeClr val="tx1"/>
                </a:solidFill>
              </a:rPr>
              <a:t>8. für alle öffentlichen Sitzungen die Angelegenheit, zum Beispiel durch die Bezeichnung der 	Parteien, gegebenenfalls als Kurzbezeichnung.</a:t>
            </a:r>
          </a:p>
          <a:p>
            <a:endParaRPr lang="de-DE" sz="2000" dirty="0">
              <a:solidFill>
                <a:schemeClr val="tx1"/>
              </a:solidFill>
            </a:endParaRPr>
          </a:p>
          <a:p>
            <a:pPr algn="l"/>
            <a:r>
              <a:rPr lang="de-DE" sz="2000" b="0" i="0" u="none" strike="noStrike" baseline="0" dirty="0">
                <a:latin typeface="Arial" panose="020B0604020202020204" pitchFamily="34" charset="0"/>
              </a:rPr>
              <a:t>Bei Verkündung eines Urteils oder eines Beschlusses ist auch das Datum des Eingangs des vollständig abgefassten Urteils oder des Beschlusses in der Geschäftsstelle des Gerichts zu vermerken, § 6 V II 2 </a:t>
            </a:r>
            <a:r>
              <a:rPr lang="de-DE" sz="2000" b="0" i="0" u="none" strike="noStrike" baseline="0" dirty="0" err="1">
                <a:latin typeface="Arial" panose="020B0604020202020204" pitchFamily="34" charset="0"/>
              </a:rPr>
              <a:t>AktO</a:t>
            </a:r>
            <a:r>
              <a:rPr lang="de-DE" sz="2000" b="0" i="0" u="none" strike="noStrike" baseline="0" dirty="0">
                <a:latin typeface="Arial" panose="020B0604020202020204" pitchFamily="34" charset="0"/>
              </a:rPr>
              <a:t>.</a:t>
            </a:r>
            <a:endParaRPr lang="de-DE" sz="2000" dirty="0">
              <a:solidFill>
                <a:schemeClr val="tx1"/>
              </a:solidFill>
            </a:endParaRPr>
          </a:p>
          <a:p>
            <a:endParaRPr lang="de-DE" sz="2000" b="1" dirty="0">
              <a:solidFill>
                <a:schemeClr val="tx1"/>
              </a:solidFill>
            </a:endParaRPr>
          </a:p>
          <a:p>
            <a:r>
              <a:rPr lang="de-DE" sz="2000" dirty="0">
                <a:solidFill>
                  <a:srgbClr val="FFC000"/>
                </a:solidFill>
              </a:rPr>
              <a:t>Alte Fassung der </a:t>
            </a:r>
            <a:r>
              <a:rPr lang="de-DE" sz="2000" dirty="0" err="1">
                <a:solidFill>
                  <a:srgbClr val="FFC000"/>
                </a:solidFill>
              </a:rPr>
              <a:t>AktO</a:t>
            </a:r>
            <a:r>
              <a:rPr lang="de-DE" sz="2000" dirty="0">
                <a:solidFill>
                  <a:srgbClr val="FFC000"/>
                </a:solidFill>
              </a:rPr>
              <a:t>: Unter Ziffer 5 ist der Tag zu erfassen, an dem das mit Gründen versehene, von dem (den) Richter(n) unterschriebene Urteil der Geschäftsstelle übergeben wird. </a:t>
            </a:r>
            <a:endParaRPr lang="de-DE" sz="2000" dirty="0"/>
          </a:p>
        </p:txBody>
      </p:sp>
    </p:spTree>
    <p:extLst>
      <p:ext uri="{BB962C8B-B14F-4D97-AF65-F5344CB8AC3E}">
        <p14:creationId xmlns:p14="http://schemas.microsoft.com/office/powerpoint/2010/main" val="2058886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734597" y="1755883"/>
            <a:ext cx="10960838" cy="5114489"/>
          </a:xfrm>
        </p:spPr>
        <p:txBody>
          <a:bodyPr>
            <a:normAutofit/>
          </a:bodyPr>
          <a:lstStyle/>
          <a:p>
            <a:r>
              <a:rPr lang="de-DE" dirty="0">
                <a:solidFill>
                  <a:schemeClr val="tx1"/>
                </a:solidFill>
              </a:rPr>
              <a:t>§ 275 I 5 StPO (s.a. Nr. 141 RiStBV):</a:t>
            </a:r>
          </a:p>
          <a:p>
            <a:r>
              <a:rPr lang="de-DE" dirty="0">
                <a:solidFill>
                  <a:schemeClr val="tx1"/>
                </a:solidFill>
              </a:rPr>
              <a:t>Der Zeitpunkt, zu dem das – unterschriebene - Urteil - mit den Gründen - zu den Akten gebracht ist, und der Zeitpunkt einer Änderung der Gründe müssen aktenkundig sein.</a:t>
            </a:r>
          </a:p>
          <a:p>
            <a:r>
              <a:rPr lang="de-DE" dirty="0">
                <a:solidFill>
                  <a:schemeClr val="tx1"/>
                </a:solidFill>
              </a:rPr>
              <a:t>Warum hat der Gesetzgeber dies ausdrücklich geregelt?</a:t>
            </a:r>
          </a:p>
          <a:p>
            <a:r>
              <a:rPr lang="de-DE" dirty="0">
                <a:solidFill>
                  <a:schemeClr val="tx1"/>
                </a:solidFill>
              </a:rPr>
              <a:t>Damit die Einhaltung der 5-Wochen-Frist, § 275 I 2 StPO, überprüft werden kann!</a:t>
            </a:r>
          </a:p>
          <a:p>
            <a:r>
              <a:rPr lang="de-DE" dirty="0">
                <a:solidFill>
                  <a:schemeClr val="tx1"/>
                </a:solidFill>
              </a:rPr>
              <a:t>Ein Verstoß gegen diese Vorschrift ist ein absoluter Revisionsgrund nach § 338 Nr. 7 StPO!</a:t>
            </a:r>
          </a:p>
          <a:p>
            <a:r>
              <a:rPr lang="de-DE" dirty="0">
                <a:solidFill>
                  <a:schemeClr val="tx1"/>
                </a:solidFill>
              </a:rPr>
              <a:t>Wer ist für diesen Vermerk auf dem Urteil zuständig?</a:t>
            </a:r>
          </a:p>
          <a:p>
            <a:r>
              <a:rPr lang="de-DE" dirty="0">
                <a:solidFill>
                  <a:schemeClr val="tx1"/>
                </a:solidFill>
              </a:rPr>
              <a:t>Die Geschäftsstelle des Gerichts!</a:t>
            </a:r>
          </a:p>
          <a:p>
            <a:r>
              <a:rPr lang="de-DE" dirty="0">
                <a:solidFill>
                  <a:schemeClr val="tx1"/>
                </a:solidFill>
              </a:rPr>
              <a:t>Wie lautet der entsprechende Vermerk?</a:t>
            </a:r>
          </a:p>
          <a:p>
            <a:r>
              <a:rPr lang="de-DE" dirty="0">
                <a:solidFill>
                  <a:schemeClr val="tx1"/>
                </a:solidFill>
              </a:rPr>
              <a:t>„Unterschriebenes Urteil zu den Akten gelangt am ….“</a:t>
            </a:r>
          </a:p>
          <a:p>
            <a:r>
              <a:rPr lang="de-DE" dirty="0">
                <a:solidFill>
                  <a:schemeClr val="tx1"/>
                </a:solidFill>
              </a:rPr>
              <a:t>In </a:t>
            </a:r>
            <a:r>
              <a:rPr lang="de-DE" dirty="0" err="1">
                <a:solidFill>
                  <a:schemeClr val="tx1"/>
                </a:solidFill>
              </a:rPr>
              <a:t>forumStAR</a:t>
            </a:r>
            <a:r>
              <a:rPr lang="de-DE" dirty="0">
                <a:solidFill>
                  <a:schemeClr val="tx1"/>
                </a:solidFill>
              </a:rPr>
              <a:t> ist der Vermerk enthalten!</a:t>
            </a:r>
          </a:p>
          <a:p>
            <a:endParaRPr lang="de-DE" dirty="0">
              <a:solidFill>
                <a:schemeClr val="tx1"/>
              </a:solidFill>
            </a:endParaRPr>
          </a:p>
        </p:txBody>
      </p:sp>
      <p:sp>
        <p:nvSpPr>
          <p:cNvPr id="4" name="Titel 1">
            <a:extLst>
              <a:ext uri="{FF2B5EF4-FFF2-40B4-BE49-F238E27FC236}">
                <a16:creationId xmlns:a16="http://schemas.microsoft.com/office/drawing/2014/main" id="{9659B00E-8A36-0244-02E3-5EAC8115B057}"/>
              </a:ext>
            </a:extLst>
          </p:cNvPr>
          <p:cNvSpPr>
            <a:spLocks noGrp="1"/>
          </p:cNvSpPr>
          <p:nvPr>
            <p:ph type="title"/>
          </p:nvPr>
        </p:nvSpPr>
        <p:spPr>
          <a:xfrm>
            <a:off x="657225" y="109538"/>
            <a:ext cx="8534400" cy="1508125"/>
          </a:xfrm>
        </p:spPr>
        <p:txBody>
          <a:bodyPr>
            <a:noAutofit/>
          </a:bodyPr>
          <a:lstStyle/>
          <a:p>
            <a:r>
              <a:rPr lang="de-DE" sz="2400" dirty="0"/>
              <a:t>9.7.4 Kalender für Hauptverhandlungen in Straf- und Bußgeldsachen / Termine § 6 </a:t>
            </a:r>
            <a:r>
              <a:rPr lang="de-DE" sz="2400" dirty="0" err="1"/>
              <a:t>AkTO</a:t>
            </a:r>
            <a:r>
              <a:rPr lang="de-DE" sz="2400" dirty="0"/>
              <a:t> mit Eingangsvermerk auf dem Urteil (§ 275 I S. 5 StPO) </a:t>
            </a:r>
          </a:p>
        </p:txBody>
      </p:sp>
    </p:spTree>
    <p:extLst>
      <p:ext uri="{BB962C8B-B14F-4D97-AF65-F5344CB8AC3E}">
        <p14:creationId xmlns:p14="http://schemas.microsoft.com/office/powerpoint/2010/main" val="438055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762589" y="1617237"/>
            <a:ext cx="10960838" cy="4633438"/>
          </a:xfrm>
        </p:spPr>
        <p:txBody>
          <a:bodyPr>
            <a:normAutofit/>
          </a:bodyPr>
          <a:lstStyle/>
          <a:p>
            <a:r>
              <a:rPr lang="de-DE" dirty="0">
                <a:solidFill>
                  <a:schemeClr val="tx1"/>
                </a:solidFill>
              </a:rPr>
              <a:t>Der Vermerk ist auf dem Urteil und in </a:t>
            </a:r>
            <a:r>
              <a:rPr lang="de-DE" dirty="0" err="1">
                <a:solidFill>
                  <a:schemeClr val="tx1"/>
                </a:solidFill>
              </a:rPr>
              <a:t>forumSTAR</a:t>
            </a:r>
            <a:r>
              <a:rPr lang="de-DE" dirty="0">
                <a:solidFill>
                  <a:schemeClr val="tx1"/>
                </a:solidFill>
              </a:rPr>
              <a:t> anzubringen.</a:t>
            </a:r>
          </a:p>
          <a:p>
            <a:r>
              <a:rPr lang="de-DE" dirty="0">
                <a:solidFill>
                  <a:schemeClr val="tx1"/>
                </a:solidFill>
              </a:rPr>
              <a:t>Aktuell überwachen die Geschäftsstellen die 5-Wochen-Frist durch Eingabe einer    Frist in </a:t>
            </a:r>
            <a:r>
              <a:rPr lang="de-DE" dirty="0" err="1">
                <a:solidFill>
                  <a:schemeClr val="tx1"/>
                </a:solidFill>
              </a:rPr>
              <a:t>forumSTAR</a:t>
            </a:r>
            <a:r>
              <a:rPr lang="de-DE" dirty="0">
                <a:solidFill>
                  <a:schemeClr val="tx1"/>
                </a:solidFill>
              </a:rPr>
              <a:t>.</a:t>
            </a:r>
          </a:p>
        </p:txBody>
      </p:sp>
      <p:sp>
        <p:nvSpPr>
          <p:cNvPr id="4" name="Titel 1">
            <a:extLst>
              <a:ext uri="{FF2B5EF4-FFF2-40B4-BE49-F238E27FC236}">
                <a16:creationId xmlns:a16="http://schemas.microsoft.com/office/drawing/2014/main" id="{28D8AC68-858C-1013-817E-9910A4013A49}"/>
              </a:ext>
            </a:extLst>
          </p:cNvPr>
          <p:cNvSpPr>
            <a:spLocks noGrp="1"/>
          </p:cNvSpPr>
          <p:nvPr>
            <p:ph type="title"/>
          </p:nvPr>
        </p:nvSpPr>
        <p:spPr>
          <a:xfrm>
            <a:off x="657225" y="109538"/>
            <a:ext cx="8534400" cy="1508125"/>
          </a:xfrm>
        </p:spPr>
        <p:txBody>
          <a:bodyPr>
            <a:noAutofit/>
          </a:bodyPr>
          <a:lstStyle/>
          <a:p>
            <a:r>
              <a:rPr lang="de-DE" sz="2400" dirty="0"/>
              <a:t>9.7.4 Kalender für Hauptverhandlungen in Straf- und Bußgeldsachen / Termine § 6 </a:t>
            </a:r>
            <a:r>
              <a:rPr lang="de-DE" sz="2400" dirty="0" err="1"/>
              <a:t>AkTO</a:t>
            </a:r>
            <a:r>
              <a:rPr lang="de-DE" sz="2400" dirty="0"/>
              <a:t> mit Eingangsvermerk auf dem Urteil (§ 275 I S. 5 StPO) </a:t>
            </a:r>
          </a:p>
        </p:txBody>
      </p:sp>
    </p:spTree>
    <p:extLst>
      <p:ext uri="{BB962C8B-B14F-4D97-AF65-F5344CB8AC3E}">
        <p14:creationId xmlns:p14="http://schemas.microsoft.com/office/powerpoint/2010/main" val="2837504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1380" y="394304"/>
            <a:ext cx="8534400" cy="1507067"/>
          </a:xfrm>
        </p:spPr>
        <p:txBody>
          <a:bodyPr>
            <a:normAutofit fontScale="90000"/>
          </a:bodyPr>
          <a:lstStyle/>
          <a:p>
            <a:r>
              <a:rPr lang="de-DE" dirty="0"/>
              <a:t>9.7.5 Vollstreckungsregister für Jugendgerichtssachen, Vollstreckungsheft §§ 50 </a:t>
            </a:r>
            <a:r>
              <a:rPr lang="de-DE" dirty="0" err="1"/>
              <a:t>AktO</a:t>
            </a:r>
            <a:r>
              <a:rPr lang="de-DE" dirty="0"/>
              <a:t>, 15, 16 </a:t>
            </a:r>
            <a:r>
              <a:rPr lang="de-DE" dirty="0" err="1"/>
              <a:t>StrVollstrO</a:t>
            </a:r>
            <a:endParaRPr lang="de-DE" dirty="0"/>
          </a:p>
        </p:txBody>
      </p:sp>
      <p:sp>
        <p:nvSpPr>
          <p:cNvPr id="3" name="Inhaltsplatzhalter 2"/>
          <p:cNvSpPr>
            <a:spLocks noGrp="1"/>
          </p:cNvSpPr>
          <p:nvPr>
            <p:ph idx="1"/>
          </p:nvPr>
        </p:nvSpPr>
        <p:spPr>
          <a:xfrm>
            <a:off x="588418" y="2314303"/>
            <a:ext cx="10140542" cy="3615267"/>
          </a:xfrm>
        </p:spPr>
        <p:txBody>
          <a:bodyPr>
            <a:normAutofit/>
          </a:bodyPr>
          <a:lstStyle/>
          <a:p>
            <a:r>
              <a:rPr lang="de-DE" dirty="0">
                <a:solidFill>
                  <a:schemeClr val="tx1"/>
                </a:solidFill>
              </a:rPr>
              <a:t>Max Müller wird als Jugendlicher wegen Diebstahls im besonders schweren Fall zur einer Jugendstrafe von 1 Jahr verurteilt.</a:t>
            </a:r>
          </a:p>
          <a:p>
            <a:r>
              <a:rPr lang="de-DE" dirty="0">
                <a:solidFill>
                  <a:schemeClr val="tx1"/>
                </a:solidFill>
              </a:rPr>
              <a:t>Die Strafe wird zur Bewährung ausgesetzt.</a:t>
            </a:r>
          </a:p>
          <a:p>
            <a:r>
              <a:rPr lang="de-DE" dirty="0">
                <a:solidFill>
                  <a:schemeClr val="tx1"/>
                </a:solidFill>
              </a:rPr>
              <a:t>Was ist geschäftsstellenmäßig zu veranlassen?</a:t>
            </a:r>
          </a:p>
        </p:txBody>
      </p:sp>
    </p:spTree>
    <p:extLst>
      <p:ext uri="{BB962C8B-B14F-4D97-AF65-F5344CB8AC3E}">
        <p14:creationId xmlns:p14="http://schemas.microsoft.com/office/powerpoint/2010/main" val="3256882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88418" y="394304"/>
            <a:ext cx="8534400" cy="1507067"/>
          </a:xfrm>
        </p:spPr>
        <p:txBody>
          <a:bodyPr>
            <a:normAutofit fontScale="90000"/>
          </a:bodyPr>
          <a:lstStyle/>
          <a:p>
            <a:r>
              <a:rPr lang="de-DE" dirty="0"/>
              <a:t>9.7.5 Vollstreckungsregister für Jugendgerichtssachen, Vollstreckungsheft §§ 50 </a:t>
            </a:r>
            <a:r>
              <a:rPr lang="de-DE" dirty="0" err="1"/>
              <a:t>AktO</a:t>
            </a:r>
            <a:r>
              <a:rPr lang="de-DE" dirty="0"/>
              <a:t>, 15, 16 </a:t>
            </a:r>
            <a:r>
              <a:rPr lang="de-DE" dirty="0" err="1"/>
              <a:t>StrVollstrO</a:t>
            </a:r>
            <a:endParaRPr lang="de-DE" dirty="0"/>
          </a:p>
        </p:txBody>
      </p:sp>
      <p:sp>
        <p:nvSpPr>
          <p:cNvPr id="3" name="Inhaltsplatzhalter 2"/>
          <p:cNvSpPr>
            <a:spLocks noGrp="1"/>
          </p:cNvSpPr>
          <p:nvPr>
            <p:ph idx="1"/>
          </p:nvPr>
        </p:nvSpPr>
        <p:spPr>
          <a:xfrm>
            <a:off x="588418" y="2272564"/>
            <a:ext cx="10140542" cy="4956628"/>
          </a:xfrm>
        </p:spPr>
        <p:txBody>
          <a:bodyPr>
            <a:normAutofit fontScale="85000" lnSpcReduction="10000"/>
          </a:bodyPr>
          <a:lstStyle/>
          <a:p>
            <a:r>
              <a:rPr lang="de-DE" dirty="0">
                <a:solidFill>
                  <a:schemeClr val="tx1"/>
                </a:solidFill>
              </a:rPr>
              <a:t>Eintragung ins VRJs-Register, § 50 I Nr. 2 </a:t>
            </a:r>
            <a:r>
              <a:rPr lang="de-DE" dirty="0" err="1">
                <a:solidFill>
                  <a:schemeClr val="tx1"/>
                </a:solidFill>
              </a:rPr>
              <a:t>AktO</a:t>
            </a:r>
            <a:endParaRPr lang="de-DE" dirty="0">
              <a:solidFill>
                <a:schemeClr val="tx1"/>
              </a:solidFill>
            </a:endParaRPr>
          </a:p>
          <a:p>
            <a:r>
              <a:rPr lang="de-DE" dirty="0">
                <a:solidFill>
                  <a:schemeClr val="tx1"/>
                </a:solidFill>
              </a:rPr>
              <a:t>Az. </a:t>
            </a:r>
            <a:r>
              <a:rPr lang="de-DE" dirty="0" err="1">
                <a:solidFill>
                  <a:schemeClr val="tx1"/>
                </a:solidFill>
              </a:rPr>
              <a:t>Mitt</a:t>
            </a:r>
            <a:r>
              <a:rPr lang="de-DE" dirty="0">
                <a:solidFill>
                  <a:schemeClr val="tx1"/>
                </a:solidFill>
              </a:rPr>
              <a:t>. An </a:t>
            </a:r>
            <a:r>
              <a:rPr lang="de-DE" dirty="0" err="1">
                <a:solidFill>
                  <a:schemeClr val="tx1"/>
                </a:solidFill>
              </a:rPr>
              <a:t>StA</a:t>
            </a:r>
            <a:r>
              <a:rPr lang="de-DE" dirty="0">
                <a:solidFill>
                  <a:schemeClr val="tx1"/>
                </a:solidFill>
              </a:rPr>
              <a:t>, § 50 I 4 </a:t>
            </a:r>
            <a:r>
              <a:rPr lang="de-DE" dirty="0" err="1">
                <a:solidFill>
                  <a:schemeClr val="tx1"/>
                </a:solidFill>
              </a:rPr>
              <a:t>AktO</a:t>
            </a:r>
            <a:endParaRPr lang="de-DE" dirty="0">
              <a:solidFill>
                <a:schemeClr val="tx1"/>
              </a:solidFill>
            </a:endParaRPr>
          </a:p>
          <a:p>
            <a:r>
              <a:rPr lang="de-DE" dirty="0">
                <a:solidFill>
                  <a:schemeClr val="tx1"/>
                </a:solidFill>
              </a:rPr>
              <a:t>Soweit die Akte nach Satz 1 Nummer 3 von der Staatsanwaltschaft geführt wird und das</a:t>
            </a:r>
          </a:p>
          <a:p>
            <a:r>
              <a:rPr lang="de-DE" dirty="0">
                <a:solidFill>
                  <a:schemeClr val="tx1"/>
                </a:solidFill>
              </a:rPr>
              <a:t>Gericht tätig werden muss, ist ein Heft unter dem gerichtlichen Aktenzeichen mit dem Zusatz</a:t>
            </a:r>
          </a:p>
          <a:p>
            <a:r>
              <a:rPr lang="de-DE" dirty="0">
                <a:solidFill>
                  <a:schemeClr val="tx1"/>
                </a:solidFill>
              </a:rPr>
              <a:t>„VRJs“ für die gerichtliche Vollstreckung von Entscheidungen gegen Jugendliche und Heranwachsende anzulegen und zu führen, §§ 39 II 5 </a:t>
            </a:r>
            <a:r>
              <a:rPr lang="de-DE" dirty="0" err="1">
                <a:solidFill>
                  <a:schemeClr val="tx1"/>
                </a:solidFill>
              </a:rPr>
              <a:t>AktO</a:t>
            </a:r>
            <a:r>
              <a:rPr lang="de-DE" dirty="0">
                <a:solidFill>
                  <a:schemeClr val="tx1"/>
                </a:solidFill>
              </a:rPr>
              <a:t>, 15, 16 </a:t>
            </a:r>
            <a:r>
              <a:rPr lang="de-DE" dirty="0" err="1">
                <a:solidFill>
                  <a:schemeClr val="tx1"/>
                </a:solidFill>
              </a:rPr>
              <a:t>StrVollstrO</a:t>
            </a:r>
            <a:endParaRPr lang="de-DE" dirty="0">
              <a:solidFill>
                <a:schemeClr val="tx1"/>
              </a:solidFill>
            </a:endParaRPr>
          </a:p>
          <a:p>
            <a:r>
              <a:rPr lang="de-DE" dirty="0">
                <a:solidFill>
                  <a:schemeClr val="tx1"/>
                </a:solidFill>
              </a:rPr>
              <a:t>In den nicht in Absatz 1 genannten Fällen erfolgt die Vollstreckung aus der Strafakte.          Bei Bedarf sind nach §§ 15, 16 StVollstrO Vollstreckungshefte anzulegen.</a:t>
            </a:r>
          </a:p>
          <a:p>
            <a:r>
              <a:rPr lang="de-DE" dirty="0">
                <a:solidFill>
                  <a:schemeClr val="tx1"/>
                </a:solidFill>
              </a:rPr>
              <a:t>Eintragung ins Bewährungsregister nach § 51 I 3 </a:t>
            </a:r>
            <a:r>
              <a:rPr lang="de-DE" dirty="0" err="1">
                <a:solidFill>
                  <a:schemeClr val="tx1"/>
                </a:solidFill>
              </a:rPr>
              <a:t>AktO</a:t>
            </a:r>
            <a:endParaRPr lang="de-DE" dirty="0">
              <a:solidFill>
                <a:schemeClr val="tx1"/>
              </a:solidFill>
            </a:endParaRPr>
          </a:p>
          <a:p>
            <a:r>
              <a:rPr lang="de-DE" dirty="0">
                <a:solidFill>
                  <a:schemeClr val="tx1"/>
                </a:solidFill>
              </a:rPr>
              <a:t>Registerzeichen BRs</a:t>
            </a:r>
          </a:p>
          <a:p>
            <a:r>
              <a:rPr lang="de-DE" dirty="0">
                <a:solidFill>
                  <a:schemeClr val="tx1"/>
                </a:solidFill>
              </a:rPr>
              <a:t>Bewährungsheft anlegen § 51 III </a:t>
            </a:r>
            <a:r>
              <a:rPr lang="de-DE" dirty="0" err="1">
                <a:solidFill>
                  <a:schemeClr val="tx1"/>
                </a:solidFill>
              </a:rPr>
              <a:t>AktO</a:t>
            </a:r>
            <a:endParaRPr lang="de-DE" dirty="0">
              <a:solidFill>
                <a:schemeClr val="tx1"/>
              </a:solidFill>
            </a:endParaRPr>
          </a:p>
          <a:p>
            <a:r>
              <a:rPr lang="de-DE" dirty="0">
                <a:solidFill>
                  <a:schemeClr val="tx1"/>
                </a:solidFill>
              </a:rPr>
              <a:t>Inhalt des Bewährungsheftes § 51 III </a:t>
            </a:r>
            <a:r>
              <a:rPr lang="de-DE" dirty="0" err="1">
                <a:solidFill>
                  <a:schemeClr val="tx1"/>
                </a:solidFill>
              </a:rPr>
              <a:t>AktO</a:t>
            </a:r>
            <a:endParaRPr lang="de-DE" dirty="0">
              <a:solidFill>
                <a:schemeClr val="tx1"/>
              </a:solidFill>
            </a:endParaRPr>
          </a:p>
          <a:p>
            <a:r>
              <a:rPr lang="de-DE" dirty="0" err="1">
                <a:solidFill>
                  <a:schemeClr val="tx1"/>
                </a:solidFill>
              </a:rPr>
              <a:t>Mitt</a:t>
            </a:r>
            <a:r>
              <a:rPr lang="de-DE" dirty="0">
                <a:solidFill>
                  <a:schemeClr val="tx1"/>
                </a:solidFill>
              </a:rPr>
              <a:t>. an Bewährungshelfer gemäß Nr. 1.2 </a:t>
            </a:r>
            <a:r>
              <a:rPr lang="de-DE" dirty="0" err="1">
                <a:solidFill>
                  <a:schemeClr val="tx1"/>
                </a:solidFill>
              </a:rPr>
              <a:t>RdSchr</a:t>
            </a:r>
            <a:r>
              <a:rPr lang="de-DE" dirty="0">
                <a:solidFill>
                  <a:schemeClr val="tx1"/>
                </a:solidFill>
              </a:rPr>
              <a:t>. d. MdJ v. 22. 10.1990 </a:t>
            </a:r>
          </a:p>
          <a:p>
            <a:pPr marL="0" indent="0">
              <a:buNone/>
            </a:pPr>
            <a:r>
              <a:rPr lang="de-DE" dirty="0">
                <a:solidFill>
                  <a:schemeClr val="tx1"/>
                </a:solidFill>
              </a:rPr>
              <a:t>    (4263 -1 -9/90)</a:t>
            </a:r>
          </a:p>
          <a:p>
            <a:endParaRPr lang="de-DE" dirty="0">
              <a:solidFill>
                <a:schemeClr val="tx1"/>
              </a:solidFill>
            </a:endParaRPr>
          </a:p>
          <a:p>
            <a:endParaRPr lang="de-DE" dirty="0">
              <a:solidFill>
                <a:schemeClr val="tx1"/>
              </a:solidFill>
            </a:endParaRPr>
          </a:p>
        </p:txBody>
      </p:sp>
    </p:spTree>
    <p:extLst>
      <p:ext uri="{BB962C8B-B14F-4D97-AF65-F5344CB8AC3E}">
        <p14:creationId xmlns:p14="http://schemas.microsoft.com/office/powerpoint/2010/main" val="3738903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88418" y="394304"/>
            <a:ext cx="8534400" cy="1507067"/>
          </a:xfrm>
        </p:spPr>
        <p:txBody>
          <a:bodyPr>
            <a:normAutofit fontScale="90000"/>
          </a:bodyPr>
          <a:lstStyle/>
          <a:p>
            <a:r>
              <a:rPr lang="de-DE" dirty="0"/>
              <a:t>9.7.5 Vollstreckungsregister für Jugendgerichtssachen, Vollstreckungsheft §§ 50 </a:t>
            </a:r>
            <a:r>
              <a:rPr lang="de-DE" dirty="0" err="1"/>
              <a:t>AktO</a:t>
            </a:r>
            <a:r>
              <a:rPr lang="de-DE" dirty="0"/>
              <a:t>, 15, 16 </a:t>
            </a:r>
            <a:r>
              <a:rPr lang="de-DE" dirty="0" err="1"/>
              <a:t>StrVollstrO</a:t>
            </a:r>
            <a:r>
              <a:rPr lang="de-DE" dirty="0"/>
              <a:t> </a:t>
            </a:r>
          </a:p>
        </p:txBody>
      </p:sp>
      <p:sp>
        <p:nvSpPr>
          <p:cNvPr id="3" name="Inhaltsplatzhalter 2"/>
          <p:cNvSpPr>
            <a:spLocks noGrp="1"/>
          </p:cNvSpPr>
          <p:nvPr>
            <p:ph idx="1"/>
          </p:nvPr>
        </p:nvSpPr>
        <p:spPr>
          <a:xfrm>
            <a:off x="588418" y="2314303"/>
            <a:ext cx="10140542" cy="3615267"/>
          </a:xfrm>
        </p:spPr>
        <p:txBody>
          <a:bodyPr>
            <a:normAutofit/>
          </a:bodyPr>
          <a:lstStyle/>
          <a:p>
            <a:r>
              <a:rPr lang="de-DE" dirty="0">
                <a:solidFill>
                  <a:schemeClr val="tx1"/>
                </a:solidFill>
              </a:rPr>
              <a:t>Peter </a:t>
            </a:r>
            <a:r>
              <a:rPr lang="de-DE" dirty="0" err="1">
                <a:solidFill>
                  <a:schemeClr val="tx1"/>
                </a:solidFill>
              </a:rPr>
              <a:t>Panski</a:t>
            </a:r>
            <a:r>
              <a:rPr lang="de-DE" dirty="0">
                <a:solidFill>
                  <a:schemeClr val="tx1"/>
                </a:solidFill>
              </a:rPr>
              <a:t> und Ingolf Lück werden wegen gemeinschaftlicher Unterschlagung zu einer Jugendstrafe von 1 Jahr und 6 Monaten (</a:t>
            </a:r>
            <a:r>
              <a:rPr lang="de-DE" dirty="0" err="1">
                <a:solidFill>
                  <a:schemeClr val="tx1"/>
                </a:solidFill>
              </a:rPr>
              <a:t>Panski</a:t>
            </a:r>
            <a:r>
              <a:rPr lang="de-DE" dirty="0">
                <a:solidFill>
                  <a:schemeClr val="tx1"/>
                </a:solidFill>
              </a:rPr>
              <a:t>) bzw. Dauerarrest von 2 Wochen  (Lück) verurteilt.</a:t>
            </a:r>
          </a:p>
          <a:p>
            <a:r>
              <a:rPr lang="de-DE" dirty="0">
                <a:solidFill>
                  <a:schemeClr val="tx1"/>
                </a:solidFill>
              </a:rPr>
              <a:t>Was ist zu veranlassen?</a:t>
            </a:r>
          </a:p>
        </p:txBody>
      </p:sp>
    </p:spTree>
    <p:extLst>
      <p:ext uri="{BB962C8B-B14F-4D97-AF65-F5344CB8AC3E}">
        <p14:creationId xmlns:p14="http://schemas.microsoft.com/office/powerpoint/2010/main" val="2526507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4212" y="411720"/>
            <a:ext cx="8534400" cy="1507067"/>
          </a:xfrm>
        </p:spPr>
        <p:txBody>
          <a:bodyPr/>
          <a:lstStyle/>
          <a:p>
            <a:r>
              <a:rPr lang="de-DE" dirty="0"/>
              <a:t>9.7.1 Geschäftsstellenmäßige Behandlung (§ 46 </a:t>
            </a:r>
            <a:r>
              <a:rPr lang="de-DE" dirty="0" err="1"/>
              <a:t>AktO</a:t>
            </a:r>
            <a:r>
              <a:rPr lang="de-DE" dirty="0"/>
              <a:t>) </a:t>
            </a:r>
          </a:p>
        </p:txBody>
      </p:sp>
      <p:sp>
        <p:nvSpPr>
          <p:cNvPr id="3" name="Inhaltsplatzhalter 2"/>
          <p:cNvSpPr>
            <a:spLocks noGrp="1"/>
          </p:cNvSpPr>
          <p:nvPr>
            <p:ph idx="1"/>
          </p:nvPr>
        </p:nvSpPr>
        <p:spPr>
          <a:xfrm>
            <a:off x="762590" y="2288177"/>
            <a:ext cx="8534400" cy="4269377"/>
          </a:xfrm>
        </p:spPr>
        <p:txBody>
          <a:bodyPr>
            <a:normAutofit/>
          </a:bodyPr>
          <a:lstStyle/>
          <a:p>
            <a:r>
              <a:rPr lang="de-DE" dirty="0">
                <a:solidFill>
                  <a:schemeClr val="tx1"/>
                </a:solidFill>
              </a:rPr>
              <a:t>Beim Amtsgericht Mainz geht eine Anklageschrift gegen den erwachsenen Beschuldigten Jürgen Vogel ein. Tatvorwurf ist Fahrlässige Körperverletzung mit schweren Verletzungsfolgen des Geschädigten (Oberschenkelhalsbruch).</a:t>
            </a:r>
          </a:p>
          <a:p>
            <a:r>
              <a:rPr lang="de-DE" dirty="0">
                <a:solidFill>
                  <a:schemeClr val="tx1"/>
                </a:solidFill>
              </a:rPr>
              <a:t>Wie wird das Verfahren registermäßig erfasst?</a:t>
            </a:r>
          </a:p>
          <a:p>
            <a:r>
              <a:rPr lang="de-DE" dirty="0">
                <a:solidFill>
                  <a:schemeClr val="tx1"/>
                </a:solidFill>
              </a:rPr>
              <a:t>§ 46 (1) Als Straf- und Bußgeldsachen vor den Amtsgerichten sind zu registrieren: </a:t>
            </a:r>
          </a:p>
          <a:p>
            <a:r>
              <a:rPr lang="de-DE" dirty="0">
                <a:solidFill>
                  <a:schemeClr val="tx1"/>
                </a:solidFill>
              </a:rPr>
              <a:t>	2. unter dem Registerzeichen „</a:t>
            </a:r>
            <a:r>
              <a:rPr lang="de-DE" dirty="0" err="1">
                <a:solidFill>
                  <a:schemeClr val="tx1"/>
                </a:solidFill>
              </a:rPr>
              <a:t>Ds</a:t>
            </a:r>
            <a:r>
              <a:rPr lang="de-DE" dirty="0">
                <a:solidFill>
                  <a:schemeClr val="tx1"/>
                </a:solidFill>
              </a:rPr>
              <a:t>“ an den Strafrichter gerichtete Anträge auf </a:t>
            </a:r>
          </a:p>
          <a:p>
            <a:r>
              <a:rPr lang="de-DE" dirty="0">
                <a:solidFill>
                  <a:schemeClr val="tx1"/>
                </a:solidFill>
              </a:rPr>
              <a:t>a)	Eröffnung eines Hauptverfahrens</a:t>
            </a:r>
          </a:p>
          <a:p>
            <a:endParaRPr lang="de-DE" dirty="0">
              <a:solidFill>
                <a:schemeClr val="tx1"/>
              </a:solidFill>
            </a:endParaRPr>
          </a:p>
          <a:p>
            <a:endParaRPr lang="de-DE" dirty="0">
              <a:solidFill>
                <a:schemeClr val="tx1"/>
              </a:solidFill>
            </a:endParaRPr>
          </a:p>
        </p:txBody>
      </p:sp>
    </p:spTree>
    <p:extLst>
      <p:ext uri="{BB962C8B-B14F-4D97-AF65-F5344CB8AC3E}">
        <p14:creationId xmlns:p14="http://schemas.microsoft.com/office/powerpoint/2010/main" val="2539351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88A164AE-D493-B082-1DB5-BF6E6C3041E9}"/>
              </a:ext>
            </a:extLst>
          </p:cNvPr>
          <p:cNvSpPr txBox="1"/>
          <p:nvPr/>
        </p:nvSpPr>
        <p:spPr>
          <a:xfrm>
            <a:off x="280657" y="244444"/>
            <a:ext cx="11552222" cy="4801314"/>
          </a:xfrm>
          <a:prstGeom prst="rect">
            <a:avLst/>
          </a:prstGeom>
          <a:noFill/>
        </p:spPr>
        <p:txBody>
          <a:bodyPr wrap="square" rtlCol="0">
            <a:spAutoFit/>
          </a:bodyPr>
          <a:lstStyle/>
          <a:p>
            <a:r>
              <a:rPr lang="de-DE" sz="1800" b="0" i="0" u="none" strike="noStrike" baseline="0" dirty="0">
                <a:latin typeface="Arial" panose="020B0604020202020204" pitchFamily="34" charset="0"/>
              </a:rPr>
              <a:t>VRJs-Grundlagen:</a:t>
            </a:r>
          </a:p>
          <a:p>
            <a:endParaRPr lang="de-DE" dirty="0">
              <a:latin typeface="Arial" panose="020B0604020202020204" pitchFamily="34" charset="0"/>
            </a:endParaRPr>
          </a:p>
          <a:p>
            <a:r>
              <a:rPr lang="de-DE" sz="1800" b="0" i="0" u="none" strike="noStrike" baseline="0" dirty="0">
                <a:latin typeface="Arial" panose="020B0604020202020204" pitchFamily="34" charset="0"/>
              </a:rPr>
              <a:t>Vollstreckungen in Straf- und Bußgeldsachen sind bei den Amtsgerichten unter dem Registerzeichen „</a:t>
            </a:r>
            <a:r>
              <a:rPr lang="de-DE" sz="1800" b="0" i="0" u="none" strike="noStrike" baseline="0" dirty="0" err="1">
                <a:latin typeface="Arial" panose="020B0604020202020204" pitchFamily="34" charset="0"/>
              </a:rPr>
              <a:t>VRJs“zu</a:t>
            </a:r>
            <a:r>
              <a:rPr lang="de-DE" sz="1800" b="0" i="0" u="none" strike="noStrike" baseline="0" dirty="0">
                <a:latin typeface="Arial" panose="020B0604020202020204" pitchFamily="34" charset="0"/>
              </a:rPr>
              <a:t> registrieren, insbesondere, wenn der Jugendrichter zuständig ist, § 50 I 1 Nr. 2 </a:t>
            </a:r>
            <a:r>
              <a:rPr lang="de-DE" sz="1800" b="0" i="0" u="none" strike="noStrike" baseline="0" dirty="0" err="1">
                <a:latin typeface="Arial" panose="020B0604020202020204" pitchFamily="34" charset="0"/>
              </a:rPr>
              <a:t>AktO</a:t>
            </a:r>
            <a:r>
              <a:rPr lang="de-DE" sz="1800" b="0" i="0" u="none" strike="noStrike" baseline="0" dirty="0">
                <a:latin typeface="Arial" panose="020B0604020202020204" pitchFamily="34" charset="0"/>
              </a:rPr>
              <a:t>.</a:t>
            </a:r>
          </a:p>
          <a:p>
            <a:r>
              <a:rPr lang="de-DE" dirty="0"/>
              <a:t>Die Vollstreckungen sind für jeden Verurteilten gesondert, aber für mehrere Sanktionen in</a:t>
            </a:r>
          </a:p>
          <a:p>
            <a:r>
              <a:rPr lang="de-DE" dirty="0"/>
              <a:t>derselben Sache nur einmal zu registrieren, § 50 I 2 </a:t>
            </a:r>
            <a:r>
              <a:rPr lang="de-DE" dirty="0" err="1"/>
              <a:t>AktO</a:t>
            </a:r>
            <a:r>
              <a:rPr lang="de-DE" dirty="0"/>
              <a:t>.</a:t>
            </a:r>
          </a:p>
          <a:p>
            <a:r>
              <a:rPr lang="de-DE" dirty="0"/>
              <a:t>Nachträgliche Entscheidungen des Gerichts erster Instanz in der Strafvollstreckung sind nicht zu registrieren, § 50 I 3 </a:t>
            </a:r>
            <a:r>
              <a:rPr lang="de-DE" dirty="0" err="1"/>
              <a:t>AktO</a:t>
            </a:r>
            <a:r>
              <a:rPr lang="de-DE" dirty="0"/>
              <a:t>.</a:t>
            </a:r>
          </a:p>
          <a:p>
            <a:r>
              <a:rPr lang="de-DE" dirty="0"/>
              <a:t>Das Vollstreckungsaktenzeichen ist zu dem Verfahren, in dem die zu vollstreckende Entscheidung ergangen ist, mitzuteilen, § 50 I 4 </a:t>
            </a:r>
            <a:r>
              <a:rPr lang="de-DE" dirty="0" err="1"/>
              <a:t>AktO</a:t>
            </a:r>
            <a:r>
              <a:rPr lang="de-DE" dirty="0"/>
              <a:t>.</a:t>
            </a:r>
          </a:p>
          <a:p>
            <a:r>
              <a:rPr lang="de-DE" dirty="0"/>
              <a:t>Nach Erledigung der Vollstreckung sind die Akten in den Fällen nach Satz 1 Nummer 2 der Staatsanwaltschaft zur Aufbewahrung zu übermitteln, § 50 I 5 </a:t>
            </a:r>
            <a:r>
              <a:rPr lang="de-DE" dirty="0" err="1"/>
              <a:t>AktO</a:t>
            </a:r>
            <a:r>
              <a:rPr lang="de-DE" dirty="0"/>
              <a:t>.</a:t>
            </a:r>
          </a:p>
          <a:p>
            <a:r>
              <a:rPr lang="de-DE" dirty="0"/>
              <a:t>Zur Anlage eines Vollstreckungshefts siehe auch § 39 II 5 </a:t>
            </a:r>
            <a:r>
              <a:rPr lang="de-DE" dirty="0" err="1"/>
              <a:t>AktO</a:t>
            </a:r>
            <a:r>
              <a:rPr lang="de-DE" dirty="0"/>
              <a:t>.</a:t>
            </a:r>
          </a:p>
          <a:p>
            <a:endParaRPr lang="de-DE" dirty="0"/>
          </a:p>
          <a:p>
            <a:endParaRPr lang="de-DE" dirty="0"/>
          </a:p>
          <a:p>
            <a:endParaRPr lang="de-DE" sz="1800" b="0" i="0" u="none" strike="noStrike" baseline="0" dirty="0">
              <a:latin typeface="Arial" panose="020B0604020202020204" pitchFamily="34" charset="0"/>
            </a:endParaRPr>
          </a:p>
          <a:p>
            <a:endParaRPr lang="de-DE" dirty="0"/>
          </a:p>
        </p:txBody>
      </p:sp>
    </p:spTree>
    <p:extLst>
      <p:ext uri="{BB962C8B-B14F-4D97-AF65-F5344CB8AC3E}">
        <p14:creationId xmlns:p14="http://schemas.microsoft.com/office/powerpoint/2010/main" val="1817288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88418" y="394304"/>
            <a:ext cx="8534400" cy="1507067"/>
          </a:xfrm>
        </p:spPr>
        <p:txBody>
          <a:bodyPr>
            <a:normAutofit fontScale="90000"/>
          </a:bodyPr>
          <a:lstStyle/>
          <a:p>
            <a:r>
              <a:rPr lang="de-DE" dirty="0"/>
              <a:t>9.7.5 Vollstreckungsregister für Jugendgerichtssachen, Vollstreckungsheft §§ 50 </a:t>
            </a:r>
            <a:r>
              <a:rPr lang="de-DE" dirty="0" err="1"/>
              <a:t>AktO</a:t>
            </a:r>
            <a:r>
              <a:rPr lang="de-DE" dirty="0"/>
              <a:t>, 15, 16 </a:t>
            </a:r>
            <a:r>
              <a:rPr lang="de-DE" dirty="0" err="1"/>
              <a:t>StrVollstrO</a:t>
            </a:r>
            <a:endParaRPr lang="de-DE" dirty="0"/>
          </a:p>
        </p:txBody>
      </p:sp>
      <p:sp>
        <p:nvSpPr>
          <p:cNvPr id="3" name="Inhaltsplatzhalter 2"/>
          <p:cNvSpPr>
            <a:spLocks noGrp="1"/>
          </p:cNvSpPr>
          <p:nvPr>
            <p:ph idx="1"/>
          </p:nvPr>
        </p:nvSpPr>
        <p:spPr>
          <a:xfrm>
            <a:off x="588418" y="2592977"/>
            <a:ext cx="8534400" cy="3615267"/>
          </a:xfrm>
        </p:spPr>
        <p:txBody>
          <a:bodyPr>
            <a:normAutofit fontScale="77500" lnSpcReduction="20000"/>
          </a:bodyPr>
          <a:lstStyle/>
          <a:p>
            <a:r>
              <a:rPr lang="de-DE" i="1" dirty="0">
                <a:solidFill>
                  <a:schemeClr val="tx1"/>
                </a:solidFill>
              </a:rPr>
              <a:t>Das Registerzeichen lautet VRJs.</a:t>
            </a:r>
          </a:p>
          <a:p>
            <a:r>
              <a:rPr lang="de-DE" i="1" dirty="0">
                <a:solidFill>
                  <a:schemeClr val="tx1"/>
                </a:solidFill>
              </a:rPr>
              <a:t>Es ist ein i.d.R. ein Vollstreckungsheft anzulegen, § 39 II 5 </a:t>
            </a:r>
            <a:r>
              <a:rPr lang="de-DE" i="1" dirty="0" err="1">
                <a:solidFill>
                  <a:schemeClr val="tx1"/>
                </a:solidFill>
              </a:rPr>
              <a:t>AktO</a:t>
            </a:r>
            <a:r>
              <a:rPr lang="de-DE" i="1" dirty="0">
                <a:solidFill>
                  <a:schemeClr val="tx1"/>
                </a:solidFill>
              </a:rPr>
              <a:t>.</a:t>
            </a:r>
          </a:p>
          <a:p>
            <a:r>
              <a:rPr lang="de-DE" i="1" dirty="0">
                <a:solidFill>
                  <a:schemeClr val="tx1"/>
                </a:solidFill>
              </a:rPr>
              <a:t>Jeder Verurteilte ist im Register gesondert zu erfassen.</a:t>
            </a:r>
          </a:p>
          <a:p>
            <a:r>
              <a:rPr lang="de-DE" i="1" dirty="0">
                <a:solidFill>
                  <a:schemeClr val="tx1"/>
                </a:solidFill>
              </a:rPr>
              <a:t>Sind mehrere Vollstreckungsarten gegen einen nach Jugendstrafrecht Verurteilten zu vollstrecken, wird die Sache </a:t>
            </a:r>
            <a:r>
              <a:rPr lang="de-DE" b="1" i="1" dirty="0">
                <a:solidFill>
                  <a:schemeClr val="tx1"/>
                </a:solidFill>
              </a:rPr>
              <a:t>nur einmal </a:t>
            </a:r>
            <a:r>
              <a:rPr lang="de-DE" i="1" dirty="0">
                <a:solidFill>
                  <a:schemeClr val="tx1"/>
                </a:solidFill>
              </a:rPr>
              <a:t>eingetragen, § 50 I 2 </a:t>
            </a:r>
            <a:r>
              <a:rPr lang="de-DE" i="1" dirty="0" err="1">
                <a:solidFill>
                  <a:schemeClr val="tx1"/>
                </a:solidFill>
              </a:rPr>
              <a:t>AktO</a:t>
            </a:r>
            <a:r>
              <a:rPr lang="de-DE" i="1" dirty="0">
                <a:solidFill>
                  <a:schemeClr val="tx1"/>
                </a:solidFill>
              </a:rPr>
              <a:t>.</a:t>
            </a:r>
          </a:p>
          <a:p>
            <a:r>
              <a:rPr lang="de-DE" i="1" dirty="0">
                <a:solidFill>
                  <a:schemeClr val="tx1"/>
                </a:solidFill>
              </a:rPr>
              <a:t>Bei einer Verurteilung zu einer Jugendstrafe mit Strafaussetzung zur Bewährung oder einem Schuldspruch nach § 27 JGG (die Verhängung der Jugendstrafe wird zur Bewährung ausgesetzt) wird neben der Eintragung ins Vollstreckungsregister auch eine Eintragung in das Bewährungsregister vorgenommen.</a:t>
            </a:r>
          </a:p>
          <a:p>
            <a:r>
              <a:rPr lang="de-DE" dirty="0">
                <a:solidFill>
                  <a:schemeClr val="tx1"/>
                </a:solidFill>
              </a:rPr>
              <a:t>((Praxis: Es wird in dem Fall </a:t>
            </a:r>
            <a:r>
              <a:rPr lang="de-DE" b="1" dirty="0">
                <a:solidFill>
                  <a:schemeClr val="tx1"/>
                </a:solidFill>
              </a:rPr>
              <a:t>kein</a:t>
            </a:r>
            <a:r>
              <a:rPr lang="de-DE" dirty="0">
                <a:solidFill>
                  <a:schemeClr val="tx1"/>
                </a:solidFill>
              </a:rPr>
              <a:t> Vollstreckungsheft sondern nur ein Bewährungsheft angelegt. Es erfolgt nur die Eintragung im Vollstreckungsregister mit der Vergabe einer VRJs-Nr. in der Hauptakte, jedoch ist die Anlegung des Bewährungsheftes in jedem Fall erforderlich.))</a:t>
            </a:r>
          </a:p>
          <a:p>
            <a:endParaRPr lang="de-DE" dirty="0">
              <a:solidFill>
                <a:schemeClr val="tx1"/>
              </a:solidFill>
            </a:endParaRPr>
          </a:p>
          <a:p>
            <a:endParaRPr lang="de-DE" i="1" dirty="0">
              <a:solidFill>
                <a:schemeClr val="tx1"/>
              </a:solidFill>
            </a:endParaRPr>
          </a:p>
          <a:p>
            <a:endParaRPr lang="de-DE" dirty="0">
              <a:solidFill>
                <a:schemeClr val="tx1"/>
              </a:solidFill>
            </a:endParaRPr>
          </a:p>
        </p:txBody>
      </p:sp>
    </p:spTree>
    <p:extLst>
      <p:ext uri="{BB962C8B-B14F-4D97-AF65-F5344CB8AC3E}">
        <p14:creationId xmlns:p14="http://schemas.microsoft.com/office/powerpoint/2010/main" val="3010202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88418" y="137961"/>
            <a:ext cx="8534400" cy="1507067"/>
          </a:xfrm>
        </p:spPr>
        <p:txBody>
          <a:bodyPr>
            <a:normAutofit fontScale="90000"/>
          </a:bodyPr>
          <a:lstStyle/>
          <a:p>
            <a:r>
              <a:rPr lang="de-DE" dirty="0"/>
              <a:t>9.7.5 Vollstreckungsregister für Jugendgerichtssachen, Vollstreckungsheft §§ 50 </a:t>
            </a:r>
            <a:r>
              <a:rPr lang="de-DE" dirty="0" err="1"/>
              <a:t>AktO</a:t>
            </a:r>
            <a:r>
              <a:rPr lang="de-DE" dirty="0"/>
              <a:t>, 15, 16 </a:t>
            </a:r>
            <a:r>
              <a:rPr lang="de-DE" dirty="0" err="1"/>
              <a:t>StrVollstrO</a:t>
            </a:r>
            <a:endParaRPr lang="de-DE" dirty="0"/>
          </a:p>
        </p:txBody>
      </p:sp>
      <p:sp>
        <p:nvSpPr>
          <p:cNvPr id="3" name="Inhaltsplatzhalter 2"/>
          <p:cNvSpPr>
            <a:spLocks noGrp="1"/>
          </p:cNvSpPr>
          <p:nvPr>
            <p:ph idx="1"/>
          </p:nvPr>
        </p:nvSpPr>
        <p:spPr>
          <a:xfrm>
            <a:off x="588418" y="2158482"/>
            <a:ext cx="10985273" cy="5625737"/>
          </a:xfrm>
        </p:spPr>
        <p:txBody>
          <a:bodyPr>
            <a:normAutofit/>
          </a:bodyPr>
          <a:lstStyle/>
          <a:p>
            <a:r>
              <a:rPr lang="de-DE" dirty="0">
                <a:solidFill>
                  <a:schemeClr val="tx1"/>
                </a:solidFill>
              </a:rPr>
              <a:t>((Es ist bei den Verurteilungen zu unterscheiden, ob der Jugendrichter als Vollzugsleiter von Jugendarrest nach §§ 90 II JGG, 50 I Nr. 2 a </a:t>
            </a:r>
            <a:r>
              <a:rPr lang="de-DE" dirty="0" err="1">
                <a:solidFill>
                  <a:schemeClr val="tx1"/>
                </a:solidFill>
              </a:rPr>
              <a:t>AktO</a:t>
            </a:r>
            <a:r>
              <a:rPr lang="de-DE" dirty="0">
                <a:solidFill>
                  <a:schemeClr val="tx1"/>
                </a:solidFill>
              </a:rPr>
              <a:t> oder als Vollzugsleiter von Jugendstrafe nach §§ 85 I 1 JGG, 50 I Nr. 2 b </a:t>
            </a:r>
            <a:r>
              <a:rPr lang="de-DE" dirty="0" err="1">
                <a:solidFill>
                  <a:schemeClr val="tx1"/>
                </a:solidFill>
              </a:rPr>
              <a:t>AktO</a:t>
            </a:r>
            <a:r>
              <a:rPr lang="de-DE" dirty="0">
                <a:solidFill>
                  <a:schemeClr val="tx1"/>
                </a:solidFill>
              </a:rPr>
              <a:t> tätig ist.))</a:t>
            </a:r>
          </a:p>
          <a:p>
            <a:r>
              <a:rPr lang="de-DE" dirty="0">
                <a:solidFill>
                  <a:schemeClr val="tx1"/>
                </a:solidFill>
              </a:rPr>
              <a:t>Der Jugendrichter, der das Urteil gefällt hat, leitet die Vollstreckung ein. </a:t>
            </a:r>
          </a:p>
          <a:p>
            <a:r>
              <a:rPr lang="de-DE" dirty="0">
                <a:solidFill>
                  <a:schemeClr val="tx1"/>
                </a:solidFill>
              </a:rPr>
              <a:t>Wenn der Verurteilte zu einem Jugendarrest oder zu Jugendstrafe verurteilt wird, wird in der Regel die Vollstreckungsaufsicht des Jugendrichters an den Vollzugsleiter der Jugendarrestanstalt oder Jugendstrafanstalt abgegeben § 85 JGG.</a:t>
            </a:r>
          </a:p>
          <a:p>
            <a:r>
              <a:rPr lang="de-DE" dirty="0">
                <a:solidFill>
                  <a:schemeClr val="tx1"/>
                </a:solidFill>
              </a:rPr>
              <a:t>Wie erfolgt die registermäßige Behandlung bei Heranwachsenden, die nicht nach Jugendstrafrecht verurteilt wurden?</a:t>
            </a:r>
          </a:p>
          <a:p>
            <a:r>
              <a:rPr lang="de-DE" dirty="0">
                <a:solidFill>
                  <a:schemeClr val="tx1"/>
                </a:solidFill>
              </a:rPr>
              <a:t>Die Verurteilung erfolgt dann nach Erwachsenenstrafrecht und wird daher bei der </a:t>
            </a:r>
            <a:r>
              <a:rPr lang="de-DE" dirty="0" err="1">
                <a:solidFill>
                  <a:schemeClr val="tx1"/>
                </a:solidFill>
              </a:rPr>
              <a:t>StA</a:t>
            </a:r>
            <a:r>
              <a:rPr lang="de-DE" dirty="0">
                <a:solidFill>
                  <a:schemeClr val="tx1"/>
                </a:solidFill>
              </a:rPr>
              <a:t> im VRs-Register eingetragen, also nicht im VRJs-Register, § 105 JGG (Umkehrschluss).</a:t>
            </a:r>
          </a:p>
          <a:p>
            <a:r>
              <a:rPr lang="de-DE" dirty="0">
                <a:solidFill>
                  <a:schemeClr val="tx1"/>
                </a:solidFill>
              </a:rPr>
              <a:t>Die Vollstreckung nach Erwachsenenstrafrecht ist dem Rechtspfleger nach § 31 Abs. 2 </a:t>
            </a:r>
            <a:r>
              <a:rPr lang="de-DE" dirty="0" err="1">
                <a:solidFill>
                  <a:schemeClr val="tx1"/>
                </a:solidFill>
              </a:rPr>
              <a:t>RpflG</a:t>
            </a:r>
            <a:r>
              <a:rPr lang="de-DE" dirty="0">
                <a:solidFill>
                  <a:schemeClr val="tx1"/>
                </a:solidFill>
              </a:rPr>
              <a:t> übertragen.</a:t>
            </a:r>
          </a:p>
          <a:p>
            <a:endParaRPr lang="de-DE" dirty="0">
              <a:solidFill>
                <a:schemeClr val="tx1"/>
              </a:solidFill>
            </a:endParaRPr>
          </a:p>
          <a:p>
            <a:endParaRPr lang="de-DE" i="1" dirty="0">
              <a:solidFill>
                <a:schemeClr val="tx1"/>
              </a:solidFill>
            </a:endParaRPr>
          </a:p>
          <a:p>
            <a:endParaRPr lang="de-DE" dirty="0">
              <a:solidFill>
                <a:schemeClr val="tx1"/>
              </a:solidFill>
            </a:endParaRPr>
          </a:p>
        </p:txBody>
      </p:sp>
    </p:spTree>
    <p:extLst>
      <p:ext uri="{BB962C8B-B14F-4D97-AF65-F5344CB8AC3E}">
        <p14:creationId xmlns:p14="http://schemas.microsoft.com/office/powerpoint/2010/main" val="1550006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88418" y="237549"/>
            <a:ext cx="8534400" cy="1507067"/>
          </a:xfrm>
        </p:spPr>
        <p:txBody>
          <a:bodyPr>
            <a:normAutofit fontScale="90000"/>
          </a:bodyPr>
          <a:lstStyle/>
          <a:p>
            <a:r>
              <a:rPr lang="de-DE" dirty="0"/>
              <a:t>9.7.5 Vollstreckungsregister für Jugendgerichtssachen, Vollstreckungsheft §§ 50 </a:t>
            </a:r>
            <a:r>
              <a:rPr lang="de-DE" dirty="0" err="1"/>
              <a:t>AktO</a:t>
            </a:r>
            <a:r>
              <a:rPr lang="de-DE" dirty="0"/>
              <a:t>, 15, 16 </a:t>
            </a:r>
            <a:r>
              <a:rPr lang="de-DE" dirty="0" err="1"/>
              <a:t>StrVollstrO</a:t>
            </a:r>
            <a:endParaRPr lang="de-DE" dirty="0"/>
          </a:p>
        </p:txBody>
      </p:sp>
      <p:sp>
        <p:nvSpPr>
          <p:cNvPr id="3" name="Inhaltsplatzhalter 2"/>
          <p:cNvSpPr>
            <a:spLocks noGrp="1"/>
          </p:cNvSpPr>
          <p:nvPr>
            <p:ph idx="1"/>
          </p:nvPr>
        </p:nvSpPr>
        <p:spPr>
          <a:xfrm>
            <a:off x="588418" y="2046514"/>
            <a:ext cx="10985273" cy="5625737"/>
          </a:xfrm>
        </p:spPr>
        <p:txBody>
          <a:bodyPr>
            <a:normAutofit/>
          </a:bodyPr>
          <a:lstStyle/>
          <a:p>
            <a:r>
              <a:rPr lang="de-DE" dirty="0">
                <a:solidFill>
                  <a:schemeClr val="tx1"/>
                </a:solidFill>
              </a:rPr>
              <a:t>Die Leitung der Vollstreckung nach Jugendstrafrecht bleibt dem Jugendrichter vorbehalten, während dem Rechtspfleger nach § 31 V 1 u. 2 </a:t>
            </a:r>
            <a:r>
              <a:rPr lang="de-DE" dirty="0" err="1">
                <a:solidFill>
                  <a:schemeClr val="tx1"/>
                </a:solidFill>
              </a:rPr>
              <a:t>RpflG</a:t>
            </a:r>
            <a:r>
              <a:rPr lang="de-DE" dirty="0">
                <a:solidFill>
                  <a:schemeClr val="tx1"/>
                </a:solidFill>
              </a:rPr>
              <a:t> die Vollstreckungseinleitung übertragen ist.</a:t>
            </a:r>
          </a:p>
          <a:p>
            <a:r>
              <a:rPr lang="de-DE" dirty="0">
                <a:solidFill>
                  <a:schemeClr val="tx1"/>
                </a:solidFill>
              </a:rPr>
              <a:t>Die Akten über die Verurteilungen nach Jugendstrafrecht verbleiben bis zum Abschluss der Vollstreckung/Bewährungszeit, anders als bei Verurteilungen nach Erwachsenenstrafrecht, bei dem Amtsgericht, §§ 50 I 5 und 51 IV 2 </a:t>
            </a:r>
            <a:r>
              <a:rPr lang="de-DE" dirty="0" err="1">
                <a:solidFill>
                  <a:schemeClr val="tx1"/>
                </a:solidFill>
              </a:rPr>
              <a:t>AktO</a:t>
            </a:r>
            <a:r>
              <a:rPr lang="de-DE" dirty="0">
                <a:solidFill>
                  <a:schemeClr val="tx1"/>
                </a:solidFill>
              </a:rPr>
              <a:t>.</a:t>
            </a:r>
          </a:p>
          <a:p>
            <a:endParaRPr lang="de-DE" i="1" dirty="0">
              <a:solidFill>
                <a:schemeClr val="tx1"/>
              </a:solidFill>
            </a:endParaRPr>
          </a:p>
          <a:p>
            <a:endParaRPr lang="de-DE" dirty="0">
              <a:solidFill>
                <a:schemeClr val="tx1"/>
              </a:solidFill>
            </a:endParaRPr>
          </a:p>
        </p:txBody>
      </p:sp>
    </p:spTree>
    <p:extLst>
      <p:ext uri="{BB962C8B-B14F-4D97-AF65-F5344CB8AC3E}">
        <p14:creationId xmlns:p14="http://schemas.microsoft.com/office/powerpoint/2010/main" val="3567282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88418" y="237549"/>
            <a:ext cx="8534400" cy="1507067"/>
          </a:xfrm>
        </p:spPr>
        <p:txBody>
          <a:bodyPr>
            <a:normAutofit fontScale="90000"/>
          </a:bodyPr>
          <a:lstStyle/>
          <a:p>
            <a:r>
              <a:rPr lang="de-DE" dirty="0"/>
              <a:t>9.7.5 Vollstreckungsregister für Jugendgerichtssachen, Vollstreckungsheft §§ 50 </a:t>
            </a:r>
            <a:r>
              <a:rPr lang="de-DE" dirty="0" err="1"/>
              <a:t>AktO</a:t>
            </a:r>
            <a:r>
              <a:rPr lang="de-DE" dirty="0"/>
              <a:t>, 15, 16 </a:t>
            </a:r>
            <a:r>
              <a:rPr lang="de-DE" dirty="0" err="1"/>
              <a:t>StrVollstrO</a:t>
            </a:r>
            <a:endParaRPr lang="de-DE" dirty="0"/>
          </a:p>
        </p:txBody>
      </p:sp>
      <p:sp>
        <p:nvSpPr>
          <p:cNvPr id="3" name="Inhaltsplatzhalter 2"/>
          <p:cNvSpPr>
            <a:spLocks noGrp="1"/>
          </p:cNvSpPr>
          <p:nvPr>
            <p:ph idx="1"/>
          </p:nvPr>
        </p:nvSpPr>
        <p:spPr>
          <a:xfrm>
            <a:off x="588418" y="2046514"/>
            <a:ext cx="10985273" cy="5625737"/>
          </a:xfrm>
        </p:spPr>
        <p:txBody>
          <a:bodyPr>
            <a:normAutofit/>
          </a:bodyPr>
          <a:lstStyle/>
          <a:p>
            <a:r>
              <a:rPr lang="de-DE" i="1" dirty="0">
                <a:solidFill>
                  <a:schemeClr val="tx1"/>
                </a:solidFill>
              </a:rPr>
              <a:t>Welche Schriftstücke sind in das Vollstreckungsheft zu nehmen?</a:t>
            </a:r>
          </a:p>
          <a:p>
            <a:r>
              <a:rPr lang="de-DE" i="1" dirty="0">
                <a:solidFill>
                  <a:schemeClr val="tx1"/>
                </a:solidFill>
              </a:rPr>
              <a:t>Der Inhalt ergibt sich aus §§ 15, 16 </a:t>
            </a:r>
            <a:r>
              <a:rPr lang="de-DE" i="1" dirty="0" err="1">
                <a:solidFill>
                  <a:schemeClr val="tx1"/>
                </a:solidFill>
              </a:rPr>
              <a:t>StrVollstrO</a:t>
            </a:r>
            <a:r>
              <a:rPr lang="de-DE" i="1" dirty="0">
                <a:solidFill>
                  <a:schemeClr val="tx1"/>
                </a:solidFill>
              </a:rPr>
              <a:t>.</a:t>
            </a:r>
          </a:p>
          <a:p>
            <a:r>
              <a:rPr lang="de-DE" i="1" u="sng" dirty="0">
                <a:solidFill>
                  <a:schemeClr val="tx1"/>
                </a:solidFill>
              </a:rPr>
              <a:t>Inhalt des Vollstreckungsheftes:</a:t>
            </a:r>
          </a:p>
          <a:p>
            <a:r>
              <a:rPr lang="de-DE" i="1" dirty="0">
                <a:solidFill>
                  <a:schemeClr val="tx1"/>
                </a:solidFill>
              </a:rPr>
              <a:t>Urteilsausfertigung mit Rechtskraftvermerk</a:t>
            </a:r>
          </a:p>
          <a:p>
            <a:r>
              <a:rPr lang="de-DE" i="1" dirty="0">
                <a:solidFill>
                  <a:schemeClr val="tx1"/>
                </a:solidFill>
              </a:rPr>
              <a:t>Kopie/Ausdruck eines BZR-Auszuges </a:t>
            </a:r>
          </a:p>
          <a:p>
            <a:r>
              <a:rPr lang="de-DE" i="1" dirty="0">
                <a:solidFill>
                  <a:schemeClr val="tx1"/>
                </a:solidFill>
              </a:rPr>
              <a:t>Aufnahmeersuchen</a:t>
            </a:r>
          </a:p>
          <a:p>
            <a:r>
              <a:rPr lang="de-DE" i="1" dirty="0">
                <a:solidFill>
                  <a:schemeClr val="tx1"/>
                </a:solidFill>
              </a:rPr>
              <a:t>Verfügung über Vollstreckungseinleitung</a:t>
            </a:r>
          </a:p>
          <a:p>
            <a:r>
              <a:rPr lang="de-DE" dirty="0">
                <a:solidFill>
                  <a:schemeClr val="tx1"/>
                </a:solidFill>
              </a:rPr>
              <a:t>Sämtliche die Strafvollstreckung betreffenden Verfügungen, Gesuche, Eingaben und andere Eingänge.</a:t>
            </a:r>
          </a:p>
          <a:p>
            <a:endParaRPr lang="de-DE" dirty="0">
              <a:solidFill>
                <a:schemeClr val="tx1"/>
              </a:solidFill>
            </a:endParaRPr>
          </a:p>
        </p:txBody>
      </p:sp>
    </p:spTree>
    <p:extLst>
      <p:ext uri="{BB962C8B-B14F-4D97-AF65-F5344CB8AC3E}">
        <p14:creationId xmlns:p14="http://schemas.microsoft.com/office/powerpoint/2010/main" val="3802559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4212" y="78377"/>
            <a:ext cx="11220405" cy="1706880"/>
          </a:xfrm>
        </p:spPr>
        <p:txBody>
          <a:bodyPr>
            <a:normAutofit/>
          </a:bodyPr>
          <a:lstStyle/>
          <a:p>
            <a:r>
              <a:rPr lang="de-DE" sz="2400" dirty="0"/>
              <a:t>9.7.6 Bewährungsregister, Bewährungsheft § 51 </a:t>
            </a:r>
            <a:r>
              <a:rPr lang="de-DE" sz="2400" dirty="0" err="1"/>
              <a:t>AktO</a:t>
            </a:r>
            <a:r>
              <a:rPr lang="de-DE" sz="2400" dirty="0"/>
              <a:t>(Aussetzung der Vollstreckung einer Strafe usw. zur Bewährung; hier: Geschäftliche Behandlung der Überwachung - Rundschreiben des Ministeriums der Justiz vom 9. September 1982 (1454 - 1 - 15/82)) </a:t>
            </a:r>
          </a:p>
        </p:txBody>
      </p:sp>
      <p:sp>
        <p:nvSpPr>
          <p:cNvPr id="3" name="Inhaltsplatzhalter 2"/>
          <p:cNvSpPr>
            <a:spLocks noGrp="1"/>
          </p:cNvSpPr>
          <p:nvPr>
            <p:ph idx="1"/>
          </p:nvPr>
        </p:nvSpPr>
        <p:spPr>
          <a:xfrm>
            <a:off x="597127" y="1872343"/>
            <a:ext cx="11107194" cy="4798423"/>
          </a:xfrm>
        </p:spPr>
        <p:txBody>
          <a:bodyPr>
            <a:normAutofit/>
          </a:bodyPr>
          <a:lstStyle/>
          <a:p>
            <a:r>
              <a:rPr lang="de-DE" dirty="0">
                <a:solidFill>
                  <a:schemeClr val="tx1"/>
                </a:solidFill>
              </a:rPr>
              <a:t>Es sind (später) nur noch die an das Wohnsitzgericht abgegebenen Bewährungsvorgänge unter dem Registerzeichen „BRs“ zu registrieren, § 51 I 1 </a:t>
            </a:r>
            <a:r>
              <a:rPr lang="de-DE" dirty="0" err="1">
                <a:solidFill>
                  <a:schemeClr val="tx1"/>
                </a:solidFill>
              </a:rPr>
              <a:t>AktO</a:t>
            </a:r>
            <a:r>
              <a:rPr lang="de-DE" dirty="0">
                <a:solidFill>
                  <a:schemeClr val="tx1"/>
                </a:solidFill>
              </a:rPr>
              <a:t>.</a:t>
            </a:r>
          </a:p>
          <a:p>
            <a:r>
              <a:rPr lang="de-DE" dirty="0">
                <a:solidFill>
                  <a:schemeClr val="tx1"/>
                </a:solidFill>
              </a:rPr>
              <a:t>Zur Zeit dürfen noch alle Bewährungsfälle registriert werden, auch wenn das Gericht mit der Hauptsache schon befasst war, § 52 I 3 </a:t>
            </a:r>
            <a:r>
              <a:rPr lang="de-DE" dirty="0" err="1">
                <a:solidFill>
                  <a:schemeClr val="tx1"/>
                </a:solidFill>
              </a:rPr>
              <a:t>AktO</a:t>
            </a:r>
            <a:r>
              <a:rPr lang="de-DE" dirty="0">
                <a:solidFill>
                  <a:schemeClr val="tx1"/>
                </a:solidFill>
              </a:rPr>
              <a:t>.</a:t>
            </a:r>
          </a:p>
          <a:p>
            <a:r>
              <a:rPr lang="de-DE" dirty="0">
                <a:solidFill>
                  <a:schemeClr val="tx1"/>
                </a:solidFill>
              </a:rPr>
              <a:t>Das Gleiche gilt bei der Verwarnung mit Strafvorbehalt (§§ 59, 59a StGB) und der Aussetzung der Verhängung der Jugendstrafe (§ 27 JGG) und weiteren Fällen,             § 51 III </a:t>
            </a:r>
            <a:r>
              <a:rPr lang="de-DE" dirty="0" err="1">
                <a:solidFill>
                  <a:schemeClr val="tx1"/>
                </a:solidFill>
              </a:rPr>
              <a:t>AktO</a:t>
            </a:r>
            <a:endParaRPr lang="de-DE" dirty="0">
              <a:solidFill>
                <a:schemeClr val="tx1"/>
              </a:solidFill>
            </a:endParaRPr>
          </a:p>
          <a:p>
            <a:r>
              <a:rPr lang="de-DE" dirty="0">
                <a:solidFill>
                  <a:schemeClr val="tx1"/>
                </a:solidFill>
              </a:rPr>
              <a:t>Das Aktenzeichen der Bewährungssache ist der Staatsanwaltschaft mitzuteilen.</a:t>
            </a:r>
          </a:p>
          <a:p>
            <a:r>
              <a:rPr lang="de-DE" dirty="0">
                <a:solidFill>
                  <a:schemeClr val="tx1"/>
                </a:solidFill>
              </a:rPr>
              <a:t>Soweit die Akte nach Satz 1 Nummer 3 von der Staatsanwaltschaft geführt wird und das Gericht tätig werden muss, ist ein Heft unter dem gerichtlichen Aktenzeichen mit dem Zusatz „BRs“ für die Bewährungsaufsicht anzulegen und zu führen, § 39 II 5 </a:t>
            </a:r>
            <a:r>
              <a:rPr lang="de-DE" dirty="0" err="1">
                <a:solidFill>
                  <a:schemeClr val="tx1"/>
                </a:solidFill>
              </a:rPr>
              <a:t>AktO</a:t>
            </a:r>
            <a:r>
              <a:rPr lang="de-DE" dirty="0">
                <a:solidFill>
                  <a:schemeClr val="tx1"/>
                </a:solidFill>
              </a:rPr>
              <a:t>.</a:t>
            </a:r>
          </a:p>
        </p:txBody>
      </p:sp>
    </p:spTree>
    <p:extLst>
      <p:ext uri="{BB962C8B-B14F-4D97-AF65-F5344CB8AC3E}">
        <p14:creationId xmlns:p14="http://schemas.microsoft.com/office/powerpoint/2010/main" val="1013708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4212" y="78377"/>
            <a:ext cx="11220405" cy="1706880"/>
          </a:xfrm>
        </p:spPr>
        <p:txBody>
          <a:bodyPr>
            <a:normAutofit/>
          </a:bodyPr>
          <a:lstStyle/>
          <a:p>
            <a:r>
              <a:rPr lang="de-DE" sz="2400" dirty="0"/>
              <a:t>9.7.6 Bewährungsregister, Bewährungsheft § 51 </a:t>
            </a:r>
            <a:r>
              <a:rPr lang="de-DE" sz="2400" dirty="0" err="1"/>
              <a:t>AktO</a:t>
            </a:r>
            <a:r>
              <a:rPr lang="de-DE" sz="2400" dirty="0"/>
              <a:t> (Aussetzung der Vollstreckung einer Strafe usw. zur Bewährung; hier: Geschäftliche Behandlung der Überwachung - Rundschreiben des Ministeriums der Justiz vom 9. September 1982 (1454 - 1 - 15/82)) </a:t>
            </a:r>
          </a:p>
        </p:txBody>
      </p:sp>
      <p:sp>
        <p:nvSpPr>
          <p:cNvPr id="3" name="Inhaltsplatzhalter 2"/>
          <p:cNvSpPr>
            <a:spLocks noGrp="1"/>
          </p:cNvSpPr>
          <p:nvPr>
            <p:ph idx="1"/>
          </p:nvPr>
        </p:nvSpPr>
        <p:spPr>
          <a:xfrm>
            <a:off x="597127" y="1872343"/>
            <a:ext cx="11107194" cy="4798423"/>
          </a:xfrm>
        </p:spPr>
        <p:txBody>
          <a:bodyPr>
            <a:normAutofit/>
          </a:bodyPr>
          <a:lstStyle/>
          <a:p>
            <a:r>
              <a:rPr lang="de-DE" dirty="0">
                <a:solidFill>
                  <a:schemeClr val="tx1"/>
                </a:solidFill>
              </a:rPr>
              <a:t>Inhalt des Bewährungsheftes nach Nr. 2 des o.g. </a:t>
            </a:r>
            <a:r>
              <a:rPr lang="de-DE" dirty="0" err="1">
                <a:solidFill>
                  <a:schemeClr val="tx1"/>
                </a:solidFill>
              </a:rPr>
              <a:t>RdSchr</a:t>
            </a:r>
            <a:r>
              <a:rPr lang="de-DE" dirty="0">
                <a:solidFill>
                  <a:schemeClr val="tx1"/>
                </a:solidFill>
              </a:rPr>
              <a:t>:</a:t>
            </a:r>
          </a:p>
          <a:p>
            <a:r>
              <a:rPr lang="de-DE" dirty="0">
                <a:solidFill>
                  <a:schemeClr val="tx1"/>
                </a:solidFill>
              </a:rPr>
              <a:t>Urteil mit Rechtskraftvermerk, Bewährungsbeschluss, Anschreiben und Schriftsätze die einzig der Bewährungssache zuzuordnen sind</a:t>
            </a:r>
          </a:p>
          <a:p>
            <a:pPr marL="0" indent="0">
              <a:buNone/>
            </a:pPr>
            <a:endParaRPr lang="de-DE" dirty="0">
              <a:solidFill>
                <a:schemeClr val="tx1"/>
              </a:solidFill>
            </a:endParaRPr>
          </a:p>
        </p:txBody>
      </p:sp>
    </p:spTree>
    <p:extLst>
      <p:ext uri="{BB962C8B-B14F-4D97-AF65-F5344CB8AC3E}">
        <p14:creationId xmlns:p14="http://schemas.microsoft.com/office/powerpoint/2010/main" val="3003259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623253" y="113212"/>
            <a:ext cx="11107194" cy="6744788"/>
          </a:xfrm>
        </p:spPr>
        <p:txBody>
          <a:bodyPr>
            <a:normAutofit lnSpcReduction="10000"/>
          </a:bodyPr>
          <a:lstStyle/>
          <a:p>
            <a:r>
              <a:rPr lang="de-DE" dirty="0">
                <a:solidFill>
                  <a:schemeClr val="tx1"/>
                </a:solidFill>
              </a:rPr>
              <a:t>Aussetzung der Vollstreckung einer Strafe usw. zur Bewährung; § 51 </a:t>
            </a:r>
            <a:r>
              <a:rPr lang="de-DE" dirty="0" err="1">
                <a:solidFill>
                  <a:schemeClr val="tx1"/>
                </a:solidFill>
              </a:rPr>
              <a:t>AktO</a:t>
            </a:r>
            <a:endParaRPr lang="de-DE" dirty="0">
              <a:solidFill>
                <a:schemeClr val="tx1"/>
              </a:solidFill>
            </a:endParaRPr>
          </a:p>
          <a:p>
            <a:r>
              <a:rPr lang="de-DE" dirty="0">
                <a:solidFill>
                  <a:schemeClr val="tx1"/>
                </a:solidFill>
              </a:rPr>
              <a:t>hier: Geschäftliche Behandlung der Überwachung</a:t>
            </a:r>
          </a:p>
          <a:p>
            <a:r>
              <a:rPr lang="de-DE" dirty="0">
                <a:solidFill>
                  <a:schemeClr val="tx1"/>
                </a:solidFill>
              </a:rPr>
              <a:t>Rundschreiben des Ministeriums der Justiz</a:t>
            </a:r>
          </a:p>
          <a:p>
            <a:r>
              <a:rPr lang="de-DE" dirty="0">
                <a:solidFill>
                  <a:schemeClr val="tx1"/>
                </a:solidFill>
              </a:rPr>
              <a:t>vom 9. September 1982 (1454 — 1 — 15/82)</a:t>
            </a:r>
          </a:p>
          <a:p>
            <a:endParaRPr lang="de-DE" dirty="0">
              <a:solidFill>
                <a:schemeClr val="tx1"/>
              </a:solidFill>
            </a:endParaRPr>
          </a:p>
          <a:p>
            <a:r>
              <a:rPr lang="de-DE" dirty="0">
                <a:solidFill>
                  <a:schemeClr val="tx1"/>
                </a:solidFill>
              </a:rPr>
              <a:t>1.  Ist rechtskräftig Strafaussetzung zur Bewährung bewilligt, so ist der Bewährungsfall in das Bewährungsregister „BRs“ einzutragen. </a:t>
            </a:r>
          </a:p>
          <a:p>
            <a:r>
              <a:rPr lang="de-DE" dirty="0">
                <a:solidFill>
                  <a:schemeClr val="tx1"/>
                </a:solidFill>
              </a:rPr>
              <a:t>Das Aktenzeichen der Hauptakten gilt auch für das überwachende Gericht, jedoch ist die Nummer des Bewährungsregisters mit anzugeben. </a:t>
            </a:r>
          </a:p>
          <a:p>
            <a:r>
              <a:rPr lang="de-DE" dirty="0">
                <a:solidFill>
                  <a:schemeClr val="tx1"/>
                </a:solidFill>
              </a:rPr>
              <a:t>Die Geschäftsstelle teilt der Staatsanwaltschaft zum </a:t>
            </a:r>
            <a:r>
              <a:rPr lang="de-DE" dirty="0" err="1">
                <a:solidFill>
                  <a:schemeClr val="tx1"/>
                </a:solidFill>
              </a:rPr>
              <a:t>Js</a:t>
            </a:r>
            <a:r>
              <a:rPr lang="de-DE" dirty="0">
                <a:solidFill>
                  <a:schemeClr val="tx1"/>
                </a:solidFill>
              </a:rPr>
              <a:t>-Register</a:t>
            </a:r>
          </a:p>
          <a:p>
            <a:r>
              <a:rPr lang="de-DE" dirty="0">
                <a:solidFill>
                  <a:schemeClr val="tx1"/>
                </a:solidFill>
              </a:rPr>
              <a:t>das gerichtliche (Bewährungs-) Aktenzeichen mit, § 51 II 1 </a:t>
            </a:r>
            <a:r>
              <a:rPr lang="de-DE" dirty="0" err="1">
                <a:solidFill>
                  <a:schemeClr val="tx1"/>
                </a:solidFill>
              </a:rPr>
              <a:t>AktO</a:t>
            </a:r>
            <a:r>
              <a:rPr lang="de-DE" dirty="0">
                <a:solidFill>
                  <a:schemeClr val="tx1"/>
                </a:solidFill>
              </a:rPr>
              <a:t>.</a:t>
            </a:r>
          </a:p>
          <a:p>
            <a:r>
              <a:rPr lang="de-DE" dirty="0">
                <a:solidFill>
                  <a:schemeClr val="tx1"/>
                </a:solidFill>
              </a:rPr>
              <a:t>2. Zu jeder Nummer des Bewährungsregisters ist ein Bewährungsheft anzulegen. Zum Bewährungsheft sind zu nehmen:</a:t>
            </a:r>
          </a:p>
          <a:p>
            <a:r>
              <a:rPr lang="de-DE" dirty="0">
                <a:solidFill>
                  <a:schemeClr val="tx1"/>
                </a:solidFill>
              </a:rPr>
              <a:t>a) eine beglaubigte Abschrift der gerichtlichen Entscheidungen, die den Bewährungsfall betreffen, mit Gründen,</a:t>
            </a:r>
          </a:p>
          <a:p>
            <a:r>
              <a:rPr lang="de-DE" dirty="0">
                <a:solidFill>
                  <a:schemeClr val="tx1"/>
                </a:solidFill>
              </a:rPr>
              <a:t>b) sämtliche die Bewährung betreffenden Beschlüsse, Verfügungen, Gesuche, Eingaben und andere Eingänge.</a:t>
            </a:r>
          </a:p>
          <a:p>
            <a:endParaRPr lang="de-DE" dirty="0">
              <a:solidFill>
                <a:schemeClr val="tx1"/>
              </a:solidFill>
            </a:endParaRPr>
          </a:p>
        </p:txBody>
      </p:sp>
    </p:spTree>
    <p:extLst>
      <p:ext uri="{BB962C8B-B14F-4D97-AF65-F5344CB8AC3E}">
        <p14:creationId xmlns:p14="http://schemas.microsoft.com/office/powerpoint/2010/main" val="1756968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623253" y="113212"/>
            <a:ext cx="11107194" cy="6744788"/>
          </a:xfrm>
        </p:spPr>
        <p:txBody>
          <a:bodyPr>
            <a:normAutofit/>
          </a:bodyPr>
          <a:lstStyle/>
          <a:p>
            <a:r>
              <a:rPr lang="de-DE" dirty="0">
                <a:solidFill>
                  <a:schemeClr val="tx1"/>
                </a:solidFill>
              </a:rPr>
              <a:t>Aussetzung der Vollstreckung einer Strafe usw. zur Bewährung; § 51 </a:t>
            </a:r>
            <a:r>
              <a:rPr lang="de-DE" dirty="0" err="1">
                <a:solidFill>
                  <a:schemeClr val="tx1"/>
                </a:solidFill>
              </a:rPr>
              <a:t>AktO</a:t>
            </a:r>
            <a:endParaRPr lang="de-DE" dirty="0">
              <a:solidFill>
                <a:schemeClr val="tx1"/>
              </a:solidFill>
            </a:endParaRPr>
          </a:p>
          <a:p>
            <a:r>
              <a:rPr lang="de-DE" dirty="0">
                <a:solidFill>
                  <a:schemeClr val="tx1"/>
                </a:solidFill>
              </a:rPr>
              <a:t>hier: Geschäftliche Behandlung der Überwachung</a:t>
            </a:r>
          </a:p>
          <a:p>
            <a:r>
              <a:rPr lang="de-DE" dirty="0">
                <a:solidFill>
                  <a:schemeClr val="tx1"/>
                </a:solidFill>
              </a:rPr>
              <a:t>Rundschreiben des Ministeriums der Justiz</a:t>
            </a:r>
          </a:p>
          <a:p>
            <a:r>
              <a:rPr lang="de-DE" dirty="0">
                <a:solidFill>
                  <a:schemeClr val="tx1"/>
                </a:solidFill>
              </a:rPr>
              <a:t>vom 9. September 1982 (1454 — 1 — 15/82)</a:t>
            </a:r>
          </a:p>
          <a:p>
            <a:endParaRPr lang="de-DE" dirty="0">
              <a:solidFill>
                <a:schemeClr val="tx1"/>
              </a:solidFill>
            </a:endParaRPr>
          </a:p>
          <a:p>
            <a:r>
              <a:rPr lang="de-DE" dirty="0">
                <a:solidFill>
                  <a:schemeClr val="tx1"/>
                </a:solidFill>
              </a:rPr>
              <a:t>3. Das Bewährungsheft verbleibt für die Dauer der Überwachung bei dem hierfür zuständigen Gericht (Jugendrichter) auch dann, wenn sich die Hauptakten bei einer anderen Behörde befinden. </a:t>
            </a:r>
          </a:p>
          <a:p>
            <a:r>
              <a:rPr lang="de-DE" dirty="0">
                <a:solidFill>
                  <a:schemeClr val="tx1"/>
                </a:solidFill>
              </a:rPr>
              <a:t>Werden die nachträglichen oder weiteren Entscheidungen an ein anderes Gericht (einen anderen Jugendrichter) abgegeben, so wird das Bewährungsheft dorthin übersandt.</a:t>
            </a:r>
          </a:p>
          <a:p>
            <a:r>
              <a:rPr lang="de-DE" dirty="0">
                <a:solidFill>
                  <a:schemeClr val="tx1"/>
                </a:solidFill>
              </a:rPr>
              <a:t>4. Nach Abschluss der Überwachung sind die Bewährungshefte in den Hauptakten zu verwahren.</a:t>
            </a:r>
          </a:p>
          <a:p>
            <a:r>
              <a:rPr lang="de-DE" dirty="0">
                <a:solidFill>
                  <a:schemeClr val="tx1"/>
                </a:solidFill>
              </a:rPr>
              <a:t>5. Vorstehende Bestimmungen gelten entsprechend bei allen Fällen des § 51 III </a:t>
            </a:r>
            <a:r>
              <a:rPr lang="de-DE" dirty="0" err="1">
                <a:solidFill>
                  <a:schemeClr val="tx1"/>
                </a:solidFill>
              </a:rPr>
              <a:t>AktO</a:t>
            </a:r>
            <a:r>
              <a:rPr lang="de-DE" dirty="0">
                <a:solidFill>
                  <a:schemeClr val="tx1"/>
                </a:solidFill>
              </a:rPr>
              <a:t>.</a:t>
            </a:r>
          </a:p>
        </p:txBody>
      </p:sp>
    </p:spTree>
    <p:extLst>
      <p:ext uri="{BB962C8B-B14F-4D97-AF65-F5344CB8AC3E}">
        <p14:creationId xmlns:p14="http://schemas.microsoft.com/office/powerpoint/2010/main" val="3923249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684212" y="0"/>
            <a:ext cx="11168154" cy="6792686"/>
          </a:xfrm>
        </p:spPr>
        <p:txBody>
          <a:bodyPr/>
          <a:lstStyle/>
          <a:p>
            <a:pPr marL="0" indent="0">
              <a:buNone/>
            </a:pPr>
            <a:r>
              <a:rPr lang="de-DE" dirty="0">
                <a:solidFill>
                  <a:schemeClr val="tx1"/>
                </a:solidFill>
              </a:rPr>
              <a:t>Benachrichtigung des Bewährungshelfers und der Führungsaufsichtsstelle von der Anordnung und Beendigung der Bewährungs- oder Führungsaufsicht Rundschreiben des Ministeriums der Justiz vom 22. Oktober 1990 (4263 — 1 — 9/90)</a:t>
            </a:r>
          </a:p>
          <a:p>
            <a:pPr marL="0" indent="0">
              <a:buNone/>
            </a:pPr>
            <a:r>
              <a:rPr lang="de-DE" dirty="0">
                <a:solidFill>
                  <a:schemeClr val="tx1"/>
                </a:solidFill>
              </a:rPr>
              <a:t>Text des Rundschreibens:</a:t>
            </a:r>
          </a:p>
          <a:p>
            <a:pPr marL="0" indent="0">
              <a:buNone/>
            </a:pPr>
            <a:r>
              <a:rPr lang="de-DE" dirty="0">
                <a:solidFill>
                  <a:schemeClr val="tx1"/>
                </a:solidFill>
              </a:rPr>
              <a:t>1. Bewährungsaufsicht</a:t>
            </a:r>
          </a:p>
          <a:p>
            <a:pPr marL="0" indent="0">
              <a:buNone/>
            </a:pPr>
            <a:r>
              <a:rPr lang="de-DE" dirty="0">
                <a:solidFill>
                  <a:schemeClr val="tx1"/>
                </a:solidFill>
              </a:rPr>
              <a:t>1.1 Für die wirksame Durchführung der Bewährungsaufsicht ist es von ausschlaggebender Bedeutung, dass der Bewährungshelfer möglichst schnell von ihrer Anordnung Kenntnis erhält.</a:t>
            </a:r>
          </a:p>
          <a:p>
            <a:pPr marL="0" indent="0">
              <a:buNone/>
            </a:pPr>
            <a:r>
              <a:rPr lang="de-DE" dirty="0">
                <a:solidFill>
                  <a:schemeClr val="tx1"/>
                </a:solidFill>
              </a:rPr>
              <a:t>1.2 Entscheidungen, die sich auf die Strafaussetzung zur Bewährung oder die Aussetzung eines Strafrestes beziehen, sind dem Bewährungshelfer unmittelbar nach Rechtskraft durch den Urkundsbeamten der Geschäftsstelle des Gerichts, das die Bewährungsaufsicht angeordnet hat, mitzuteilen.</a:t>
            </a:r>
          </a:p>
          <a:p>
            <a:pPr marL="0" indent="0">
              <a:buNone/>
            </a:pPr>
            <a:r>
              <a:rPr lang="de-DE" dirty="0">
                <a:solidFill>
                  <a:schemeClr val="tx1"/>
                </a:solidFill>
              </a:rPr>
              <a:t>Für die Benachrichtigung ist der Vordruck „Benachrichtigung des Sozialdienstes in der Justiz" (</a:t>
            </a:r>
            <a:r>
              <a:rPr lang="de-DE" dirty="0" err="1">
                <a:solidFill>
                  <a:schemeClr val="tx1"/>
                </a:solidFill>
              </a:rPr>
              <a:t>StP</a:t>
            </a:r>
            <a:r>
              <a:rPr lang="de-DE" dirty="0">
                <a:solidFill>
                  <a:schemeClr val="tx1"/>
                </a:solidFill>
              </a:rPr>
              <a:t> 174) zu verwenden.</a:t>
            </a:r>
          </a:p>
          <a:p>
            <a:pPr marL="0" indent="0">
              <a:buNone/>
            </a:pPr>
            <a:r>
              <a:rPr lang="de-DE" dirty="0">
                <a:solidFill>
                  <a:schemeClr val="tx1"/>
                </a:solidFill>
              </a:rPr>
              <a:t>1.3 Vollständige Abschriften des Urteils und aller Entscheidungen sind nachzureichen, sobald diese vorliegen.</a:t>
            </a:r>
          </a:p>
          <a:p>
            <a:pPr marL="0" indent="0">
              <a:buNone/>
            </a:pPr>
            <a:endParaRPr lang="de-DE" dirty="0">
              <a:solidFill>
                <a:schemeClr val="tx1"/>
              </a:solidFill>
            </a:endParaRPr>
          </a:p>
          <a:p>
            <a:pPr marL="0" indent="0">
              <a:buNone/>
            </a:pPr>
            <a:endParaRPr lang="de-DE" dirty="0">
              <a:solidFill>
                <a:schemeClr val="tx1"/>
              </a:solidFill>
            </a:endParaRPr>
          </a:p>
        </p:txBody>
      </p:sp>
    </p:spTree>
    <p:extLst>
      <p:ext uri="{BB962C8B-B14F-4D97-AF65-F5344CB8AC3E}">
        <p14:creationId xmlns:p14="http://schemas.microsoft.com/office/powerpoint/2010/main" val="2181184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4211" y="-271603"/>
            <a:ext cx="8534400" cy="1507067"/>
          </a:xfrm>
        </p:spPr>
        <p:txBody>
          <a:bodyPr>
            <a:normAutofit/>
          </a:bodyPr>
          <a:lstStyle/>
          <a:p>
            <a:r>
              <a:rPr lang="de-DE" sz="2800" dirty="0"/>
              <a:t>9.7.1 Geschäftsstellenmäßige Behandlung</a:t>
            </a:r>
          </a:p>
        </p:txBody>
      </p:sp>
      <p:sp>
        <p:nvSpPr>
          <p:cNvPr id="3" name="Inhaltsplatzhalter 2"/>
          <p:cNvSpPr>
            <a:spLocks noGrp="1"/>
          </p:cNvSpPr>
          <p:nvPr>
            <p:ph idx="1"/>
          </p:nvPr>
        </p:nvSpPr>
        <p:spPr>
          <a:xfrm>
            <a:off x="539355" y="1389373"/>
            <a:ext cx="10020733" cy="6827036"/>
          </a:xfrm>
        </p:spPr>
        <p:txBody>
          <a:bodyPr>
            <a:normAutofit lnSpcReduction="10000"/>
          </a:bodyPr>
          <a:lstStyle/>
          <a:p>
            <a:r>
              <a:rPr lang="de-DE" sz="1800" dirty="0">
                <a:solidFill>
                  <a:schemeClr val="tx1"/>
                </a:solidFill>
              </a:rPr>
              <a:t>Wie könnte das Aktenzeichen des Verfahrens beispielsweise lauten?</a:t>
            </a:r>
          </a:p>
          <a:p>
            <a:r>
              <a:rPr lang="de-DE" sz="1800" dirty="0">
                <a:solidFill>
                  <a:schemeClr val="tx1"/>
                </a:solidFill>
              </a:rPr>
              <a:t>Bildung des Aktenzeichens: Abteilungsbezeichnung, Registerzeichen, fortlaufende Nummer, Schrägstrich, Endziffern des Jahres, § 2 II 1 </a:t>
            </a:r>
            <a:r>
              <a:rPr lang="de-DE" sz="1800" dirty="0" err="1">
                <a:solidFill>
                  <a:schemeClr val="tx1"/>
                </a:solidFill>
              </a:rPr>
              <a:t>AktO</a:t>
            </a:r>
            <a:r>
              <a:rPr lang="de-DE" sz="1800" dirty="0">
                <a:solidFill>
                  <a:schemeClr val="tx1"/>
                </a:solidFill>
              </a:rPr>
              <a:t>.</a:t>
            </a:r>
          </a:p>
          <a:p>
            <a:r>
              <a:rPr lang="nl-NL" sz="1800" dirty="0">
                <a:solidFill>
                  <a:schemeClr val="tx1"/>
                </a:solidFill>
              </a:rPr>
              <a:t>3200 Js 35233/23</a:t>
            </a:r>
            <a:endParaRPr lang="de-DE" sz="1800" dirty="0">
              <a:solidFill>
                <a:schemeClr val="tx1"/>
              </a:solidFill>
            </a:endParaRPr>
          </a:p>
          <a:p>
            <a:r>
              <a:rPr lang="de-DE" sz="1800" dirty="0">
                <a:solidFill>
                  <a:schemeClr val="tx1"/>
                </a:solidFill>
              </a:rPr>
              <a:t>Grundsätzlich führt das Gericht die Akten, § 5 II </a:t>
            </a:r>
            <a:r>
              <a:rPr lang="de-DE" sz="1800" dirty="0" err="1">
                <a:solidFill>
                  <a:schemeClr val="tx1"/>
                </a:solidFill>
              </a:rPr>
              <a:t>AktO</a:t>
            </a:r>
            <a:r>
              <a:rPr lang="de-DE" sz="1800" dirty="0">
                <a:solidFill>
                  <a:schemeClr val="tx1"/>
                </a:solidFill>
              </a:rPr>
              <a:t>. Jedoch führt die </a:t>
            </a:r>
            <a:r>
              <a:rPr lang="de-DE" sz="1800" dirty="0" err="1">
                <a:solidFill>
                  <a:schemeClr val="tx1"/>
                </a:solidFill>
              </a:rPr>
              <a:t>StA</a:t>
            </a:r>
            <a:r>
              <a:rPr lang="de-DE" sz="1800" dirty="0">
                <a:solidFill>
                  <a:schemeClr val="tx1"/>
                </a:solidFill>
              </a:rPr>
              <a:t> die Akten bis zur Erhebung der öffentlichen Klage, § 39 II Nr. 1 </a:t>
            </a:r>
            <a:r>
              <a:rPr lang="de-DE" sz="1800" dirty="0" err="1">
                <a:solidFill>
                  <a:schemeClr val="tx1"/>
                </a:solidFill>
              </a:rPr>
              <a:t>AktO</a:t>
            </a:r>
            <a:r>
              <a:rPr lang="de-DE" sz="1800" dirty="0">
                <a:solidFill>
                  <a:schemeClr val="tx1"/>
                </a:solidFill>
              </a:rPr>
              <a:t>. Danach führt das Gericht erster Instanz die Akten, § 39 II Nr. 2 </a:t>
            </a:r>
            <a:r>
              <a:rPr lang="de-DE" sz="1800" dirty="0" err="1">
                <a:solidFill>
                  <a:schemeClr val="tx1"/>
                </a:solidFill>
              </a:rPr>
              <a:t>AktO</a:t>
            </a:r>
            <a:r>
              <a:rPr lang="de-DE" sz="1800" dirty="0">
                <a:solidFill>
                  <a:schemeClr val="tx1"/>
                </a:solidFill>
              </a:rPr>
              <a:t>. Geht die Aktenführung nach Absatz 2 Satz 1 Nummer 2 auf das Gericht über, erhält die Akte zusätzlich zu dem </a:t>
            </a:r>
            <a:r>
              <a:rPr lang="de-DE" sz="1800" dirty="0" err="1">
                <a:solidFill>
                  <a:schemeClr val="tx1"/>
                </a:solidFill>
              </a:rPr>
              <a:t>Js</a:t>
            </a:r>
            <a:r>
              <a:rPr lang="de-DE" sz="1800" dirty="0">
                <a:solidFill>
                  <a:schemeClr val="tx1"/>
                </a:solidFill>
              </a:rPr>
              <a:t>-Aktenzeichen ein gerichtliches Aktenzeichen. Hiervon abweichend können Teile des gerichtlichen Aktenzeichens unmittelbar dem </a:t>
            </a:r>
            <a:r>
              <a:rPr lang="de-DE" sz="1800" dirty="0" err="1">
                <a:solidFill>
                  <a:schemeClr val="tx1"/>
                </a:solidFill>
              </a:rPr>
              <a:t>Js</a:t>
            </a:r>
            <a:r>
              <a:rPr lang="de-DE" sz="1800" dirty="0">
                <a:solidFill>
                  <a:schemeClr val="tx1"/>
                </a:solidFill>
              </a:rPr>
              <a:t>-Aktenzeichen als Aktenzeichenzusatz vor- oder nachgestellt werden. Bei Gericht ist in den Fällen des Satzes 1 immer auch das staatsanwaltschaftliche Aktenzeichen anzugeben. </a:t>
            </a:r>
          </a:p>
          <a:p>
            <a:r>
              <a:rPr lang="de-DE" sz="1800" dirty="0">
                <a:solidFill>
                  <a:schemeClr val="tx1"/>
                </a:solidFill>
              </a:rPr>
              <a:t>Als Straf- und Bußgeldsachen vor den Amtsgerichten sind zu registrieren:</a:t>
            </a:r>
          </a:p>
          <a:p>
            <a:r>
              <a:rPr lang="de-DE" sz="1800" dirty="0">
                <a:solidFill>
                  <a:schemeClr val="tx1"/>
                </a:solidFill>
              </a:rPr>
              <a:t>unter dem Registerzeichen „</a:t>
            </a:r>
            <a:r>
              <a:rPr lang="de-DE" sz="1800" dirty="0" err="1">
                <a:solidFill>
                  <a:schemeClr val="tx1"/>
                </a:solidFill>
              </a:rPr>
              <a:t>Ds</a:t>
            </a:r>
            <a:r>
              <a:rPr lang="de-DE" sz="1800" dirty="0">
                <a:solidFill>
                  <a:schemeClr val="tx1"/>
                </a:solidFill>
              </a:rPr>
              <a:t>“</a:t>
            </a:r>
          </a:p>
          <a:p>
            <a:r>
              <a:rPr lang="de-DE" sz="1800" dirty="0">
                <a:solidFill>
                  <a:schemeClr val="tx1"/>
                </a:solidFill>
              </a:rPr>
              <a:t>an den Straf- oder Jugendrichter gerichtete Anträge auf</a:t>
            </a:r>
          </a:p>
          <a:p>
            <a:r>
              <a:rPr lang="de-DE" sz="1800" dirty="0">
                <a:solidFill>
                  <a:schemeClr val="tx1"/>
                </a:solidFill>
              </a:rPr>
              <a:t> Eröffnung eines Hauptverfahrens, § 46 I Nr. 2 a </a:t>
            </a:r>
            <a:r>
              <a:rPr lang="de-DE" sz="1800" dirty="0" err="1">
                <a:solidFill>
                  <a:schemeClr val="tx1"/>
                </a:solidFill>
              </a:rPr>
              <a:t>AktO</a:t>
            </a:r>
            <a:endParaRPr lang="de-DE" sz="1800" dirty="0">
              <a:solidFill>
                <a:schemeClr val="tx1"/>
              </a:solidFill>
            </a:endParaRPr>
          </a:p>
          <a:p>
            <a:r>
              <a:rPr lang="de-DE" sz="1800" dirty="0">
                <a:solidFill>
                  <a:schemeClr val="tx1"/>
                </a:solidFill>
              </a:rPr>
              <a:t>(</a:t>
            </a:r>
            <a:r>
              <a:rPr lang="de-DE" sz="1800" dirty="0" err="1">
                <a:solidFill>
                  <a:schemeClr val="tx1"/>
                </a:solidFill>
              </a:rPr>
              <a:t>ForumSTAR</a:t>
            </a:r>
            <a:r>
              <a:rPr lang="de-DE" sz="1800" dirty="0">
                <a:solidFill>
                  <a:schemeClr val="tx1"/>
                </a:solidFill>
              </a:rPr>
              <a:t> setzt den Zusatz voran; auf dem Aktenumschlag wird er aus Platzgründen hinten angefügt…). Die Bezeichnung der Abteilung des Gerichts ist anzugeben, sofern es sich nicht um eine einzige Abteilung handelt, § 2 II Nr. 1 </a:t>
            </a:r>
            <a:r>
              <a:rPr lang="de-DE" sz="1800" dirty="0" err="1">
                <a:solidFill>
                  <a:schemeClr val="tx1"/>
                </a:solidFill>
              </a:rPr>
              <a:t>AktO</a:t>
            </a:r>
            <a:r>
              <a:rPr lang="de-DE" sz="1800" dirty="0">
                <a:solidFill>
                  <a:schemeClr val="tx1"/>
                </a:solidFill>
              </a:rPr>
              <a:t>.</a:t>
            </a:r>
          </a:p>
          <a:p>
            <a:r>
              <a:rPr lang="nl-NL" sz="1800" dirty="0">
                <a:solidFill>
                  <a:schemeClr val="tx1"/>
                </a:solidFill>
              </a:rPr>
              <a:t>401 Ds 3200 Js 35233/23</a:t>
            </a:r>
            <a:endParaRPr lang="de-DE" sz="1800" dirty="0">
              <a:solidFill>
                <a:schemeClr val="tx1"/>
              </a:solidFill>
            </a:endParaRPr>
          </a:p>
          <a:p>
            <a:endParaRPr lang="de-DE" dirty="0"/>
          </a:p>
          <a:p>
            <a:endParaRPr lang="de-DE" dirty="0"/>
          </a:p>
          <a:p>
            <a:endParaRPr lang="de-DE" dirty="0"/>
          </a:p>
          <a:p>
            <a:endParaRPr lang="de-DE" dirty="0"/>
          </a:p>
          <a:p>
            <a:endParaRPr lang="de-DE" dirty="0"/>
          </a:p>
        </p:txBody>
      </p:sp>
    </p:spTree>
    <p:extLst>
      <p:ext uri="{BB962C8B-B14F-4D97-AF65-F5344CB8AC3E}">
        <p14:creationId xmlns:p14="http://schemas.microsoft.com/office/powerpoint/2010/main" val="2003251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684212" y="0"/>
            <a:ext cx="11168154" cy="6792686"/>
          </a:xfrm>
        </p:spPr>
        <p:txBody>
          <a:bodyPr/>
          <a:lstStyle/>
          <a:p>
            <a:pPr marL="0" indent="0">
              <a:buNone/>
            </a:pPr>
            <a:r>
              <a:rPr lang="de-DE" dirty="0">
                <a:solidFill>
                  <a:schemeClr val="tx1"/>
                </a:solidFill>
              </a:rPr>
              <a:t>Benachrichtigung des Bewährungshelfers und der Führungsaufsichtsstelle von der Anordnung und Beendigung der Bewährungs- oder Führungsaufsicht Rundschreiben des Ministeriums der Justiz vom 22. Oktober 1990 (4263 — 1 — 9/90)</a:t>
            </a:r>
          </a:p>
          <a:p>
            <a:pPr marL="0" indent="0">
              <a:buNone/>
            </a:pPr>
            <a:r>
              <a:rPr lang="de-DE" dirty="0">
                <a:solidFill>
                  <a:schemeClr val="tx1"/>
                </a:solidFill>
              </a:rPr>
              <a:t>(2. = Führungsaufsicht)</a:t>
            </a:r>
          </a:p>
          <a:p>
            <a:pPr marL="0" indent="0">
              <a:buNone/>
            </a:pPr>
            <a:r>
              <a:rPr lang="de-DE" dirty="0">
                <a:solidFill>
                  <a:schemeClr val="tx1"/>
                </a:solidFill>
              </a:rPr>
              <a:t>(3. = Gnadenentscheidungen)</a:t>
            </a:r>
          </a:p>
          <a:p>
            <a:pPr marL="0" indent="0">
              <a:buNone/>
            </a:pPr>
            <a:r>
              <a:rPr lang="de-DE" dirty="0">
                <a:solidFill>
                  <a:schemeClr val="tx1"/>
                </a:solidFill>
              </a:rPr>
              <a:t>4. Benachrichtigung von neuen Strafverfahren</a:t>
            </a:r>
          </a:p>
          <a:p>
            <a:pPr marL="0" indent="0">
              <a:buNone/>
            </a:pPr>
            <a:r>
              <a:rPr lang="de-DE" dirty="0">
                <a:solidFill>
                  <a:schemeClr val="tx1"/>
                </a:solidFill>
              </a:rPr>
              <a:t>Anklageschriften und Strafbefehlsanträge gegen Beschuldigte, die in anderer Sache unter Bewährungsaufsicht stehen, sind durch den Urkundsbeamten der Geschäftsstelle des Gerichts an den zuständigen Bewährungshelfer weiterzuleiten. </a:t>
            </a:r>
          </a:p>
          <a:p>
            <a:pPr marL="0" indent="0">
              <a:buNone/>
            </a:pPr>
            <a:r>
              <a:rPr lang="de-DE" dirty="0">
                <a:solidFill>
                  <a:schemeClr val="tx1"/>
                </a:solidFill>
              </a:rPr>
              <a:t>Hierzu ist das jeweilige Doppel (Nr. 13 Abs. 3 </a:t>
            </a:r>
            <a:r>
              <a:rPr lang="de-DE" dirty="0" err="1">
                <a:solidFill>
                  <a:schemeClr val="tx1"/>
                </a:solidFill>
              </a:rPr>
              <a:t>MiStra</a:t>
            </a:r>
            <a:r>
              <a:rPr lang="de-DE" dirty="0">
                <a:solidFill>
                  <a:schemeClr val="tx1"/>
                </a:solidFill>
              </a:rPr>
              <a:t>) zu verwenden.</a:t>
            </a:r>
          </a:p>
          <a:p>
            <a:pPr marL="0" indent="0">
              <a:buNone/>
            </a:pPr>
            <a:endParaRPr lang="de-DE" dirty="0">
              <a:solidFill>
                <a:schemeClr val="tx1"/>
              </a:solidFill>
            </a:endParaRPr>
          </a:p>
          <a:p>
            <a:pPr marL="0" indent="0">
              <a:buNone/>
            </a:pPr>
            <a:r>
              <a:rPr lang="de-DE" dirty="0">
                <a:solidFill>
                  <a:schemeClr val="tx1"/>
                </a:solidFill>
              </a:rPr>
              <a:t>Im Idealfall hat die Staatsanwaltschaft diese Mitteilung zur Weiterleitung bereits beigefügt.</a:t>
            </a:r>
          </a:p>
          <a:p>
            <a:pPr marL="0" indent="0">
              <a:buNone/>
            </a:pPr>
            <a:endParaRPr lang="de-DE" dirty="0">
              <a:solidFill>
                <a:schemeClr val="tx1"/>
              </a:solidFill>
            </a:endParaRPr>
          </a:p>
        </p:txBody>
      </p:sp>
    </p:spTree>
    <p:extLst>
      <p:ext uri="{BB962C8B-B14F-4D97-AF65-F5344CB8AC3E}">
        <p14:creationId xmlns:p14="http://schemas.microsoft.com/office/powerpoint/2010/main" val="2077878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02369" y="89503"/>
            <a:ext cx="8534400" cy="1507067"/>
          </a:xfrm>
        </p:spPr>
        <p:txBody>
          <a:bodyPr/>
          <a:lstStyle/>
          <a:p>
            <a:r>
              <a:rPr lang="de-DE" dirty="0"/>
              <a:t>9.7.7 Haftliste und Haftmerkzettel (§§ 6 III, 38 V </a:t>
            </a:r>
            <a:r>
              <a:rPr lang="de-DE" dirty="0" err="1"/>
              <a:t>AktO</a:t>
            </a:r>
            <a:r>
              <a:rPr lang="de-DE" dirty="0"/>
              <a:t>) </a:t>
            </a:r>
          </a:p>
        </p:txBody>
      </p:sp>
      <p:sp>
        <p:nvSpPr>
          <p:cNvPr id="3" name="Inhaltsplatzhalter 2"/>
          <p:cNvSpPr>
            <a:spLocks noGrp="1"/>
          </p:cNvSpPr>
          <p:nvPr>
            <p:ph idx="1"/>
          </p:nvPr>
        </p:nvSpPr>
        <p:spPr>
          <a:xfrm>
            <a:off x="684213" y="1596570"/>
            <a:ext cx="10340838" cy="4846805"/>
          </a:xfrm>
        </p:spPr>
        <p:txBody>
          <a:bodyPr>
            <a:normAutofit/>
          </a:bodyPr>
          <a:lstStyle/>
          <a:p>
            <a:r>
              <a:rPr lang="de-DE" dirty="0">
                <a:solidFill>
                  <a:schemeClr val="tx1"/>
                </a:solidFill>
              </a:rPr>
              <a:t>Max Müller ist strafrechtlich wegen Diebstahls  bereits 10 mal vorbelastet.</a:t>
            </a:r>
          </a:p>
          <a:p>
            <a:r>
              <a:rPr lang="de-DE" dirty="0">
                <a:solidFill>
                  <a:schemeClr val="tx1"/>
                </a:solidFill>
              </a:rPr>
              <a:t>Er wir am 7.7.2024 in Mainz polizeilich festgenommen, nachdem er vor dem Media Markt mit seinem LKW einen Fernseher mit 75 Zoll im Wert von 3.500.-Euro abtransportieren will, den er selbstverständlich nicht bezahlt hat.</a:t>
            </a:r>
          </a:p>
          <a:p>
            <a:r>
              <a:rPr lang="de-DE" dirty="0">
                <a:solidFill>
                  <a:schemeClr val="tx1"/>
                </a:solidFill>
              </a:rPr>
              <a:t>Was muss die Polizei veranlassen, wenn Müller in Haft bleiben soll?</a:t>
            </a:r>
          </a:p>
          <a:p>
            <a:r>
              <a:rPr lang="de-DE" dirty="0">
                <a:solidFill>
                  <a:schemeClr val="tx1"/>
                </a:solidFill>
              </a:rPr>
              <a:t>Rücksprache mit dem zuständigen Staatsanwalt.</a:t>
            </a:r>
          </a:p>
          <a:p>
            <a:r>
              <a:rPr lang="de-DE" dirty="0">
                <a:solidFill>
                  <a:schemeClr val="tx1"/>
                </a:solidFill>
              </a:rPr>
              <a:t>Vorführung vor den zuständigen Richter bis zum Ablauf des nächsten Tages!</a:t>
            </a:r>
          </a:p>
          <a:p>
            <a:r>
              <a:rPr lang="de-DE" dirty="0">
                <a:solidFill>
                  <a:schemeClr val="tx1"/>
                </a:solidFill>
              </a:rPr>
              <a:t>Der zuständige Richter erlässt einen Haftbefehl gegen Müller.</a:t>
            </a:r>
          </a:p>
          <a:p>
            <a:r>
              <a:rPr lang="de-DE" dirty="0">
                <a:solidFill>
                  <a:schemeClr val="tx1"/>
                </a:solidFill>
              </a:rPr>
              <a:t>Der Vorgang gelangt zu Ihnen zur Staatsanwaltschaft Mainz.</a:t>
            </a:r>
          </a:p>
          <a:p>
            <a:r>
              <a:rPr lang="de-DE" dirty="0">
                <a:solidFill>
                  <a:schemeClr val="tx1"/>
                </a:solidFill>
              </a:rPr>
              <a:t>Was müssen Sie veranlassen?</a:t>
            </a:r>
          </a:p>
          <a:p>
            <a:endParaRPr lang="de-DE" dirty="0">
              <a:solidFill>
                <a:schemeClr val="tx1"/>
              </a:solidFill>
            </a:endParaRPr>
          </a:p>
        </p:txBody>
      </p:sp>
    </p:spTree>
    <p:extLst>
      <p:ext uri="{BB962C8B-B14F-4D97-AF65-F5344CB8AC3E}">
        <p14:creationId xmlns:p14="http://schemas.microsoft.com/office/powerpoint/2010/main" val="2329216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02369" y="89503"/>
            <a:ext cx="8534400" cy="1507067"/>
          </a:xfrm>
        </p:spPr>
        <p:txBody>
          <a:bodyPr/>
          <a:lstStyle/>
          <a:p>
            <a:r>
              <a:rPr lang="de-DE" dirty="0"/>
              <a:t>9.7.7 Haftliste und Haftmerkzettel (§§ 6 III, 38 V </a:t>
            </a:r>
            <a:r>
              <a:rPr lang="de-DE" dirty="0" err="1"/>
              <a:t>AktO</a:t>
            </a:r>
            <a:r>
              <a:rPr lang="de-DE" dirty="0"/>
              <a:t>) </a:t>
            </a:r>
          </a:p>
        </p:txBody>
      </p:sp>
      <p:sp>
        <p:nvSpPr>
          <p:cNvPr id="3" name="Inhaltsplatzhalter 2"/>
          <p:cNvSpPr>
            <a:spLocks noGrp="1"/>
          </p:cNvSpPr>
          <p:nvPr>
            <p:ph idx="1"/>
          </p:nvPr>
        </p:nvSpPr>
        <p:spPr>
          <a:xfrm>
            <a:off x="684213" y="1596570"/>
            <a:ext cx="10340838" cy="4846805"/>
          </a:xfrm>
        </p:spPr>
        <p:txBody>
          <a:bodyPr>
            <a:normAutofit/>
          </a:bodyPr>
          <a:lstStyle/>
          <a:p>
            <a:r>
              <a:rPr lang="de-DE" dirty="0">
                <a:solidFill>
                  <a:schemeClr val="tx1"/>
                </a:solidFill>
              </a:rPr>
              <a:t>Eintragung in die Haftliste, § 6 III 1 </a:t>
            </a:r>
            <a:r>
              <a:rPr lang="de-DE" dirty="0" err="1">
                <a:solidFill>
                  <a:schemeClr val="tx1"/>
                </a:solidFill>
              </a:rPr>
              <a:t>AktO</a:t>
            </a:r>
            <a:r>
              <a:rPr lang="de-DE" dirty="0">
                <a:solidFill>
                  <a:schemeClr val="tx1"/>
                </a:solidFill>
              </a:rPr>
              <a:t> (AV d JM v 19.11.1974 - 1454-1-20/74)</a:t>
            </a:r>
          </a:p>
          <a:p>
            <a:r>
              <a:rPr lang="de-DE" dirty="0">
                <a:solidFill>
                  <a:schemeClr val="tx1"/>
                </a:solidFill>
              </a:rPr>
              <a:t>Haftmerkzettel ausfüllen und den Akten vorheften, § 38 V 1 </a:t>
            </a:r>
            <a:r>
              <a:rPr lang="de-DE" dirty="0" err="1">
                <a:solidFill>
                  <a:schemeClr val="tx1"/>
                </a:solidFill>
              </a:rPr>
              <a:t>AktO</a:t>
            </a:r>
            <a:endParaRPr lang="de-DE" dirty="0">
              <a:solidFill>
                <a:schemeClr val="tx1"/>
              </a:solidFill>
            </a:endParaRPr>
          </a:p>
          <a:p>
            <a:r>
              <a:rPr lang="de-DE" dirty="0">
                <a:solidFill>
                  <a:schemeClr val="tx1"/>
                </a:solidFill>
              </a:rPr>
              <a:t>((Aufkleber „Haft“ auf der Akte anbringen, § 3 V 3 </a:t>
            </a:r>
            <a:r>
              <a:rPr lang="de-DE" dirty="0" err="1">
                <a:solidFill>
                  <a:schemeClr val="tx1"/>
                </a:solidFill>
              </a:rPr>
              <a:t>AktO</a:t>
            </a:r>
            <a:endParaRPr lang="de-DE" dirty="0">
              <a:solidFill>
                <a:schemeClr val="tx1"/>
              </a:solidFill>
            </a:endParaRPr>
          </a:p>
          <a:p>
            <a:r>
              <a:rPr lang="de-DE" dirty="0">
                <a:solidFill>
                  <a:schemeClr val="tx1"/>
                </a:solidFill>
              </a:rPr>
              <a:t>und Nummer der Haftliste auf dem Aufkleber vermerken))</a:t>
            </a:r>
          </a:p>
          <a:p>
            <a:r>
              <a:rPr lang="de-DE" dirty="0">
                <a:solidFill>
                  <a:schemeClr val="tx1"/>
                </a:solidFill>
              </a:rPr>
              <a:t>Hilfsakten (Doppelakten) anlegen, § 4 II </a:t>
            </a:r>
            <a:r>
              <a:rPr lang="de-DE" dirty="0" err="1">
                <a:solidFill>
                  <a:schemeClr val="tx1"/>
                </a:solidFill>
              </a:rPr>
              <a:t>AktO</a:t>
            </a:r>
            <a:r>
              <a:rPr lang="de-DE" dirty="0">
                <a:solidFill>
                  <a:schemeClr val="tx1"/>
                </a:solidFill>
              </a:rPr>
              <a:t> (Gem. RiLi OLG </a:t>
            </a:r>
            <a:r>
              <a:rPr lang="de-DE" dirty="0" err="1">
                <a:solidFill>
                  <a:schemeClr val="tx1"/>
                </a:solidFill>
              </a:rPr>
              <a:t>Präs</a:t>
            </a:r>
            <a:r>
              <a:rPr lang="de-DE" dirty="0">
                <a:solidFill>
                  <a:schemeClr val="tx1"/>
                </a:solidFill>
              </a:rPr>
              <a:t> ZW u KO</a:t>
            </a:r>
          </a:p>
        </p:txBody>
      </p:sp>
    </p:spTree>
    <p:extLst>
      <p:ext uri="{BB962C8B-B14F-4D97-AF65-F5344CB8AC3E}">
        <p14:creationId xmlns:p14="http://schemas.microsoft.com/office/powerpoint/2010/main" val="3742963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02369" y="89503"/>
            <a:ext cx="8534400" cy="1507067"/>
          </a:xfrm>
        </p:spPr>
        <p:txBody>
          <a:bodyPr/>
          <a:lstStyle/>
          <a:p>
            <a:r>
              <a:rPr lang="de-DE" dirty="0"/>
              <a:t>9.7.7 Haftliste und Haftmerkzettel (§§ 6 III, 38 V </a:t>
            </a:r>
            <a:r>
              <a:rPr lang="de-DE" dirty="0" err="1"/>
              <a:t>AktO</a:t>
            </a:r>
            <a:r>
              <a:rPr lang="de-DE" dirty="0"/>
              <a:t>) </a:t>
            </a:r>
          </a:p>
        </p:txBody>
      </p:sp>
      <p:sp>
        <p:nvSpPr>
          <p:cNvPr id="3" name="Inhaltsplatzhalter 2"/>
          <p:cNvSpPr>
            <a:spLocks noGrp="1"/>
          </p:cNvSpPr>
          <p:nvPr>
            <p:ph idx="1"/>
          </p:nvPr>
        </p:nvSpPr>
        <p:spPr>
          <a:xfrm>
            <a:off x="684213" y="1596570"/>
            <a:ext cx="10340838" cy="4846805"/>
          </a:xfrm>
        </p:spPr>
        <p:txBody>
          <a:bodyPr>
            <a:normAutofit/>
          </a:bodyPr>
          <a:lstStyle/>
          <a:p>
            <a:r>
              <a:rPr lang="de-DE" dirty="0">
                <a:solidFill>
                  <a:schemeClr val="tx1"/>
                </a:solidFill>
              </a:rPr>
              <a:t>Fristen in Haft- und Unterbringungssachen sind von anderen Fristen zu unterscheiden und in einer gesonderten Liste darzustellen:</a:t>
            </a:r>
          </a:p>
          <a:p>
            <a:r>
              <a:rPr lang="de-DE" dirty="0">
                <a:solidFill>
                  <a:schemeClr val="tx1"/>
                </a:solidFill>
              </a:rPr>
              <a:t>Haftliste/Unterbringungsliste § 6 III </a:t>
            </a:r>
            <a:r>
              <a:rPr lang="de-DE" dirty="0" err="1">
                <a:solidFill>
                  <a:schemeClr val="tx1"/>
                </a:solidFill>
              </a:rPr>
              <a:t>AktO</a:t>
            </a:r>
            <a:r>
              <a:rPr lang="de-DE" dirty="0">
                <a:solidFill>
                  <a:schemeClr val="tx1"/>
                </a:solidFill>
              </a:rPr>
              <a:t> (1454-I-20/74)</a:t>
            </a:r>
          </a:p>
          <a:p>
            <a:endParaRPr lang="de-DE" dirty="0">
              <a:solidFill>
                <a:schemeClr val="tx1"/>
              </a:solidFill>
            </a:endParaRPr>
          </a:p>
          <a:p>
            <a:r>
              <a:rPr lang="de-DE" dirty="0">
                <a:solidFill>
                  <a:schemeClr val="tx1"/>
                </a:solidFill>
              </a:rPr>
              <a:t>Für jeden Beschuldigten gegen den ein Haft- oder Unterbringungsbefehl ausgestellt ist, ist ein Haftmerkzettel den Akten vorzuheften § 38 V 1 </a:t>
            </a:r>
            <a:r>
              <a:rPr lang="de-DE" dirty="0" err="1">
                <a:solidFill>
                  <a:schemeClr val="tx1"/>
                </a:solidFill>
              </a:rPr>
              <a:t>AktO</a:t>
            </a:r>
            <a:r>
              <a:rPr lang="de-DE" dirty="0">
                <a:solidFill>
                  <a:schemeClr val="tx1"/>
                </a:solidFill>
              </a:rPr>
              <a:t>.</a:t>
            </a:r>
          </a:p>
          <a:p>
            <a:r>
              <a:rPr lang="de-DE" dirty="0">
                <a:solidFill>
                  <a:schemeClr val="tx1"/>
                </a:solidFill>
              </a:rPr>
              <a:t>((Der auf der Akte befindliche rote Haftaufkleber ist durch die Nr. der Haftliste zu ergänzen. ))</a:t>
            </a:r>
          </a:p>
          <a:p>
            <a:r>
              <a:rPr lang="de-DE" dirty="0">
                <a:solidFill>
                  <a:schemeClr val="tx1"/>
                </a:solidFill>
              </a:rPr>
              <a:t>Sofern die Haft in der Sache nicht mehr andauert, wird der Haftmerkzettel entsprechend ergänzt ((und der Haftaufkleber durchstrichen.))</a:t>
            </a:r>
          </a:p>
          <a:p>
            <a:endParaRPr lang="de-DE" dirty="0">
              <a:solidFill>
                <a:schemeClr val="tx1"/>
              </a:solidFill>
            </a:endParaRPr>
          </a:p>
        </p:txBody>
      </p:sp>
    </p:spTree>
    <p:extLst>
      <p:ext uri="{BB962C8B-B14F-4D97-AF65-F5344CB8AC3E}">
        <p14:creationId xmlns:p14="http://schemas.microsoft.com/office/powerpoint/2010/main" val="3382712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84952" y="150463"/>
            <a:ext cx="8534400" cy="1507067"/>
          </a:xfrm>
        </p:spPr>
        <p:txBody>
          <a:bodyPr/>
          <a:lstStyle/>
          <a:p>
            <a:r>
              <a:rPr lang="de-DE" dirty="0"/>
              <a:t>9.7.7 Haftliste und Haftmerkzettel (§§ 6 III, 38 V </a:t>
            </a:r>
            <a:r>
              <a:rPr lang="de-DE" dirty="0" err="1"/>
              <a:t>AktO</a:t>
            </a:r>
            <a:r>
              <a:rPr lang="de-DE" dirty="0"/>
              <a:t>) </a:t>
            </a:r>
          </a:p>
        </p:txBody>
      </p:sp>
      <p:sp>
        <p:nvSpPr>
          <p:cNvPr id="3" name="Inhaltsplatzhalter 2"/>
          <p:cNvSpPr>
            <a:spLocks noGrp="1"/>
          </p:cNvSpPr>
          <p:nvPr>
            <p:ph idx="1"/>
          </p:nvPr>
        </p:nvSpPr>
        <p:spPr>
          <a:xfrm>
            <a:off x="684213" y="2174965"/>
            <a:ext cx="8534400" cy="3615267"/>
          </a:xfrm>
        </p:spPr>
        <p:txBody>
          <a:bodyPr/>
          <a:lstStyle/>
          <a:p>
            <a:r>
              <a:rPr lang="de-DE" dirty="0">
                <a:solidFill>
                  <a:schemeClr val="tx1"/>
                </a:solidFill>
              </a:rPr>
              <a:t>Inhalt des Haftmerkzettels -  § 38 V 2 </a:t>
            </a:r>
            <a:r>
              <a:rPr lang="de-DE" dirty="0" err="1">
                <a:solidFill>
                  <a:schemeClr val="tx1"/>
                </a:solidFill>
              </a:rPr>
              <a:t>AktO</a:t>
            </a:r>
            <a:r>
              <a:rPr lang="de-DE" dirty="0">
                <a:solidFill>
                  <a:schemeClr val="tx1"/>
                </a:solidFill>
              </a:rPr>
              <a:t> </a:t>
            </a:r>
          </a:p>
          <a:p>
            <a:endParaRPr lang="de-DE" dirty="0">
              <a:solidFill>
                <a:schemeClr val="tx1"/>
              </a:solidFill>
            </a:endParaRPr>
          </a:p>
          <a:p>
            <a:r>
              <a:rPr lang="de-DE" dirty="0">
                <a:solidFill>
                  <a:schemeClr val="tx1"/>
                </a:solidFill>
              </a:rPr>
              <a:t>Inhalt des Verzeichnisses über Freiheitsentziehende Maßnahmen (Unterbringung) § 38 V 2 </a:t>
            </a:r>
            <a:r>
              <a:rPr lang="de-DE" dirty="0" err="1">
                <a:solidFill>
                  <a:schemeClr val="tx1"/>
                </a:solidFill>
              </a:rPr>
              <a:t>AktO</a:t>
            </a:r>
            <a:r>
              <a:rPr lang="de-DE" dirty="0">
                <a:solidFill>
                  <a:schemeClr val="tx1"/>
                </a:solidFill>
              </a:rPr>
              <a:t> </a:t>
            </a:r>
          </a:p>
          <a:p>
            <a:endParaRPr lang="de-DE" dirty="0">
              <a:solidFill>
                <a:schemeClr val="tx1"/>
              </a:solidFill>
            </a:endParaRPr>
          </a:p>
        </p:txBody>
      </p:sp>
    </p:spTree>
    <p:extLst>
      <p:ext uri="{BB962C8B-B14F-4D97-AF65-F5344CB8AC3E}">
        <p14:creationId xmlns:p14="http://schemas.microsoft.com/office/powerpoint/2010/main" val="1332813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19786" y="0"/>
            <a:ext cx="8534400" cy="1436915"/>
          </a:xfrm>
        </p:spPr>
        <p:txBody>
          <a:bodyPr>
            <a:normAutofit/>
          </a:bodyPr>
          <a:lstStyle/>
          <a:p>
            <a:r>
              <a:rPr lang="de-DE" sz="2800" dirty="0"/>
              <a:t>9.7.7 Haftliste und Haftmerkzettel (§§ 6 III, 38 V </a:t>
            </a:r>
            <a:r>
              <a:rPr lang="de-DE" sz="2800" dirty="0" err="1"/>
              <a:t>AktO</a:t>
            </a:r>
            <a:r>
              <a:rPr lang="de-DE" sz="2800" dirty="0"/>
              <a:t>)</a:t>
            </a:r>
          </a:p>
        </p:txBody>
      </p:sp>
      <p:sp>
        <p:nvSpPr>
          <p:cNvPr id="3" name="Inhaltsplatzhalter 2"/>
          <p:cNvSpPr>
            <a:spLocks noGrp="1"/>
          </p:cNvSpPr>
          <p:nvPr>
            <p:ph idx="1"/>
          </p:nvPr>
        </p:nvSpPr>
        <p:spPr>
          <a:xfrm>
            <a:off x="684213" y="1436914"/>
            <a:ext cx="11037524" cy="5421085"/>
          </a:xfrm>
        </p:spPr>
        <p:txBody>
          <a:bodyPr>
            <a:normAutofit fontScale="77500" lnSpcReduction="20000"/>
          </a:bodyPr>
          <a:lstStyle/>
          <a:p>
            <a:r>
              <a:rPr lang="de-DE" b="1" dirty="0">
                <a:solidFill>
                  <a:schemeClr val="tx1"/>
                </a:solidFill>
              </a:rPr>
              <a:t>Die Wichtigkeit der Haft- und Unterbringungsüberwachung ergibt sich aus dem Grundgesetz.</a:t>
            </a:r>
            <a:r>
              <a:rPr lang="de-DE" dirty="0">
                <a:solidFill>
                  <a:schemeClr val="tx1"/>
                </a:solidFill>
              </a:rPr>
              <a:t> In dieses Recht auf Freiheit darf nur auf Grund eines Gesetzes eingegriffen werden. </a:t>
            </a:r>
          </a:p>
          <a:p>
            <a:r>
              <a:rPr lang="de-DE" dirty="0">
                <a:solidFill>
                  <a:schemeClr val="tx1"/>
                </a:solidFill>
              </a:rPr>
              <a:t>Art 2 II GG</a:t>
            </a:r>
          </a:p>
          <a:p>
            <a:r>
              <a:rPr lang="de-DE" dirty="0">
                <a:solidFill>
                  <a:schemeClr val="tx1"/>
                </a:solidFill>
              </a:rPr>
              <a:t>(2) Jeder hat das Recht auf Leben und körperliche Unversehrtheit. </a:t>
            </a:r>
            <a:r>
              <a:rPr lang="de-DE" b="1" dirty="0">
                <a:solidFill>
                  <a:schemeClr val="tx1"/>
                </a:solidFill>
              </a:rPr>
              <a:t>Die Freiheit der Person ist unverletzlich. In diese Rechte darf nur auf Grund eines Gesetzes eingegriffen werden.</a:t>
            </a:r>
          </a:p>
          <a:p>
            <a:endParaRPr lang="de-DE" dirty="0">
              <a:solidFill>
                <a:schemeClr val="tx1"/>
              </a:solidFill>
            </a:endParaRPr>
          </a:p>
          <a:p>
            <a:r>
              <a:rPr lang="de-DE" dirty="0">
                <a:solidFill>
                  <a:schemeClr val="tx1"/>
                </a:solidFill>
              </a:rPr>
              <a:t>Über diesen Eingriff in die Freiheit darf nur ein Richter entscheiden und dies spätestens am Tag nach der Festnahme.</a:t>
            </a:r>
          </a:p>
          <a:p>
            <a:r>
              <a:rPr lang="de-DE" dirty="0">
                <a:solidFill>
                  <a:schemeClr val="tx1"/>
                </a:solidFill>
              </a:rPr>
              <a:t>Art 104 </a:t>
            </a:r>
          </a:p>
          <a:p>
            <a:r>
              <a:rPr lang="de-DE" dirty="0">
                <a:solidFill>
                  <a:schemeClr val="tx1"/>
                </a:solidFill>
              </a:rPr>
              <a:t>(1) Die Freiheit der Person kann nur auf Grund eines förmlichen Gesetzes und nur unter Beachtung der darin vorgeschriebenen Formen beschränkt werden. Festgehaltene Personen dürfen weder seelisch noch körperlich misshandelt werden.</a:t>
            </a:r>
          </a:p>
          <a:p>
            <a:r>
              <a:rPr lang="de-DE" dirty="0">
                <a:solidFill>
                  <a:schemeClr val="tx1"/>
                </a:solidFill>
              </a:rPr>
              <a:t>(2) </a:t>
            </a:r>
            <a:r>
              <a:rPr lang="de-DE" b="1" dirty="0">
                <a:solidFill>
                  <a:schemeClr val="tx1"/>
                </a:solidFill>
              </a:rPr>
              <a:t>Über die Zulässigkeit und Fortdauer einer Freiheitsentziehung hat nur der Richter zu entscheiden</a:t>
            </a:r>
            <a:r>
              <a:rPr lang="de-DE" dirty="0">
                <a:solidFill>
                  <a:schemeClr val="tx1"/>
                </a:solidFill>
              </a:rPr>
              <a:t>. Bei jeder nicht auf richterlicher Anordnung beruhenden Freiheitsentziehung ist unverzüglich eine richterliche Entscheidung herbeizuführen. Die Polizei darf aus eigener Machtvollkommenheit niemanden länger als bis zum Ende des Tages nach dem Ergreifen in eigenem Gewahrsam halten. Das Nähere ist gesetzlich zu regeln.</a:t>
            </a:r>
          </a:p>
          <a:p>
            <a:r>
              <a:rPr lang="de-DE" dirty="0">
                <a:solidFill>
                  <a:schemeClr val="tx1"/>
                </a:solidFill>
              </a:rPr>
              <a:t>(3) </a:t>
            </a:r>
            <a:r>
              <a:rPr lang="de-DE" b="1" dirty="0">
                <a:solidFill>
                  <a:schemeClr val="tx1"/>
                </a:solidFill>
              </a:rPr>
              <a:t>Jeder wegen des Verdachtes einer strafbaren Handlung vorläufig Festgenommene ist spätestens am Tage nach der Festnahme dem Richter vorzuführen</a:t>
            </a:r>
            <a:r>
              <a:rPr lang="de-DE" dirty="0">
                <a:solidFill>
                  <a:schemeClr val="tx1"/>
                </a:solidFill>
              </a:rPr>
              <a:t>, der ihm die Gründe der Festnahme mitzuteilen, ihn zu vernehmen und ihm Gelegenheit zu Einwendungen zu geben hat. Der Richter hat unverzüglich entweder einen mit Gründen versehenen schriftlichen Haftbefehl zu erlassen oder die Freilassung anzuordnen.</a:t>
            </a:r>
          </a:p>
          <a:p>
            <a:endParaRPr lang="de-DE" dirty="0">
              <a:solidFill>
                <a:schemeClr val="tx1"/>
              </a:solidFill>
            </a:endParaRPr>
          </a:p>
        </p:txBody>
      </p:sp>
    </p:spTree>
    <p:extLst>
      <p:ext uri="{BB962C8B-B14F-4D97-AF65-F5344CB8AC3E}">
        <p14:creationId xmlns:p14="http://schemas.microsoft.com/office/powerpoint/2010/main" val="1001006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84952" y="150463"/>
            <a:ext cx="8534400" cy="1507067"/>
          </a:xfrm>
        </p:spPr>
        <p:txBody>
          <a:bodyPr>
            <a:normAutofit/>
          </a:bodyPr>
          <a:lstStyle/>
          <a:p>
            <a:r>
              <a:rPr lang="de-DE" sz="2800" dirty="0"/>
              <a:t>9.7.7 Haftliste und Haftmerkzettel (§§ 6 III, 38 V </a:t>
            </a:r>
            <a:r>
              <a:rPr lang="de-DE" sz="2800" dirty="0" err="1"/>
              <a:t>AktO</a:t>
            </a:r>
            <a:r>
              <a:rPr lang="de-DE" sz="2800" dirty="0"/>
              <a:t>) </a:t>
            </a:r>
          </a:p>
        </p:txBody>
      </p:sp>
      <p:sp>
        <p:nvSpPr>
          <p:cNvPr id="3" name="Inhaltsplatzhalter 2"/>
          <p:cNvSpPr>
            <a:spLocks noGrp="1"/>
          </p:cNvSpPr>
          <p:nvPr>
            <p:ph idx="1"/>
          </p:nvPr>
        </p:nvSpPr>
        <p:spPr>
          <a:xfrm>
            <a:off x="684213" y="1532709"/>
            <a:ext cx="8534400" cy="5103222"/>
          </a:xfrm>
        </p:spPr>
        <p:txBody>
          <a:bodyPr>
            <a:normAutofit fontScale="85000" lnSpcReduction="20000"/>
          </a:bodyPr>
          <a:lstStyle/>
          <a:p>
            <a:r>
              <a:rPr lang="de-DE" i="1" dirty="0">
                <a:solidFill>
                  <a:schemeClr val="tx1"/>
                </a:solidFill>
              </a:rPr>
              <a:t>Die festgenommene Person ist dem Ermittlungsrichter (Haftrichter) vorzuführen, sofern noch kein Verfahren gegen ihn läuft. </a:t>
            </a:r>
            <a:endParaRPr lang="de-DE" dirty="0">
              <a:solidFill>
                <a:schemeClr val="tx1"/>
              </a:solidFill>
            </a:endParaRPr>
          </a:p>
          <a:p>
            <a:r>
              <a:rPr lang="de-DE" i="1" dirty="0">
                <a:solidFill>
                  <a:schemeClr val="tx1"/>
                </a:solidFill>
              </a:rPr>
              <a:t>Dies ist ein Fall, der bei dem Zentralen Ermittlungsgericht/Haftgericht des Amtsgerichts als „Einzelne Richterliche Anordnung – GS“ eingetragen wird. Dort wird über die Festnahme oder Freilassung entschieden und ggfls. ein Haftbefehl erlassen, § 112 ff. StPO.</a:t>
            </a:r>
            <a:endParaRPr lang="de-DE" dirty="0">
              <a:solidFill>
                <a:schemeClr val="tx1"/>
              </a:solidFill>
            </a:endParaRPr>
          </a:p>
          <a:p>
            <a:pPr marL="0" indent="0">
              <a:buNone/>
            </a:pPr>
            <a:r>
              <a:rPr lang="de-DE" i="1" dirty="0">
                <a:solidFill>
                  <a:schemeClr val="tx1"/>
                </a:solidFill>
              </a:rPr>
              <a:t> </a:t>
            </a:r>
            <a:endParaRPr lang="de-DE" dirty="0">
              <a:solidFill>
                <a:schemeClr val="tx1"/>
              </a:solidFill>
            </a:endParaRPr>
          </a:p>
          <a:p>
            <a:r>
              <a:rPr lang="de-DE" i="1" dirty="0">
                <a:solidFill>
                  <a:schemeClr val="tx1"/>
                </a:solidFill>
              </a:rPr>
              <a:t>Ist ein Verfahren bei Amtsgericht nach Anklageerhebung anhängig und besteht in der Akte ein Haftbefehl wegen Fluchtgefahr oder Verdunkelungsgefahr, weil sich der Angeklagten nach Anklageerhebung abgesetzt hat, ist er dem zuständigen Richter vorzuführen. </a:t>
            </a:r>
          </a:p>
          <a:p>
            <a:r>
              <a:rPr lang="de-DE" i="1" dirty="0">
                <a:solidFill>
                  <a:schemeClr val="tx1"/>
                </a:solidFill>
              </a:rPr>
              <a:t>Das gleiche gilt für Haftbefehle nach § 230 II StPO, wenn der Angeklagte zur Hauptverhandlung nicht erschienen ist und nunmehr festgenommen wird. Dies ist keine </a:t>
            </a:r>
            <a:r>
              <a:rPr lang="de-DE" i="1" dirty="0" err="1">
                <a:solidFill>
                  <a:schemeClr val="tx1"/>
                </a:solidFill>
              </a:rPr>
              <a:t>Gs</a:t>
            </a:r>
            <a:r>
              <a:rPr lang="de-DE" i="1" dirty="0">
                <a:solidFill>
                  <a:schemeClr val="tx1"/>
                </a:solidFill>
              </a:rPr>
              <a:t>-Sache!</a:t>
            </a:r>
            <a:endParaRPr lang="de-DE" dirty="0">
              <a:solidFill>
                <a:schemeClr val="tx1"/>
              </a:solidFill>
            </a:endParaRPr>
          </a:p>
          <a:p>
            <a:r>
              <a:rPr lang="de-DE" i="1" dirty="0">
                <a:solidFill>
                  <a:schemeClr val="tx1"/>
                </a:solidFill>
              </a:rPr>
              <a:t>Der Haftbefehl nach § 230 II StPO dient dem Fortgang des Verfahrens und ist nach der Hauptverhandlung erloschen. Einer Aufhebung bedarf es nicht. </a:t>
            </a:r>
            <a:endParaRPr lang="de-DE" dirty="0">
              <a:solidFill>
                <a:schemeClr val="tx1"/>
              </a:solidFill>
            </a:endParaRPr>
          </a:p>
          <a:p>
            <a:r>
              <a:rPr lang="de-DE" i="1" dirty="0">
                <a:solidFill>
                  <a:schemeClr val="tx1"/>
                </a:solidFill>
              </a:rPr>
              <a:t>Wird der Angeklagte zu einer Freiheitsstrafe verurteilt, verbleibt er natürlich in Haft und es muss über die Haftfortdauer entschieden werden. Die in dem Verfahren verbüßte Untersuchungshaft wird angerechnet.</a:t>
            </a:r>
            <a:endParaRPr lang="de-DE" dirty="0">
              <a:solidFill>
                <a:schemeClr val="tx1"/>
              </a:solidFill>
            </a:endParaRPr>
          </a:p>
          <a:p>
            <a:endParaRPr lang="de-DE" dirty="0"/>
          </a:p>
        </p:txBody>
      </p:sp>
    </p:spTree>
    <p:extLst>
      <p:ext uri="{BB962C8B-B14F-4D97-AF65-F5344CB8AC3E}">
        <p14:creationId xmlns:p14="http://schemas.microsoft.com/office/powerpoint/2010/main" val="2281555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19786" y="0"/>
            <a:ext cx="8534400" cy="1436915"/>
          </a:xfrm>
        </p:spPr>
        <p:txBody>
          <a:bodyPr>
            <a:normAutofit/>
          </a:bodyPr>
          <a:lstStyle/>
          <a:p>
            <a:r>
              <a:rPr lang="de-DE" sz="2800" dirty="0"/>
              <a:t>9.7.7 Haftliste und Haftmerkzettel (§§ 6 III, 38 V </a:t>
            </a:r>
            <a:r>
              <a:rPr lang="de-DE" sz="2800" dirty="0" err="1"/>
              <a:t>AktO</a:t>
            </a:r>
            <a:r>
              <a:rPr lang="de-DE" sz="2800" dirty="0"/>
              <a:t>) </a:t>
            </a:r>
          </a:p>
        </p:txBody>
      </p:sp>
      <p:sp>
        <p:nvSpPr>
          <p:cNvPr id="3" name="Inhaltsplatzhalter 2"/>
          <p:cNvSpPr>
            <a:spLocks noGrp="1"/>
          </p:cNvSpPr>
          <p:nvPr>
            <p:ph idx="1"/>
          </p:nvPr>
        </p:nvSpPr>
        <p:spPr>
          <a:xfrm>
            <a:off x="684213" y="1436914"/>
            <a:ext cx="11037524" cy="5421085"/>
          </a:xfrm>
        </p:spPr>
        <p:txBody>
          <a:bodyPr>
            <a:normAutofit/>
          </a:bodyPr>
          <a:lstStyle/>
          <a:p>
            <a:r>
              <a:rPr lang="de-DE" dirty="0">
                <a:solidFill>
                  <a:schemeClr val="tx1"/>
                </a:solidFill>
              </a:rPr>
              <a:t>Der zu Unrecht Inhaftierte in Untersuchungshaft hat einen Anspruch auf „Schadensersatz/Schmerzensgeld“, sofern seine Schuld nicht festgestellt werden kann und er freigesprochen oder das Verfahren eingestellt wird.</a:t>
            </a:r>
          </a:p>
          <a:p>
            <a:r>
              <a:rPr lang="de-DE" dirty="0">
                <a:solidFill>
                  <a:schemeClr val="tx1"/>
                </a:solidFill>
              </a:rPr>
              <a:t>Gleiches gilt für den Fall das die Verurteilung in einem Wiederaufnahmeverfahren aufgehoben wurde.</a:t>
            </a:r>
          </a:p>
          <a:p>
            <a:r>
              <a:rPr lang="de-DE" dirty="0">
                <a:solidFill>
                  <a:schemeClr val="tx1"/>
                </a:solidFill>
              </a:rPr>
              <a:t>Derzeit werden 75.- Euro für jeden angefangen Tag der Freiheitsentziehung             nach § 7 Abs. 3 StrEG (Gesetz über Entschädigung für Strafverfolgungsmaßnahmen) erstattet. Hierüber ist eine </a:t>
            </a:r>
            <a:r>
              <a:rPr lang="de-DE" dirty="0" err="1">
                <a:solidFill>
                  <a:schemeClr val="tx1"/>
                </a:solidFill>
              </a:rPr>
              <a:t>geríchtliche</a:t>
            </a:r>
            <a:r>
              <a:rPr lang="de-DE" dirty="0">
                <a:solidFill>
                  <a:schemeClr val="tx1"/>
                </a:solidFill>
              </a:rPr>
              <a:t> Entscheidung zu treffen. Das sind dann 2.250.-Euro nett monatlich und 27.375.- Euro jährlich…</a:t>
            </a:r>
          </a:p>
          <a:p>
            <a:endParaRPr lang="de-DE" dirty="0">
              <a:solidFill>
                <a:schemeClr val="tx1"/>
              </a:solidFill>
            </a:endParaRPr>
          </a:p>
        </p:txBody>
      </p:sp>
    </p:spTree>
    <p:extLst>
      <p:ext uri="{BB962C8B-B14F-4D97-AF65-F5344CB8AC3E}">
        <p14:creationId xmlns:p14="http://schemas.microsoft.com/office/powerpoint/2010/main" val="3980110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19786" y="0"/>
            <a:ext cx="8534400" cy="1436915"/>
          </a:xfrm>
        </p:spPr>
        <p:txBody>
          <a:bodyPr>
            <a:normAutofit/>
          </a:bodyPr>
          <a:lstStyle/>
          <a:p>
            <a:r>
              <a:rPr lang="de-DE" sz="2800" dirty="0"/>
              <a:t>9.7.7 Haftliste und Haftmerkzettel (§§ 6 III, 38 V </a:t>
            </a:r>
            <a:r>
              <a:rPr lang="de-DE" sz="2800" dirty="0" err="1"/>
              <a:t>AktO</a:t>
            </a:r>
            <a:r>
              <a:rPr lang="de-DE" sz="2800" dirty="0"/>
              <a:t>) </a:t>
            </a:r>
          </a:p>
        </p:txBody>
      </p:sp>
      <p:sp>
        <p:nvSpPr>
          <p:cNvPr id="3" name="Inhaltsplatzhalter 2"/>
          <p:cNvSpPr>
            <a:spLocks noGrp="1"/>
          </p:cNvSpPr>
          <p:nvPr>
            <p:ph idx="1"/>
          </p:nvPr>
        </p:nvSpPr>
        <p:spPr>
          <a:xfrm>
            <a:off x="684213" y="1436914"/>
            <a:ext cx="11037524" cy="5421085"/>
          </a:xfrm>
        </p:spPr>
        <p:txBody>
          <a:bodyPr>
            <a:normAutofit/>
          </a:bodyPr>
          <a:lstStyle/>
          <a:p>
            <a:r>
              <a:rPr lang="de-DE" dirty="0">
                <a:solidFill>
                  <a:schemeClr val="tx1"/>
                </a:solidFill>
              </a:rPr>
              <a:t>Die Fristennotierung und Überwachung ist deshalb so wichtig, weil die Haftfortdauer des in Untersuchungshaft befindlichen Personen nach § 121 StPO spätestens nach 6 Monaten Inhaftierung durch das Oberlandesgericht von Amts wegen zu überprüfen ist.  </a:t>
            </a:r>
          </a:p>
          <a:p>
            <a:r>
              <a:rPr lang="de-DE" dirty="0">
                <a:solidFill>
                  <a:schemeClr val="tx1"/>
                </a:solidFill>
              </a:rPr>
              <a:t>Solange der Inhaftierte in Untersuchungshaft ist, kann er jederzeit einen Antrag auf Haftprüfung nach § 117 StPO stellen.</a:t>
            </a:r>
          </a:p>
          <a:p>
            <a:r>
              <a:rPr lang="de-DE" dirty="0">
                <a:solidFill>
                  <a:schemeClr val="tx1"/>
                </a:solidFill>
              </a:rPr>
              <a:t>Solange kein Urteil ergangen ist, das auf eine Freiheitsstrafe oder eine freiheitsentziehende Maßregel lautet, soll der Vollzug der Untersuchungshaft in der Regel sechs Monate nicht überschreiten. </a:t>
            </a:r>
          </a:p>
          <a:p>
            <a:endParaRPr lang="de-DE" dirty="0">
              <a:solidFill>
                <a:schemeClr val="tx1"/>
              </a:solidFill>
            </a:endParaRPr>
          </a:p>
        </p:txBody>
      </p:sp>
    </p:spTree>
    <p:extLst>
      <p:ext uri="{BB962C8B-B14F-4D97-AF65-F5344CB8AC3E}">
        <p14:creationId xmlns:p14="http://schemas.microsoft.com/office/powerpoint/2010/main" val="275913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19786" y="0"/>
            <a:ext cx="8534400" cy="1436915"/>
          </a:xfrm>
        </p:spPr>
        <p:txBody>
          <a:bodyPr>
            <a:normAutofit/>
          </a:bodyPr>
          <a:lstStyle/>
          <a:p>
            <a:r>
              <a:rPr lang="de-DE" sz="2800" dirty="0"/>
              <a:t>9.7.7 Haftliste und Haftmerkzettel (§§ 6 III, 38 V </a:t>
            </a:r>
            <a:r>
              <a:rPr lang="de-DE" sz="2800" dirty="0" err="1"/>
              <a:t>AktO</a:t>
            </a:r>
            <a:r>
              <a:rPr lang="de-DE" sz="2800" dirty="0"/>
              <a:t>) </a:t>
            </a:r>
          </a:p>
        </p:txBody>
      </p:sp>
      <p:sp>
        <p:nvSpPr>
          <p:cNvPr id="3" name="Inhaltsplatzhalter 2"/>
          <p:cNvSpPr>
            <a:spLocks noGrp="1"/>
          </p:cNvSpPr>
          <p:nvPr>
            <p:ph idx="1"/>
          </p:nvPr>
        </p:nvSpPr>
        <p:spPr>
          <a:xfrm>
            <a:off x="684213" y="1436914"/>
            <a:ext cx="11037524" cy="5421085"/>
          </a:xfrm>
        </p:spPr>
        <p:txBody>
          <a:bodyPr>
            <a:normAutofit/>
          </a:bodyPr>
          <a:lstStyle/>
          <a:p>
            <a:r>
              <a:rPr lang="de-DE" dirty="0">
                <a:solidFill>
                  <a:schemeClr val="tx1"/>
                </a:solidFill>
              </a:rPr>
              <a:t>Das Oberlandesgericht kann jedoch diese Frist verlängern, „wenn die besondere Schwierigkeit oder der besondere Umfang der Ermittlungen oder ein anderer wichtiger Grund das Urteil noch nicht zulassen und die Fortdauer der Haft rechtfertigen“ (§ 121 StPO). </a:t>
            </a:r>
          </a:p>
          <a:p>
            <a:r>
              <a:rPr lang="de-DE" dirty="0">
                <a:solidFill>
                  <a:schemeClr val="tx1"/>
                </a:solidFill>
              </a:rPr>
              <a:t>Dies ist in der Praxis nicht selten der Fall. </a:t>
            </a:r>
          </a:p>
          <a:p>
            <a:r>
              <a:rPr lang="de-DE" dirty="0">
                <a:solidFill>
                  <a:schemeClr val="tx1"/>
                </a:solidFill>
              </a:rPr>
              <a:t>Trotz der von Amts wegen durchgeführten Kontrolle durch das jeweils zuständige Oberlandesgericht hat es auch in Deutschland Einzelfälle überlanger Untersuchungshaft gegeben, die gelegentlich vom Europäischen Gerichtshof für Menschenrechte als Verstoß gegen die Europäische Menschenrechtskonvention gerügt worden sind. </a:t>
            </a:r>
          </a:p>
          <a:p>
            <a:r>
              <a:rPr lang="de-DE" dirty="0">
                <a:solidFill>
                  <a:schemeClr val="tx1"/>
                </a:solidFill>
              </a:rPr>
              <a:t>So befand sich etwa Fritz Teufel (68er/Kommune 1) fünf Jahre in Untersuchungshaft, Ralf Wohlleben (NSU-Prozess) wurde nach 6 Jahren und 8 Monaten aus der Untersuchungshaft entlassen.</a:t>
            </a:r>
          </a:p>
        </p:txBody>
      </p:sp>
    </p:spTree>
    <p:extLst>
      <p:ext uri="{BB962C8B-B14F-4D97-AF65-F5344CB8AC3E}">
        <p14:creationId xmlns:p14="http://schemas.microsoft.com/office/powerpoint/2010/main" val="472000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4212" y="0"/>
            <a:ext cx="8534400" cy="1507067"/>
          </a:xfrm>
        </p:spPr>
        <p:txBody>
          <a:bodyPr/>
          <a:lstStyle/>
          <a:p>
            <a:r>
              <a:rPr lang="de-DE" dirty="0"/>
              <a:t>9.7.1 Geschäftsstellenmäßige Behandlung </a:t>
            </a:r>
            <a:r>
              <a:rPr lang="de-DE" sz="3600" dirty="0"/>
              <a:t>§ 46 </a:t>
            </a:r>
            <a:r>
              <a:rPr lang="de-DE" sz="3600" dirty="0" err="1"/>
              <a:t>AktO</a:t>
            </a:r>
            <a:endParaRPr lang="de-DE" dirty="0"/>
          </a:p>
        </p:txBody>
      </p:sp>
      <p:sp>
        <p:nvSpPr>
          <p:cNvPr id="3" name="Inhaltsplatzhalter 2"/>
          <p:cNvSpPr>
            <a:spLocks noGrp="1"/>
          </p:cNvSpPr>
          <p:nvPr>
            <p:ph idx="1"/>
          </p:nvPr>
        </p:nvSpPr>
        <p:spPr>
          <a:xfrm>
            <a:off x="768188" y="1091682"/>
            <a:ext cx="9226142" cy="5131838"/>
          </a:xfrm>
        </p:spPr>
        <p:txBody>
          <a:bodyPr>
            <a:normAutofit/>
          </a:bodyPr>
          <a:lstStyle/>
          <a:p>
            <a:r>
              <a:rPr lang="de-DE" dirty="0">
                <a:solidFill>
                  <a:schemeClr val="tx1"/>
                </a:solidFill>
              </a:rPr>
              <a:t>Welche Mitteilung hat die Geschäftsstelle des Amtsgerichts aufgrund der Verfahrenserfassung zwingend zu veranlassen?</a:t>
            </a:r>
          </a:p>
          <a:p>
            <a:r>
              <a:rPr lang="de-DE" dirty="0">
                <a:solidFill>
                  <a:schemeClr val="tx1"/>
                </a:solidFill>
              </a:rPr>
              <a:t>Die Geschäftsstelle des Gerichts teilt der Staatsanwaltschaft zum </a:t>
            </a:r>
            <a:r>
              <a:rPr lang="de-DE" dirty="0" err="1">
                <a:solidFill>
                  <a:schemeClr val="tx1"/>
                </a:solidFill>
              </a:rPr>
              <a:t>Js</a:t>
            </a:r>
            <a:r>
              <a:rPr lang="de-DE" dirty="0">
                <a:solidFill>
                  <a:schemeClr val="tx1"/>
                </a:solidFill>
              </a:rPr>
              <a:t>-Register das gerichtliche Aktenzeichen mit, § 46 III 1 </a:t>
            </a:r>
            <a:r>
              <a:rPr lang="de-DE" dirty="0" err="1">
                <a:solidFill>
                  <a:schemeClr val="tx1"/>
                </a:solidFill>
              </a:rPr>
              <a:t>AktO</a:t>
            </a:r>
            <a:r>
              <a:rPr lang="de-DE" dirty="0">
                <a:solidFill>
                  <a:schemeClr val="tx1"/>
                </a:solidFill>
              </a:rPr>
              <a:t>.</a:t>
            </a:r>
          </a:p>
          <a:p>
            <a:r>
              <a:rPr lang="de-DE" dirty="0">
                <a:solidFill>
                  <a:schemeClr val="tx1"/>
                </a:solidFill>
              </a:rPr>
              <a:t>Ohne diese Mitteilung könnte die Staatsanwaltschaft nur unter ihrem Aktenzeichen bei Gericht Schriftstücke einreichen, welche schwerer zuzuordnen wären.</a:t>
            </a:r>
          </a:p>
          <a:p>
            <a:r>
              <a:rPr lang="de-DE" dirty="0">
                <a:solidFill>
                  <a:schemeClr val="tx1"/>
                </a:solidFill>
              </a:rPr>
              <a:t>Hierdurch würde vermeidbare Mehrarbeit entstehen!</a:t>
            </a:r>
          </a:p>
          <a:p>
            <a:endParaRPr lang="de-DE" dirty="0"/>
          </a:p>
          <a:p>
            <a:endParaRPr lang="de-DE" dirty="0"/>
          </a:p>
          <a:p>
            <a:endParaRPr lang="de-DE" dirty="0"/>
          </a:p>
        </p:txBody>
      </p:sp>
    </p:spTree>
    <p:extLst>
      <p:ext uri="{BB962C8B-B14F-4D97-AF65-F5344CB8AC3E}">
        <p14:creationId xmlns:p14="http://schemas.microsoft.com/office/powerpoint/2010/main" val="3987471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3252" y="333343"/>
            <a:ext cx="8534400" cy="1507067"/>
          </a:xfrm>
        </p:spPr>
        <p:txBody>
          <a:bodyPr>
            <a:normAutofit/>
          </a:bodyPr>
          <a:lstStyle/>
          <a:p>
            <a:r>
              <a:rPr lang="de-DE" sz="2800" dirty="0"/>
              <a:t>9.7.8 Asservate § 40 </a:t>
            </a:r>
            <a:r>
              <a:rPr lang="de-DE" sz="2800" dirty="0" err="1"/>
              <a:t>AktO</a:t>
            </a:r>
            <a:endParaRPr lang="de-DE" sz="2800" dirty="0"/>
          </a:p>
        </p:txBody>
      </p:sp>
      <p:sp>
        <p:nvSpPr>
          <p:cNvPr id="3" name="Inhaltsplatzhalter 2"/>
          <p:cNvSpPr>
            <a:spLocks noGrp="1"/>
          </p:cNvSpPr>
          <p:nvPr>
            <p:ph idx="1"/>
          </p:nvPr>
        </p:nvSpPr>
        <p:spPr>
          <a:xfrm>
            <a:off x="623251" y="2218509"/>
            <a:ext cx="11194279" cy="4339045"/>
          </a:xfrm>
        </p:spPr>
        <p:txBody>
          <a:bodyPr/>
          <a:lstStyle/>
          <a:p>
            <a:r>
              <a:rPr lang="de-DE" dirty="0">
                <a:solidFill>
                  <a:schemeClr val="tx1"/>
                </a:solidFill>
              </a:rPr>
              <a:t>Bruno Bassano hat am 7.7.2024 mit einem Baseballschläger dem Rocky Balboa den Oberarm gebrochen.</a:t>
            </a:r>
          </a:p>
          <a:p>
            <a:r>
              <a:rPr lang="de-DE" dirty="0">
                <a:solidFill>
                  <a:schemeClr val="tx1"/>
                </a:solidFill>
              </a:rPr>
              <a:t>Der Vorgang gelangt am selben Tage zur Staatsanwaltschaft.</a:t>
            </a:r>
          </a:p>
          <a:p>
            <a:r>
              <a:rPr lang="de-DE" dirty="0">
                <a:solidFill>
                  <a:schemeClr val="tx1"/>
                </a:solidFill>
              </a:rPr>
              <a:t>Der Baseballschläger mit Blutanhaftungen befindet sich beim Vorgang.</a:t>
            </a:r>
          </a:p>
          <a:p>
            <a:r>
              <a:rPr lang="de-DE" dirty="0">
                <a:solidFill>
                  <a:schemeClr val="tx1"/>
                </a:solidFill>
              </a:rPr>
              <a:t>Was müssen Sie bezüglich des Baseballschlägers veranlassen?</a:t>
            </a:r>
          </a:p>
          <a:p>
            <a:r>
              <a:rPr lang="de-DE" dirty="0">
                <a:solidFill>
                  <a:schemeClr val="tx1"/>
                </a:solidFill>
              </a:rPr>
              <a:t>Die Akten gelangen mit der Anklage zu Gericht.</a:t>
            </a:r>
          </a:p>
          <a:p>
            <a:r>
              <a:rPr lang="de-DE" dirty="0">
                <a:solidFill>
                  <a:schemeClr val="tx1"/>
                </a:solidFill>
              </a:rPr>
              <a:t>Der Vorsitzende möchte das Beweismittel in der Hauptverhandlung </a:t>
            </a:r>
          </a:p>
          <a:p>
            <a:r>
              <a:rPr lang="de-DE" dirty="0">
                <a:solidFill>
                  <a:schemeClr val="tx1"/>
                </a:solidFill>
              </a:rPr>
              <a:t>betrachten.</a:t>
            </a:r>
          </a:p>
          <a:p>
            <a:r>
              <a:rPr lang="de-DE" dirty="0">
                <a:solidFill>
                  <a:schemeClr val="tx1"/>
                </a:solidFill>
              </a:rPr>
              <a:t>Was ist zu veranlassen?</a:t>
            </a:r>
          </a:p>
          <a:p>
            <a:endParaRPr lang="de-DE" dirty="0">
              <a:solidFill>
                <a:schemeClr val="tx1"/>
              </a:solidFill>
            </a:endParaRPr>
          </a:p>
        </p:txBody>
      </p:sp>
    </p:spTree>
    <p:extLst>
      <p:ext uri="{BB962C8B-B14F-4D97-AF65-F5344CB8AC3E}">
        <p14:creationId xmlns:p14="http://schemas.microsoft.com/office/powerpoint/2010/main" val="4030107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3251" y="-486457"/>
            <a:ext cx="8534400" cy="1507067"/>
          </a:xfrm>
        </p:spPr>
        <p:txBody>
          <a:bodyPr>
            <a:normAutofit/>
          </a:bodyPr>
          <a:lstStyle/>
          <a:p>
            <a:r>
              <a:rPr lang="de-DE" sz="2800" dirty="0"/>
              <a:t>9.7.8 Asservate § 40 </a:t>
            </a:r>
            <a:r>
              <a:rPr lang="de-DE" sz="2800" dirty="0" err="1"/>
              <a:t>AktO</a:t>
            </a:r>
            <a:endParaRPr lang="de-DE" sz="2800" dirty="0"/>
          </a:p>
        </p:txBody>
      </p:sp>
      <p:sp>
        <p:nvSpPr>
          <p:cNvPr id="3" name="Inhaltsplatzhalter 2"/>
          <p:cNvSpPr>
            <a:spLocks noGrp="1"/>
          </p:cNvSpPr>
          <p:nvPr>
            <p:ph idx="1"/>
          </p:nvPr>
        </p:nvSpPr>
        <p:spPr>
          <a:xfrm>
            <a:off x="498860" y="579422"/>
            <a:ext cx="11194279" cy="6545656"/>
          </a:xfrm>
        </p:spPr>
        <p:txBody>
          <a:bodyPr>
            <a:normAutofit fontScale="85000" lnSpcReduction="10000"/>
          </a:bodyPr>
          <a:lstStyle/>
          <a:p>
            <a:r>
              <a:rPr lang="de-DE" dirty="0">
                <a:solidFill>
                  <a:schemeClr val="tx1"/>
                </a:solidFill>
              </a:rPr>
              <a:t>Gegenstände die als Beweismittel von Bedeutung sind oder der Einziehung unterliegen § 94, 111b StPO, §§ 22, 46 OWiG werden in Verwahrung genommen.</a:t>
            </a:r>
          </a:p>
          <a:p>
            <a:r>
              <a:rPr lang="de-DE" dirty="0">
                <a:solidFill>
                  <a:schemeClr val="tx1"/>
                </a:solidFill>
              </a:rPr>
              <a:t>Die Verwahrung erfolgt durch die Geschäftsstelle. Im Geschäftsverteilungsplan ist regelmäßig diese Tätigkeit einem Geschäftsstellenbeamten (Asservatenverwalter) zugewiesen. </a:t>
            </a:r>
          </a:p>
          <a:p>
            <a:r>
              <a:rPr lang="de-DE" dirty="0">
                <a:solidFill>
                  <a:schemeClr val="tx1"/>
                </a:solidFill>
              </a:rPr>
              <a:t>Es ist eine Asservatenliste zu führen § 40 I 1 </a:t>
            </a:r>
            <a:r>
              <a:rPr lang="de-DE" dirty="0" err="1">
                <a:solidFill>
                  <a:schemeClr val="tx1"/>
                </a:solidFill>
              </a:rPr>
              <a:t>AktO</a:t>
            </a:r>
            <a:endParaRPr lang="de-DE" dirty="0">
              <a:solidFill>
                <a:schemeClr val="tx1"/>
              </a:solidFill>
            </a:endParaRPr>
          </a:p>
          <a:p>
            <a:r>
              <a:rPr lang="de-DE" dirty="0">
                <a:solidFill>
                  <a:schemeClr val="tx1"/>
                </a:solidFill>
              </a:rPr>
              <a:t>Den in Papier geführten Akten und Handakten ist für jede das Verfahren betreffende Erfassungsnummer ein Auszug aus der Asservatenliste nach Satz 1 vorzuheften § 40 I 2 </a:t>
            </a:r>
            <a:r>
              <a:rPr lang="de-DE" dirty="0" err="1">
                <a:solidFill>
                  <a:schemeClr val="tx1"/>
                </a:solidFill>
              </a:rPr>
              <a:t>AktO</a:t>
            </a:r>
            <a:r>
              <a:rPr lang="de-DE" dirty="0">
                <a:solidFill>
                  <a:schemeClr val="tx1"/>
                </a:solidFill>
              </a:rPr>
              <a:t>.</a:t>
            </a:r>
          </a:p>
          <a:p>
            <a:r>
              <a:rPr lang="de-DE" dirty="0">
                <a:solidFill>
                  <a:schemeClr val="tx1"/>
                </a:solidFill>
              </a:rPr>
              <a:t>Bei elektronischen Akten ist sicherzustellen, dass diese Angaben auf andere Weise deutlich erkennbar sind § 40 I 3 </a:t>
            </a:r>
            <a:r>
              <a:rPr lang="de-DE" dirty="0" err="1">
                <a:solidFill>
                  <a:schemeClr val="tx1"/>
                </a:solidFill>
              </a:rPr>
              <a:t>AktO</a:t>
            </a:r>
            <a:endParaRPr lang="de-DE" dirty="0">
              <a:solidFill>
                <a:schemeClr val="tx1"/>
              </a:solidFill>
            </a:endParaRPr>
          </a:p>
          <a:p>
            <a:r>
              <a:rPr lang="de-DE" dirty="0">
                <a:solidFill>
                  <a:schemeClr val="tx1"/>
                </a:solidFill>
              </a:rPr>
              <a:t>Zusätzlich ist das Vorhandensein von Asservaten auf dem Aktenumschlag zu vermerken      § 40 I 4 </a:t>
            </a:r>
            <a:r>
              <a:rPr lang="de-DE" dirty="0" err="1">
                <a:solidFill>
                  <a:schemeClr val="tx1"/>
                </a:solidFill>
              </a:rPr>
              <a:t>AktO</a:t>
            </a:r>
            <a:r>
              <a:rPr lang="de-DE" dirty="0">
                <a:solidFill>
                  <a:schemeClr val="tx1"/>
                </a:solidFill>
              </a:rPr>
              <a:t>.</a:t>
            </a:r>
          </a:p>
          <a:p>
            <a:r>
              <a:rPr lang="de-DE" dirty="0">
                <a:solidFill>
                  <a:schemeClr val="tx1"/>
                </a:solidFill>
              </a:rPr>
              <a:t>Die Verwahrung der Gegenstände richtet sich nach den Richtlinien für das Strafverfahren und das Bußgeldverfahren (RiStBV) Nr. 74 sowie den jeweiligen Bestimmungen über die Behandlung der in amtlichen Gewahrsam gelangten Gegenstände § 40 II 1 </a:t>
            </a:r>
            <a:r>
              <a:rPr lang="de-DE" dirty="0" err="1">
                <a:solidFill>
                  <a:schemeClr val="tx1"/>
                </a:solidFill>
              </a:rPr>
              <a:t>AktO</a:t>
            </a:r>
            <a:r>
              <a:rPr lang="de-DE" dirty="0">
                <a:solidFill>
                  <a:schemeClr val="tx1"/>
                </a:solidFill>
              </a:rPr>
              <a:t>:</a:t>
            </a:r>
          </a:p>
          <a:p>
            <a:r>
              <a:rPr lang="de-DE" dirty="0">
                <a:solidFill>
                  <a:schemeClr val="tx1"/>
                </a:solidFill>
              </a:rPr>
              <a:t>Nr. 74 RiStBV: Sorgfältige Verwahrung</a:t>
            </a:r>
          </a:p>
          <a:p>
            <a:r>
              <a:rPr lang="de-DE" dirty="0">
                <a:solidFill>
                  <a:schemeClr val="tx1"/>
                </a:solidFill>
              </a:rPr>
              <a:t>Gegenstände, die in einem Strafverfahren oder einem selbstständigen Einziehungsverfahren beschlagnahmt oder sonst in amtliche Verwahrung genommen worden sind, müssen zur Vermeidung von Schadensersatzansprüchen vor Verlust, Entwertung oder Beschädigung geschützt werden. Die Verantwortung hierfür trifft zunächst den Beamten, der die Beschlagnahme vornimmt; sie geht auf die Stelle (Staatsanwaltschaft oder Gericht) über, der die weitere Verfügung über den verwahrten Gegenstand zusteht. Die </a:t>
            </a:r>
            <a:r>
              <a:rPr lang="de-DE" b="1" dirty="0">
                <a:solidFill>
                  <a:schemeClr val="tx1"/>
                </a:solidFill>
              </a:rPr>
              <a:t>Verwaltungsvorschriften der Länder über die Verwahrung sind zu beachten.</a:t>
            </a:r>
          </a:p>
          <a:p>
            <a:endParaRPr lang="de-DE" b="1" dirty="0">
              <a:solidFill>
                <a:schemeClr val="tx1"/>
              </a:solidFill>
            </a:endParaRPr>
          </a:p>
          <a:p>
            <a:endParaRPr lang="de-DE" dirty="0">
              <a:solidFill>
                <a:schemeClr val="tx1"/>
              </a:solidFill>
            </a:endParaRPr>
          </a:p>
        </p:txBody>
      </p:sp>
    </p:spTree>
    <p:extLst>
      <p:ext uri="{BB962C8B-B14F-4D97-AF65-F5344CB8AC3E}">
        <p14:creationId xmlns:p14="http://schemas.microsoft.com/office/powerpoint/2010/main" val="2819183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1A130DE8-3E03-F634-6AF4-45E7110C0B2B}"/>
              </a:ext>
            </a:extLst>
          </p:cNvPr>
          <p:cNvSpPr txBox="1"/>
          <p:nvPr/>
        </p:nvSpPr>
        <p:spPr>
          <a:xfrm>
            <a:off x="977322" y="488887"/>
            <a:ext cx="10058852" cy="2585323"/>
          </a:xfrm>
          <a:prstGeom prst="rect">
            <a:avLst/>
          </a:prstGeom>
          <a:noFill/>
        </p:spPr>
        <p:txBody>
          <a:bodyPr wrap="square" rtlCol="0">
            <a:spAutoFit/>
          </a:bodyPr>
          <a:lstStyle/>
          <a:p>
            <a:r>
              <a:rPr lang="de-DE" dirty="0"/>
              <a:t>VV der Länder beachten:</a:t>
            </a:r>
          </a:p>
          <a:p>
            <a:endParaRPr lang="de-DE" dirty="0"/>
          </a:p>
          <a:p>
            <a:r>
              <a:rPr lang="de-DE" dirty="0"/>
              <a:t>Anweisung für die Behandlung der in amtlichen Gewahrsam</a:t>
            </a:r>
          </a:p>
          <a:p>
            <a:r>
              <a:rPr lang="de-DE" dirty="0"/>
              <a:t>gelangten Gegenstände (Gewahrsamssachenanweisung)</a:t>
            </a:r>
          </a:p>
          <a:p>
            <a:r>
              <a:rPr lang="de-DE" dirty="0"/>
              <a:t>AV d. JM vom 21. April 1967 (1454 — I. 23/67) —</a:t>
            </a:r>
          </a:p>
          <a:p>
            <a:endParaRPr lang="de-DE" dirty="0"/>
          </a:p>
          <a:p>
            <a:r>
              <a:rPr lang="de-DE" dirty="0"/>
              <a:t>Erklärung folgt später!</a:t>
            </a:r>
          </a:p>
          <a:p>
            <a:endParaRPr lang="de-DE" dirty="0"/>
          </a:p>
          <a:p>
            <a:endParaRPr lang="de-DE" dirty="0"/>
          </a:p>
        </p:txBody>
      </p:sp>
    </p:spTree>
    <p:extLst>
      <p:ext uri="{BB962C8B-B14F-4D97-AF65-F5344CB8AC3E}">
        <p14:creationId xmlns:p14="http://schemas.microsoft.com/office/powerpoint/2010/main" val="2315001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3252" y="333343"/>
            <a:ext cx="8534400" cy="1507067"/>
          </a:xfrm>
        </p:spPr>
        <p:txBody>
          <a:bodyPr>
            <a:normAutofit/>
          </a:bodyPr>
          <a:lstStyle/>
          <a:p>
            <a:r>
              <a:rPr lang="de-DE" sz="2800" dirty="0"/>
              <a:t>9.7.8 Asservate § 40 </a:t>
            </a:r>
            <a:r>
              <a:rPr lang="de-DE" sz="2800" dirty="0" err="1"/>
              <a:t>AktO</a:t>
            </a:r>
            <a:endParaRPr lang="de-DE" sz="2800" dirty="0"/>
          </a:p>
        </p:txBody>
      </p:sp>
      <p:sp>
        <p:nvSpPr>
          <p:cNvPr id="3" name="Inhaltsplatzhalter 2"/>
          <p:cNvSpPr>
            <a:spLocks noGrp="1"/>
          </p:cNvSpPr>
          <p:nvPr>
            <p:ph idx="1"/>
          </p:nvPr>
        </p:nvSpPr>
        <p:spPr>
          <a:xfrm>
            <a:off x="623251" y="2218509"/>
            <a:ext cx="11194279" cy="4339045"/>
          </a:xfrm>
        </p:spPr>
        <p:txBody>
          <a:bodyPr/>
          <a:lstStyle/>
          <a:p>
            <a:r>
              <a:rPr lang="de-DE" dirty="0">
                <a:solidFill>
                  <a:schemeClr val="tx1"/>
                </a:solidFill>
              </a:rPr>
              <a:t> Verwahrung außerhalb der Akte: Eine Zuordnung zum jeweiligen Geschäftsvorgang und Bezugsdokument ist zu gewährleisten § 40 II 2 </a:t>
            </a:r>
            <a:r>
              <a:rPr lang="de-DE" dirty="0" err="1">
                <a:solidFill>
                  <a:schemeClr val="tx1"/>
                </a:solidFill>
              </a:rPr>
              <a:t>AktO</a:t>
            </a:r>
            <a:endParaRPr lang="de-DE" dirty="0">
              <a:solidFill>
                <a:schemeClr val="tx1"/>
              </a:solidFill>
            </a:endParaRPr>
          </a:p>
          <a:p>
            <a:r>
              <a:rPr lang="de-DE" dirty="0">
                <a:solidFill>
                  <a:schemeClr val="tx1"/>
                </a:solidFill>
              </a:rPr>
              <a:t>Zusätzlich ist auf jedem Asservat sowie der Annahmeverfügung die jeweilige laufende Nummer der Asservatenliste zu vermerken § 40 II 3 </a:t>
            </a:r>
            <a:r>
              <a:rPr lang="de-DE" dirty="0" err="1">
                <a:solidFill>
                  <a:schemeClr val="tx1"/>
                </a:solidFill>
              </a:rPr>
              <a:t>AktO</a:t>
            </a:r>
            <a:endParaRPr lang="de-DE" dirty="0">
              <a:solidFill>
                <a:schemeClr val="tx1"/>
              </a:solidFill>
            </a:endParaRPr>
          </a:p>
          <a:p>
            <a:endParaRPr lang="de-DE" dirty="0">
              <a:solidFill>
                <a:schemeClr val="tx1"/>
              </a:solidFill>
            </a:endParaRPr>
          </a:p>
        </p:txBody>
      </p:sp>
    </p:spTree>
    <p:extLst>
      <p:ext uri="{BB962C8B-B14F-4D97-AF65-F5344CB8AC3E}">
        <p14:creationId xmlns:p14="http://schemas.microsoft.com/office/powerpoint/2010/main" val="3341781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31893" y="550626"/>
            <a:ext cx="8534400" cy="1507067"/>
          </a:xfrm>
        </p:spPr>
        <p:txBody>
          <a:bodyPr>
            <a:normAutofit/>
          </a:bodyPr>
          <a:lstStyle/>
          <a:p>
            <a:r>
              <a:rPr lang="de-DE" sz="2800" dirty="0"/>
              <a:t>9.7.8 Asservate § 40 </a:t>
            </a:r>
            <a:r>
              <a:rPr lang="de-DE" sz="2800" dirty="0" err="1"/>
              <a:t>AktO</a:t>
            </a:r>
            <a:endParaRPr lang="de-DE" sz="2800" dirty="0"/>
          </a:p>
        </p:txBody>
      </p:sp>
      <p:sp>
        <p:nvSpPr>
          <p:cNvPr id="3" name="Inhaltsplatzhalter 2"/>
          <p:cNvSpPr>
            <a:spLocks noGrp="1"/>
          </p:cNvSpPr>
          <p:nvPr>
            <p:ph idx="1"/>
          </p:nvPr>
        </p:nvSpPr>
        <p:spPr>
          <a:xfrm>
            <a:off x="623251" y="2218509"/>
            <a:ext cx="11194279" cy="4339045"/>
          </a:xfrm>
        </p:spPr>
        <p:txBody>
          <a:bodyPr/>
          <a:lstStyle/>
          <a:p>
            <a:r>
              <a:rPr lang="de-DE" dirty="0">
                <a:solidFill>
                  <a:schemeClr val="tx1"/>
                </a:solidFill>
              </a:rPr>
              <a:t>Verwaltungsvorschrift: 1454-I-23/67 – Gewahrsamssachenanweisung </a:t>
            </a:r>
          </a:p>
          <a:p>
            <a:r>
              <a:rPr lang="de-DE" dirty="0">
                <a:solidFill>
                  <a:schemeClr val="tx1"/>
                </a:solidFill>
              </a:rPr>
              <a:t>Es gibt verschiedene Arten der Verwahrung. Teilweise sind in der Akte z.B. Klarsichthüllen mit Farbpartikeln eingeheftet. Es handelt sich dabei um eine einfache Verwahrung. Diese Gegenstände können in der Akte einfach verwahrt werden. Sie sind vor Beschädigung oder Verlust zu schützen.</a:t>
            </a:r>
          </a:p>
          <a:p>
            <a:r>
              <a:rPr lang="de-DE" dirty="0">
                <a:solidFill>
                  <a:schemeClr val="tx1"/>
                </a:solidFill>
              </a:rPr>
              <a:t>Es ist eindeutig sicherer, alle Gegenstände aus der Akte zu entnehmen, insbesondere wenn es sich um Gegenstände wie Messer oder größere Teile handelt. </a:t>
            </a:r>
          </a:p>
          <a:p>
            <a:r>
              <a:rPr lang="de-DE" dirty="0">
                <a:solidFill>
                  <a:schemeClr val="tx1"/>
                </a:solidFill>
              </a:rPr>
              <a:t>Tatwerkzeuge, Betäubungsmittel, Waffen usw. werden in der Regel bei der Staatsanwaltschaft </a:t>
            </a:r>
            <a:r>
              <a:rPr lang="de-DE" dirty="0" err="1">
                <a:solidFill>
                  <a:schemeClr val="tx1"/>
                </a:solidFill>
              </a:rPr>
              <a:t>asserviert</a:t>
            </a:r>
            <a:r>
              <a:rPr lang="de-DE" dirty="0">
                <a:solidFill>
                  <a:schemeClr val="tx1"/>
                </a:solidFill>
              </a:rPr>
              <a:t> und in Verwahrung genommen. Sollten diese Gegenstände zur Hauptverhandlung benötigt werden, sind diese anzufordern.</a:t>
            </a:r>
          </a:p>
          <a:p>
            <a:endParaRPr lang="de-DE" dirty="0">
              <a:solidFill>
                <a:schemeClr val="tx1"/>
              </a:solidFill>
            </a:endParaRPr>
          </a:p>
        </p:txBody>
      </p:sp>
    </p:spTree>
    <p:extLst>
      <p:ext uri="{BB962C8B-B14F-4D97-AF65-F5344CB8AC3E}">
        <p14:creationId xmlns:p14="http://schemas.microsoft.com/office/powerpoint/2010/main" val="3999253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19046" y="0"/>
            <a:ext cx="8534400" cy="1507067"/>
          </a:xfrm>
        </p:spPr>
        <p:txBody>
          <a:bodyPr>
            <a:normAutofit/>
          </a:bodyPr>
          <a:lstStyle/>
          <a:p>
            <a:r>
              <a:rPr lang="de-DE" sz="2800" dirty="0"/>
              <a:t>9.7.8 Asservate § 40 </a:t>
            </a:r>
            <a:r>
              <a:rPr lang="de-DE" sz="2800" dirty="0" err="1"/>
              <a:t>AktO</a:t>
            </a:r>
            <a:endParaRPr lang="de-DE" sz="2800" dirty="0"/>
          </a:p>
        </p:txBody>
      </p:sp>
      <p:sp>
        <p:nvSpPr>
          <p:cNvPr id="3" name="Inhaltsplatzhalter 2"/>
          <p:cNvSpPr>
            <a:spLocks noGrp="1"/>
          </p:cNvSpPr>
          <p:nvPr>
            <p:ph idx="1"/>
          </p:nvPr>
        </p:nvSpPr>
        <p:spPr>
          <a:xfrm>
            <a:off x="623251" y="1689463"/>
            <a:ext cx="11194279" cy="4868091"/>
          </a:xfrm>
        </p:spPr>
        <p:txBody>
          <a:bodyPr>
            <a:normAutofit lnSpcReduction="10000"/>
          </a:bodyPr>
          <a:lstStyle/>
          <a:p>
            <a:r>
              <a:rPr lang="de-DE" dirty="0">
                <a:solidFill>
                  <a:schemeClr val="tx1"/>
                </a:solidFill>
              </a:rPr>
              <a:t>Verwaltungsvorschrift: 1454-I-23/67 – Gewahrsamssachenanweisung </a:t>
            </a:r>
          </a:p>
          <a:p>
            <a:r>
              <a:rPr lang="de-DE" dirty="0">
                <a:solidFill>
                  <a:schemeClr val="tx1"/>
                </a:solidFill>
              </a:rPr>
              <a:t>Werden die Gegenstände mit Anklageerhebung in der Akte an das Gericht versandt, sind diese beim Amtsgericht in die Liste der Überführungsstücke aufzunehmen und entsprechend zu behandeln.</a:t>
            </a:r>
          </a:p>
          <a:p>
            <a:r>
              <a:rPr lang="de-DE" dirty="0">
                <a:solidFill>
                  <a:schemeClr val="tx1"/>
                </a:solidFill>
              </a:rPr>
              <a:t>Die mit dem Verzeichnis versehenen Gegenstände sind in einem abschließbaren Schrank oder Tresor aufzubewahren.</a:t>
            </a:r>
          </a:p>
          <a:p>
            <a:endParaRPr lang="de-DE" dirty="0">
              <a:solidFill>
                <a:schemeClr val="tx1"/>
              </a:solidFill>
            </a:endParaRPr>
          </a:p>
          <a:p>
            <a:r>
              <a:rPr lang="de-DE" dirty="0">
                <a:solidFill>
                  <a:schemeClr val="tx1"/>
                </a:solidFill>
              </a:rPr>
              <a:t>Nach Abschluss des Verfahrens werden die Gegenstände aus der Verwahrung zur Akte genommen und an die Staatsanwaltschaft zurückgesandt. In jedem Fall muss über den Verbleib der sichergestellten oder eingezogenen Gegenstände entschieden werden. </a:t>
            </a:r>
          </a:p>
          <a:p>
            <a:r>
              <a:rPr lang="de-DE" dirty="0">
                <a:solidFill>
                  <a:schemeClr val="tx1"/>
                </a:solidFill>
              </a:rPr>
              <a:t>Im Hauptverhandlungsprotokoll ist im Bedarfsfall der Verzicht auf Eigentum und Rückgabe der sichergestellten Gegenstände zu vermerken.</a:t>
            </a:r>
          </a:p>
          <a:p>
            <a:r>
              <a:rPr lang="de-DE" dirty="0">
                <a:solidFill>
                  <a:schemeClr val="tx1"/>
                </a:solidFill>
              </a:rPr>
              <a:t>Nur dann können die sichergestellten Gegenstände auch vernichtet werden.</a:t>
            </a:r>
          </a:p>
          <a:p>
            <a:endParaRPr lang="de-DE" dirty="0">
              <a:solidFill>
                <a:schemeClr val="tx1"/>
              </a:solidFill>
            </a:endParaRPr>
          </a:p>
        </p:txBody>
      </p:sp>
    </p:spTree>
    <p:extLst>
      <p:ext uri="{BB962C8B-B14F-4D97-AF65-F5344CB8AC3E}">
        <p14:creationId xmlns:p14="http://schemas.microsoft.com/office/powerpoint/2010/main" val="701955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4212" y="224425"/>
            <a:ext cx="8534400" cy="1507067"/>
          </a:xfrm>
        </p:spPr>
        <p:txBody>
          <a:bodyPr/>
          <a:lstStyle/>
          <a:p>
            <a:r>
              <a:rPr lang="de-DE" dirty="0"/>
              <a:t>Ich wünsche Ihnen für die Klausur und Die Prüfung Viel</a:t>
            </a:r>
          </a:p>
        </p:txBody>
      </p:sp>
      <p:pic>
        <p:nvPicPr>
          <p:cNvPr id="4" name="Inhaltsplatzhalter 3"/>
          <p:cNvPicPr>
            <a:picLocks noGrp="1" noChangeAspect="1"/>
          </p:cNvPicPr>
          <p:nvPr>
            <p:ph idx="1"/>
          </p:nvPr>
        </p:nvPicPr>
        <p:blipFill>
          <a:blip r:embed="rId2"/>
          <a:stretch>
            <a:fillRect/>
          </a:stretch>
        </p:blipFill>
        <p:spPr>
          <a:xfrm>
            <a:off x="2926527" y="2295525"/>
            <a:ext cx="4049772" cy="3614738"/>
          </a:xfrm>
          <a:prstGeom prst="rect">
            <a:avLst/>
          </a:prstGeom>
        </p:spPr>
      </p:pic>
    </p:spTree>
    <p:extLst>
      <p:ext uri="{BB962C8B-B14F-4D97-AF65-F5344CB8AC3E}">
        <p14:creationId xmlns:p14="http://schemas.microsoft.com/office/powerpoint/2010/main" val="3785704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4212" y="0"/>
            <a:ext cx="8534400" cy="1507067"/>
          </a:xfrm>
        </p:spPr>
        <p:txBody>
          <a:bodyPr/>
          <a:lstStyle/>
          <a:p>
            <a:r>
              <a:rPr lang="de-DE" dirty="0"/>
              <a:t>9.7.1 Geschäftsstellenmäßige Behandlung </a:t>
            </a:r>
            <a:r>
              <a:rPr lang="de-DE" sz="3600" dirty="0"/>
              <a:t>§ 46 </a:t>
            </a:r>
            <a:r>
              <a:rPr lang="de-DE" sz="3600" dirty="0" err="1"/>
              <a:t>AktO</a:t>
            </a:r>
            <a:endParaRPr lang="de-DE" dirty="0"/>
          </a:p>
        </p:txBody>
      </p:sp>
      <p:sp>
        <p:nvSpPr>
          <p:cNvPr id="3" name="Inhaltsplatzhalter 2"/>
          <p:cNvSpPr>
            <a:spLocks noGrp="1"/>
          </p:cNvSpPr>
          <p:nvPr>
            <p:ph idx="1"/>
          </p:nvPr>
        </p:nvSpPr>
        <p:spPr>
          <a:xfrm>
            <a:off x="684211" y="904447"/>
            <a:ext cx="10306695" cy="7245533"/>
          </a:xfrm>
        </p:spPr>
        <p:txBody>
          <a:bodyPr>
            <a:normAutofit/>
          </a:bodyPr>
          <a:lstStyle/>
          <a:p>
            <a:r>
              <a:rPr lang="de-DE" dirty="0">
                <a:solidFill>
                  <a:schemeClr val="tx1"/>
                </a:solidFill>
              </a:rPr>
              <a:t>Beim Amtsgericht Mainz geht ein Antrag des zuständigen Finanzamts wegen einer Steuerstraftat ein. Tatbestand ist Hinterziehung der Kraftfahrzeugsteuer. Die Finanzbehörde beantragt beim zuständigen Amtsgericht per Strafbefehl die Verhängung einer Geldstrafe.</a:t>
            </a:r>
          </a:p>
          <a:p>
            <a:r>
              <a:rPr lang="de-DE" dirty="0">
                <a:solidFill>
                  <a:schemeClr val="tx1"/>
                </a:solidFill>
              </a:rPr>
              <a:t>Wie wird das Verfahren registriert?</a:t>
            </a:r>
          </a:p>
          <a:p>
            <a:r>
              <a:rPr lang="de-DE" dirty="0">
                <a:solidFill>
                  <a:schemeClr val="tx1"/>
                </a:solidFill>
              </a:rPr>
              <a:t>Als Verfahren der </a:t>
            </a:r>
            <a:r>
              <a:rPr lang="de-DE" b="1" dirty="0">
                <a:solidFill>
                  <a:schemeClr val="tx1"/>
                </a:solidFill>
              </a:rPr>
              <a:t>Staatsanwaltschaft</a:t>
            </a:r>
            <a:r>
              <a:rPr lang="de-DE" dirty="0">
                <a:solidFill>
                  <a:schemeClr val="tx1"/>
                </a:solidFill>
              </a:rPr>
              <a:t> sind zu registrieren</a:t>
            </a:r>
          </a:p>
          <a:p>
            <a:pPr marL="0" indent="0">
              <a:buNone/>
            </a:pPr>
            <a:r>
              <a:rPr lang="de-DE" dirty="0">
                <a:solidFill>
                  <a:schemeClr val="tx1"/>
                </a:solidFill>
              </a:rPr>
              <a:t>	1. unter dem Registerzeichen „</a:t>
            </a:r>
            <a:r>
              <a:rPr lang="de-DE" dirty="0" err="1">
                <a:solidFill>
                  <a:schemeClr val="tx1"/>
                </a:solidFill>
              </a:rPr>
              <a:t>Js</a:t>
            </a:r>
            <a:r>
              <a:rPr lang="de-DE" dirty="0">
                <a:solidFill>
                  <a:schemeClr val="tx1"/>
                </a:solidFill>
              </a:rPr>
              <a:t>“, b) Anträge und Beschlüsse, die der 	Staatsanwaltschaft zur Registrierung zugeleitet werden, insbesondere</a:t>
            </a:r>
          </a:p>
          <a:p>
            <a:pPr marL="0" indent="0">
              <a:buNone/>
            </a:pPr>
            <a:r>
              <a:rPr lang="de-DE" dirty="0">
                <a:solidFill>
                  <a:schemeClr val="tx1"/>
                </a:solidFill>
              </a:rPr>
              <a:t>	</a:t>
            </a:r>
            <a:r>
              <a:rPr lang="de-DE" dirty="0" err="1">
                <a:solidFill>
                  <a:schemeClr val="tx1"/>
                </a:solidFill>
              </a:rPr>
              <a:t>aa</a:t>
            </a:r>
            <a:r>
              <a:rPr lang="de-DE" dirty="0">
                <a:solidFill>
                  <a:schemeClr val="tx1"/>
                </a:solidFill>
              </a:rPr>
              <a:t>) Anträge der Finanzbehörden auf Erlass eines Strafbefehls in 	Steuerstrafsachen nach § 400 AO, § 41 I Nr. 1 b) </a:t>
            </a:r>
            <a:r>
              <a:rPr lang="de-DE" dirty="0" err="1">
                <a:solidFill>
                  <a:schemeClr val="tx1"/>
                </a:solidFill>
              </a:rPr>
              <a:t>aa</a:t>
            </a:r>
            <a:r>
              <a:rPr lang="de-DE" dirty="0">
                <a:solidFill>
                  <a:schemeClr val="tx1"/>
                </a:solidFill>
              </a:rPr>
              <a:t>) </a:t>
            </a:r>
            <a:r>
              <a:rPr lang="de-DE" dirty="0" err="1">
                <a:solidFill>
                  <a:schemeClr val="tx1"/>
                </a:solidFill>
              </a:rPr>
              <a:t>AktO</a:t>
            </a:r>
            <a:r>
              <a:rPr lang="de-DE" dirty="0">
                <a:solidFill>
                  <a:schemeClr val="tx1"/>
                </a:solidFill>
              </a:rPr>
              <a:t>.</a:t>
            </a:r>
          </a:p>
          <a:p>
            <a:r>
              <a:rPr lang="de-DE" dirty="0">
                <a:solidFill>
                  <a:schemeClr val="tx1"/>
                </a:solidFill>
              </a:rPr>
              <a:t>Daher muss die Geschäftsstelle des Amtsgerichts das Verfahren zunächst der zuständigen </a:t>
            </a:r>
            <a:r>
              <a:rPr lang="de-DE" dirty="0" err="1">
                <a:solidFill>
                  <a:schemeClr val="tx1"/>
                </a:solidFill>
              </a:rPr>
              <a:t>StA</a:t>
            </a:r>
            <a:r>
              <a:rPr lang="de-DE" dirty="0">
                <a:solidFill>
                  <a:schemeClr val="tx1"/>
                </a:solidFill>
              </a:rPr>
              <a:t> Mainz zum Zwecke der Registereintragung zuleiten.</a:t>
            </a:r>
          </a:p>
          <a:p>
            <a:r>
              <a:rPr lang="de-DE" dirty="0">
                <a:solidFill>
                  <a:schemeClr val="tx1"/>
                </a:solidFill>
              </a:rPr>
              <a:t>Danach verfügt der Dezernent der StA die Aktenübersendung an das AG.</a:t>
            </a:r>
          </a:p>
          <a:p>
            <a:r>
              <a:rPr lang="de-DE" dirty="0">
                <a:solidFill>
                  <a:schemeClr val="tx1"/>
                </a:solidFill>
              </a:rPr>
              <a:t>Nach Rechtskraft des Strafbefehls wird dieser von der StA vollstreckt!</a:t>
            </a:r>
          </a:p>
          <a:p>
            <a:endParaRPr lang="de-DE" dirty="0"/>
          </a:p>
          <a:p>
            <a:endParaRPr lang="de-DE" dirty="0"/>
          </a:p>
          <a:p>
            <a:endParaRPr lang="de-DE" dirty="0"/>
          </a:p>
        </p:txBody>
      </p:sp>
    </p:spTree>
    <p:extLst>
      <p:ext uri="{BB962C8B-B14F-4D97-AF65-F5344CB8AC3E}">
        <p14:creationId xmlns:p14="http://schemas.microsoft.com/office/powerpoint/2010/main" val="3830698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4212" y="0"/>
            <a:ext cx="8534400" cy="1507067"/>
          </a:xfrm>
        </p:spPr>
        <p:txBody>
          <a:bodyPr/>
          <a:lstStyle/>
          <a:p>
            <a:r>
              <a:rPr lang="de-DE" dirty="0"/>
              <a:t>9.7.1 Geschäftsstellenmäßige Behandlung </a:t>
            </a:r>
            <a:r>
              <a:rPr lang="de-DE" sz="3600" dirty="0"/>
              <a:t>§ 46 </a:t>
            </a:r>
            <a:r>
              <a:rPr lang="de-DE" sz="3600" dirty="0" err="1"/>
              <a:t>AktO</a:t>
            </a:r>
            <a:endParaRPr lang="de-DE" dirty="0"/>
          </a:p>
        </p:txBody>
      </p:sp>
      <p:sp>
        <p:nvSpPr>
          <p:cNvPr id="3" name="Inhaltsplatzhalter 2"/>
          <p:cNvSpPr>
            <a:spLocks noGrp="1"/>
          </p:cNvSpPr>
          <p:nvPr>
            <p:ph idx="1"/>
          </p:nvPr>
        </p:nvSpPr>
        <p:spPr>
          <a:xfrm>
            <a:off x="684212" y="1419498"/>
            <a:ext cx="9226142" cy="5199016"/>
          </a:xfrm>
        </p:spPr>
        <p:txBody>
          <a:bodyPr>
            <a:normAutofit/>
          </a:bodyPr>
          <a:lstStyle/>
          <a:p>
            <a:r>
              <a:rPr lang="de-DE" dirty="0">
                <a:solidFill>
                  <a:schemeClr val="tx1"/>
                </a:solidFill>
              </a:rPr>
              <a:t>Beim Amtsgericht Mainz geht eine Anklage ein. Der Angeschuldigte sitzt aufgrund dieses Verfahrens in Untersuchungshaft.</a:t>
            </a:r>
          </a:p>
          <a:p>
            <a:r>
              <a:rPr lang="de-DE" dirty="0">
                <a:solidFill>
                  <a:schemeClr val="tx1"/>
                </a:solidFill>
              </a:rPr>
              <a:t>Welche Mitteilung ist daher erforderlich?</a:t>
            </a:r>
          </a:p>
          <a:p>
            <a:r>
              <a:rPr lang="de-DE" dirty="0">
                <a:solidFill>
                  <a:schemeClr val="tx1"/>
                </a:solidFill>
              </a:rPr>
              <a:t>Mitteilung zum  </a:t>
            </a:r>
            <a:r>
              <a:rPr lang="de-DE" dirty="0" err="1">
                <a:solidFill>
                  <a:schemeClr val="tx1"/>
                </a:solidFill>
              </a:rPr>
              <a:t>Gs</a:t>
            </a:r>
            <a:r>
              <a:rPr lang="de-DE" dirty="0">
                <a:solidFill>
                  <a:schemeClr val="tx1"/>
                </a:solidFill>
              </a:rPr>
              <a:t>-Register, § 46 III 2 </a:t>
            </a:r>
            <a:r>
              <a:rPr lang="de-DE" dirty="0" err="1">
                <a:solidFill>
                  <a:schemeClr val="tx1"/>
                </a:solidFill>
              </a:rPr>
              <a:t>AktO</a:t>
            </a:r>
            <a:r>
              <a:rPr lang="de-DE" dirty="0">
                <a:solidFill>
                  <a:schemeClr val="tx1"/>
                </a:solidFill>
              </a:rPr>
              <a:t>:</a:t>
            </a:r>
          </a:p>
          <a:p>
            <a:r>
              <a:rPr lang="de-DE" dirty="0">
                <a:solidFill>
                  <a:schemeClr val="tx1"/>
                </a:solidFill>
              </a:rPr>
              <a:t>Die Geschäftsstelle des Gerichts teilt der Staatsanwaltschaft zum </a:t>
            </a:r>
            <a:r>
              <a:rPr lang="de-DE" dirty="0" err="1">
                <a:solidFill>
                  <a:schemeClr val="tx1"/>
                </a:solidFill>
              </a:rPr>
              <a:t>Js</a:t>
            </a:r>
            <a:r>
              <a:rPr lang="de-DE" dirty="0">
                <a:solidFill>
                  <a:schemeClr val="tx1"/>
                </a:solidFill>
              </a:rPr>
              <a:t>-Register das gerichtliche Aktenzeichen mit. Soweit Untersuchungshaft oder einstweilige Unterbringung vollzogen wird, teilt sie das Aktenzeichen auch zum </a:t>
            </a:r>
            <a:r>
              <a:rPr lang="de-DE" dirty="0" err="1">
                <a:solidFill>
                  <a:schemeClr val="tx1"/>
                </a:solidFill>
              </a:rPr>
              <a:t>Gs</a:t>
            </a:r>
            <a:r>
              <a:rPr lang="de-DE" dirty="0">
                <a:solidFill>
                  <a:schemeClr val="tx1"/>
                </a:solidFill>
              </a:rPr>
              <a:t>-Register mit.</a:t>
            </a:r>
          </a:p>
          <a:p>
            <a:r>
              <a:rPr lang="de-DE" dirty="0">
                <a:solidFill>
                  <a:schemeClr val="tx1"/>
                </a:solidFill>
              </a:rPr>
              <a:t>Warum ist diese Mitteilung wichtig?</a:t>
            </a:r>
          </a:p>
          <a:p>
            <a:r>
              <a:rPr lang="de-DE" dirty="0">
                <a:solidFill>
                  <a:schemeClr val="tx1"/>
                </a:solidFill>
              </a:rPr>
              <a:t>Übergang der Zuständigkeit der Haftsache 162 III StPO auf den ordentlichen Richter durch Anklageerhebung! Für</a:t>
            </a:r>
            <a:r>
              <a:rPr lang="de-DE" dirty="0"/>
              <a:t> </a:t>
            </a:r>
            <a:r>
              <a:rPr lang="de-DE" dirty="0">
                <a:solidFill>
                  <a:schemeClr val="tx1"/>
                </a:solidFill>
              </a:rPr>
              <a:t>den Ermittlungsrichter ist der Vorgang abgeschlossen, § 125 II StPO. </a:t>
            </a:r>
          </a:p>
          <a:p>
            <a:endParaRPr lang="de-DE" dirty="0"/>
          </a:p>
        </p:txBody>
      </p:sp>
    </p:spTree>
    <p:extLst>
      <p:ext uri="{BB962C8B-B14F-4D97-AF65-F5344CB8AC3E}">
        <p14:creationId xmlns:p14="http://schemas.microsoft.com/office/powerpoint/2010/main" val="1208663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4212" y="0"/>
            <a:ext cx="8534400" cy="1507067"/>
          </a:xfrm>
        </p:spPr>
        <p:txBody>
          <a:bodyPr/>
          <a:lstStyle/>
          <a:p>
            <a:r>
              <a:rPr lang="de-DE" dirty="0"/>
              <a:t>9.7.1 Geschäftsstellenmäßige Behandlung </a:t>
            </a:r>
            <a:r>
              <a:rPr lang="de-DE" sz="3600" dirty="0"/>
              <a:t>§ 46 </a:t>
            </a:r>
            <a:r>
              <a:rPr lang="de-DE" sz="3600" dirty="0" err="1"/>
              <a:t>AktO</a:t>
            </a:r>
            <a:endParaRPr lang="de-DE" dirty="0"/>
          </a:p>
        </p:txBody>
      </p:sp>
      <p:sp>
        <p:nvSpPr>
          <p:cNvPr id="3" name="Inhaltsplatzhalter 2"/>
          <p:cNvSpPr>
            <a:spLocks noGrp="1"/>
          </p:cNvSpPr>
          <p:nvPr>
            <p:ph idx="1"/>
          </p:nvPr>
        </p:nvSpPr>
        <p:spPr>
          <a:xfrm>
            <a:off x="602731" y="1507067"/>
            <a:ext cx="9226142" cy="5350932"/>
          </a:xfrm>
        </p:spPr>
        <p:txBody>
          <a:bodyPr>
            <a:normAutofit/>
          </a:bodyPr>
          <a:lstStyle/>
          <a:p>
            <a:r>
              <a:rPr lang="de-DE" dirty="0">
                <a:solidFill>
                  <a:schemeClr val="tx1"/>
                </a:solidFill>
              </a:rPr>
              <a:t>Strafverfahren werden beim Amtsgericht in ein Register eingetragen,   § 46 I </a:t>
            </a:r>
            <a:r>
              <a:rPr lang="de-DE" dirty="0" err="1">
                <a:solidFill>
                  <a:schemeClr val="tx1"/>
                </a:solidFill>
              </a:rPr>
              <a:t>AktO</a:t>
            </a:r>
            <a:r>
              <a:rPr lang="de-DE" dirty="0">
                <a:solidFill>
                  <a:schemeClr val="tx1"/>
                </a:solidFill>
              </a:rPr>
              <a:t>. </a:t>
            </a:r>
          </a:p>
          <a:p>
            <a:r>
              <a:rPr lang="de-DE" dirty="0">
                <a:solidFill>
                  <a:schemeClr val="tx1"/>
                </a:solidFill>
              </a:rPr>
              <a:t>Dadurch werden diese Verfahren hinsichtlich der Anhängigkeit bei Gericht überwacht.</a:t>
            </a:r>
          </a:p>
          <a:p>
            <a:r>
              <a:rPr lang="de-DE" dirty="0">
                <a:solidFill>
                  <a:schemeClr val="tx1"/>
                </a:solidFill>
              </a:rPr>
              <a:t>Die früher geführte </a:t>
            </a:r>
            <a:r>
              <a:rPr lang="de-DE" b="1" dirty="0">
                <a:solidFill>
                  <a:schemeClr val="tx1"/>
                </a:solidFill>
              </a:rPr>
              <a:t>Aktenkontrolle</a:t>
            </a:r>
            <a:r>
              <a:rPr lang="de-DE" dirty="0">
                <a:solidFill>
                  <a:schemeClr val="tx1"/>
                </a:solidFill>
              </a:rPr>
              <a:t> ist daher nicht mehr erforderlich!</a:t>
            </a:r>
          </a:p>
          <a:p>
            <a:endParaRPr lang="de-DE" dirty="0">
              <a:solidFill>
                <a:schemeClr val="tx1"/>
              </a:solidFill>
            </a:endParaRPr>
          </a:p>
          <a:p>
            <a:r>
              <a:rPr lang="de-DE" dirty="0">
                <a:solidFill>
                  <a:schemeClr val="tx1"/>
                </a:solidFill>
              </a:rPr>
              <a:t>Ebenso entfällt die Führung eines </a:t>
            </a:r>
            <a:r>
              <a:rPr lang="de-DE" b="1" dirty="0">
                <a:solidFill>
                  <a:schemeClr val="tx1"/>
                </a:solidFill>
              </a:rPr>
              <a:t>Namensverzeichnis</a:t>
            </a:r>
            <a:r>
              <a:rPr lang="de-DE" dirty="0">
                <a:solidFill>
                  <a:schemeClr val="tx1"/>
                </a:solidFill>
              </a:rPr>
              <a:t>ses, weil durch die Registereintragung das Verfahren jederzeit mit unterschiedlichen Suchbegriffen aufzufinden ist.</a:t>
            </a:r>
          </a:p>
          <a:p>
            <a:r>
              <a:rPr lang="de-DE" dirty="0">
                <a:solidFill>
                  <a:schemeClr val="tx1"/>
                </a:solidFill>
              </a:rPr>
              <a:t>Welche Suchbegriffe wären möglich?</a:t>
            </a:r>
          </a:p>
          <a:p>
            <a:r>
              <a:rPr lang="de-DE" dirty="0">
                <a:solidFill>
                  <a:schemeClr val="tx1"/>
                </a:solidFill>
              </a:rPr>
              <a:t>Name des Beschuldigten</a:t>
            </a:r>
          </a:p>
          <a:p>
            <a:r>
              <a:rPr lang="de-DE" dirty="0">
                <a:solidFill>
                  <a:schemeClr val="tx1"/>
                </a:solidFill>
              </a:rPr>
              <a:t>Aktenzeichen…</a:t>
            </a:r>
          </a:p>
          <a:p>
            <a:endParaRPr lang="de-DE" dirty="0">
              <a:solidFill>
                <a:schemeClr val="tx1"/>
              </a:solidFill>
            </a:endParaRPr>
          </a:p>
          <a:p>
            <a:endParaRPr lang="de-DE" dirty="0"/>
          </a:p>
        </p:txBody>
      </p:sp>
    </p:spTree>
    <p:extLst>
      <p:ext uri="{BB962C8B-B14F-4D97-AF65-F5344CB8AC3E}">
        <p14:creationId xmlns:p14="http://schemas.microsoft.com/office/powerpoint/2010/main" val="14016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4212" y="0"/>
            <a:ext cx="8534400" cy="1507067"/>
          </a:xfrm>
        </p:spPr>
        <p:txBody>
          <a:bodyPr/>
          <a:lstStyle/>
          <a:p>
            <a:r>
              <a:rPr lang="de-DE" dirty="0"/>
              <a:t>9.7.1 Geschäftsstellenmäßige Behandlung </a:t>
            </a:r>
            <a:r>
              <a:rPr lang="de-DE" sz="3600" dirty="0"/>
              <a:t>§ 46 </a:t>
            </a:r>
            <a:r>
              <a:rPr lang="de-DE" sz="3600" dirty="0" err="1"/>
              <a:t>AktO</a:t>
            </a:r>
            <a:endParaRPr lang="de-DE" dirty="0"/>
          </a:p>
        </p:txBody>
      </p:sp>
      <p:sp>
        <p:nvSpPr>
          <p:cNvPr id="3" name="Inhaltsplatzhalter 2"/>
          <p:cNvSpPr>
            <a:spLocks noGrp="1"/>
          </p:cNvSpPr>
          <p:nvPr>
            <p:ph idx="1"/>
          </p:nvPr>
        </p:nvSpPr>
        <p:spPr>
          <a:xfrm>
            <a:off x="483196" y="835434"/>
            <a:ext cx="10082197" cy="6502400"/>
          </a:xfrm>
        </p:spPr>
        <p:txBody>
          <a:bodyPr>
            <a:normAutofit/>
          </a:bodyPr>
          <a:lstStyle/>
          <a:p>
            <a:r>
              <a:rPr lang="de-DE" dirty="0">
                <a:solidFill>
                  <a:schemeClr val="tx1"/>
                </a:solidFill>
              </a:rPr>
              <a:t>Max Müller ist 16 Jahre alt und wird vom Jugendrichter des Amtsgerichts Mainz zu einer Jugendstrafe von 1 Jahr zur Bewährung verurteilt.</a:t>
            </a:r>
          </a:p>
          <a:p>
            <a:r>
              <a:rPr lang="de-DE" dirty="0">
                <a:solidFill>
                  <a:schemeClr val="tx1"/>
                </a:solidFill>
              </a:rPr>
              <a:t>Wer vollstreckt diese Entscheidung?</a:t>
            </a:r>
          </a:p>
          <a:p>
            <a:r>
              <a:rPr lang="de-DE" dirty="0">
                <a:solidFill>
                  <a:schemeClr val="tx1"/>
                </a:solidFill>
              </a:rPr>
              <a:t>Zuständig ist hier der Jugendrichter als Vollstreckungsleiter.</a:t>
            </a:r>
          </a:p>
          <a:p>
            <a:r>
              <a:rPr lang="de-DE" dirty="0">
                <a:solidFill>
                  <a:schemeClr val="tx1"/>
                </a:solidFill>
              </a:rPr>
              <a:t>Wie wird das Verfahren zwecks Vollstreckung registriert?</a:t>
            </a:r>
          </a:p>
          <a:p>
            <a:r>
              <a:rPr lang="de-DE" dirty="0">
                <a:solidFill>
                  <a:schemeClr val="tx1"/>
                </a:solidFill>
              </a:rPr>
              <a:t>Vollstreckungen in Straf- und Bußgeldsachen sind, mit Ausnahme derjenigen, mit denen die Vollstreckungsbehörde bereits im Ermittlungsverfahren oder das Gericht, dem der Vollstreckungsleiter angehört, bereits im Hauptsacheverfahren befasst war, zu registrieren: bei den Amtsgerichten:</a:t>
            </a:r>
          </a:p>
          <a:p>
            <a:pPr marL="0" indent="0">
              <a:buNone/>
            </a:pPr>
            <a:r>
              <a:rPr lang="de-DE" dirty="0">
                <a:solidFill>
                  <a:schemeClr val="tx1"/>
                </a:solidFill>
              </a:rPr>
              <a:t>    unter dem Registerzeichen „VRJs“ insbesondere in den in Nummer 1       	bezeichneten Fällen, wenn der Jugendrichter zuständig ist, § 50 I Nr. 2 </a:t>
            </a:r>
            <a:r>
              <a:rPr lang="de-DE" dirty="0" err="1">
                <a:solidFill>
                  <a:schemeClr val="tx1"/>
                </a:solidFill>
              </a:rPr>
              <a:t>AktO</a:t>
            </a:r>
            <a:r>
              <a:rPr lang="de-DE" dirty="0">
                <a:solidFill>
                  <a:schemeClr val="tx1"/>
                </a:solidFill>
              </a:rPr>
              <a:t>.</a:t>
            </a:r>
          </a:p>
          <a:p>
            <a:r>
              <a:rPr lang="de-DE" dirty="0">
                <a:solidFill>
                  <a:schemeClr val="tx1"/>
                </a:solidFill>
              </a:rPr>
              <a:t>Sind diesbezüglich Mitteilungen erforderlich?</a:t>
            </a:r>
          </a:p>
          <a:p>
            <a:r>
              <a:rPr lang="de-DE" dirty="0">
                <a:solidFill>
                  <a:schemeClr val="tx1"/>
                </a:solidFill>
              </a:rPr>
              <a:t>Das Aktenzeichen ist zu dem Verfahren, in dem die zu vollstreckende Entscheidung ergangen ist, mitzuteilen, § 50 I 4 </a:t>
            </a:r>
            <a:r>
              <a:rPr lang="de-DE" dirty="0" err="1">
                <a:solidFill>
                  <a:schemeClr val="tx1"/>
                </a:solidFill>
              </a:rPr>
              <a:t>AktO</a:t>
            </a:r>
            <a:r>
              <a:rPr lang="de-DE" dirty="0">
                <a:solidFill>
                  <a:schemeClr val="tx1"/>
                </a:solidFill>
              </a:rPr>
              <a:t>.</a:t>
            </a:r>
          </a:p>
          <a:p>
            <a:endParaRPr lang="de-DE" dirty="0">
              <a:solidFill>
                <a:schemeClr val="tx1"/>
              </a:solidFill>
            </a:endParaRPr>
          </a:p>
        </p:txBody>
      </p:sp>
    </p:spTree>
    <p:extLst>
      <p:ext uri="{BB962C8B-B14F-4D97-AF65-F5344CB8AC3E}">
        <p14:creationId xmlns:p14="http://schemas.microsoft.com/office/powerpoint/2010/main" val="1038945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4212" y="342052"/>
            <a:ext cx="8534400" cy="1507067"/>
          </a:xfrm>
        </p:spPr>
        <p:txBody>
          <a:bodyPr>
            <a:normAutofit/>
          </a:bodyPr>
          <a:lstStyle/>
          <a:p>
            <a:r>
              <a:rPr lang="de-DE" dirty="0"/>
              <a:t>9.7.2 Erfassung der Privatklage- und Bußgeldsachen </a:t>
            </a:r>
            <a:r>
              <a:rPr lang="de-DE" sz="3600" dirty="0"/>
              <a:t>§ 46 </a:t>
            </a:r>
            <a:r>
              <a:rPr lang="de-DE" sz="3600" dirty="0" err="1"/>
              <a:t>AktO</a:t>
            </a:r>
            <a:r>
              <a:rPr lang="de-DE" sz="3600" dirty="0"/>
              <a:t> </a:t>
            </a:r>
            <a:r>
              <a:rPr lang="de-DE" dirty="0"/>
              <a:t> </a:t>
            </a:r>
          </a:p>
        </p:txBody>
      </p:sp>
      <p:sp>
        <p:nvSpPr>
          <p:cNvPr id="3" name="Inhaltsplatzhalter 2"/>
          <p:cNvSpPr>
            <a:spLocks noGrp="1"/>
          </p:cNvSpPr>
          <p:nvPr>
            <p:ph idx="1"/>
          </p:nvPr>
        </p:nvSpPr>
        <p:spPr>
          <a:xfrm>
            <a:off x="514441" y="2532423"/>
            <a:ext cx="11018262" cy="4227968"/>
          </a:xfrm>
        </p:spPr>
        <p:txBody>
          <a:bodyPr>
            <a:normAutofit/>
          </a:bodyPr>
          <a:lstStyle/>
          <a:p>
            <a:r>
              <a:rPr lang="de-DE" dirty="0">
                <a:solidFill>
                  <a:schemeClr val="tx1"/>
                </a:solidFill>
              </a:rPr>
              <a:t>Bei der Staatsanwaltschaft Mainz geht ein Antrag auf Durchführung einer Privatklage ein.</a:t>
            </a:r>
          </a:p>
          <a:p>
            <a:r>
              <a:rPr lang="de-DE" dirty="0">
                <a:solidFill>
                  <a:schemeClr val="tx1"/>
                </a:solidFill>
              </a:rPr>
              <a:t>Wie wird das Verfahren registriert?</a:t>
            </a:r>
          </a:p>
          <a:p>
            <a:r>
              <a:rPr lang="de-DE" dirty="0">
                <a:solidFill>
                  <a:schemeClr val="tx1"/>
                </a:solidFill>
              </a:rPr>
              <a:t>Bei der StA erfolgt </a:t>
            </a:r>
            <a:r>
              <a:rPr lang="de-DE" b="1" dirty="0">
                <a:solidFill>
                  <a:schemeClr val="tx1"/>
                </a:solidFill>
              </a:rPr>
              <a:t>keine</a:t>
            </a:r>
            <a:r>
              <a:rPr lang="de-DE" dirty="0">
                <a:solidFill>
                  <a:schemeClr val="tx1"/>
                </a:solidFill>
              </a:rPr>
              <a:t> Registereintragung, da die Privatklage direkt beim Amtsgericht zu erheben ist, § 374 I 1 StPO. </a:t>
            </a:r>
          </a:p>
          <a:p>
            <a:r>
              <a:rPr lang="de-DE" dirty="0">
                <a:solidFill>
                  <a:schemeClr val="tx1"/>
                </a:solidFill>
              </a:rPr>
              <a:t>Der Privatkläger hat praktisch die Stellung des Staatsanwalts, § 385 I 1 StPO.</a:t>
            </a:r>
          </a:p>
          <a:p>
            <a:r>
              <a:rPr lang="de-DE" dirty="0">
                <a:solidFill>
                  <a:schemeClr val="tx1"/>
                </a:solidFill>
              </a:rPr>
              <a:t>Als Straf- und Bußgeldsachen vor den Amtsgerichten sind zu registrieren: unter dem Registerzeichen „</a:t>
            </a:r>
            <a:r>
              <a:rPr lang="de-DE" dirty="0" err="1">
                <a:solidFill>
                  <a:schemeClr val="tx1"/>
                </a:solidFill>
              </a:rPr>
              <a:t>Bs</a:t>
            </a:r>
            <a:r>
              <a:rPr lang="de-DE" dirty="0">
                <a:solidFill>
                  <a:schemeClr val="tx1"/>
                </a:solidFill>
              </a:rPr>
              <a:t>“ Privatklagesachen, § 46 I Nr. 6 </a:t>
            </a:r>
            <a:r>
              <a:rPr lang="de-DE" dirty="0" err="1">
                <a:solidFill>
                  <a:schemeClr val="tx1"/>
                </a:solidFill>
              </a:rPr>
              <a:t>AktO</a:t>
            </a:r>
            <a:r>
              <a:rPr lang="de-DE" dirty="0">
                <a:solidFill>
                  <a:schemeClr val="tx1"/>
                </a:solidFill>
              </a:rPr>
              <a:t>.</a:t>
            </a:r>
          </a:p>
          <a:p>
            <a:endParaRPr lang="de-DE" dirty="0">
              <a:solidFill>
                <a:schemeClr val="tx1"/>
              </a:solidFill>
            </a:endParaRPr>
          </a:p>
          <a:p>
            <a:endParaRPr lang="de-DE" dirty="0"/>
          </a:p>
          <a:p>
            <a:endParaRPr lang="de-DE" dirty="0"/>
          </a:p>
        </p:txBody>
      </p:sp>
    </p:spTree>
    <p:extLst>
      <p:ext uri="{BB962C8B-B14F-4D97-AF65-F5344CB8AC3E}">
        <p14:creationId xmlns:p14="http://schemas.microsoft.com/office/powerpoint/2010/main" val="1487485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Segment">
  <a:themeElements>
    <a:clrScheme name="Segment">
      <a:dk1>
        <a:sysClr val="windowText" lastClr="000000"/>
      </a:dk1>
      <a:lt1>
        <a:sysClr val="window" lastClr="FFFFFF"/>
      </a:lt1>
      <a:dk2>
        <a:srgbClr val="537D0B"/>
      </a:dk2>
      <a:lt2>
        <a:srgbClr val="A9E257"/>
      </a:lt2>
      <a:accent1>
        <a:srgbClr val="38540A"/>
      </a:accent1>
      <a:accent2>
        <a:srgbClr val="31A274"/>
      </a:accent2>
      <a:accent3>
        <a:srgbClr val="236073"/>
      </a:accent3>
      <a:accent4>
        <a:srgbClr val="6C4D90"/>
      </a:accent4>
      <a:accent5>
        <a:srgbClr val="983C27"/>
      </a:accent5>
      <a:accent6>
        <a:srgbClr val="CD811F"/>
      </a:accent6>
      <a:hlink>
        <a:srgbClr val="293F06"/>
      </a:hlink>
      <a:folHlink>
        <a:srgbClr val="68883A"/>
      </a:folHlink>
    </a:clrScheme>
    <a:fontScheme name="Segment">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gment">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9759155-7935-4C61-A06C-C04380D1B16E}"/>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0</TotalTime>
  <Words>5265</Words>
  <Application>Microsoft Office PowerPoint</Application>
  <PresentationFormat>Breitbild</PresentationFormat>
  <Paragraphs>341</Paragraphs>
  <Slides>46</Slides>
  <Notes>6</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46</vt:i4>
      </vt:variant>
    </vt:vector>
  </HeadingPairs>
  <TitlesOfParts>
    <vt:vector size="51" baseType="lpstr">
      <vt:lpstr>Arial</vt:lpstr>
      <vt:lpstr>Calibri</vt:lpstr>
      <vt:lpstr>Century Gothic</vt:lpstr>
      <vt:lpstr>Wingdings 3</vt:lpstr>
      <vt:lpstr>Segment</vt:lpstr>
      <vt:lpstr>FTL III 2024 Für Justizfachwirtanwärter- 9.7  Teil H - Register- und Aktenführung beim Amtsgericht (8 Stunden)</vt:lpstr>
      <vt:lpstr>9.7.1 Geschäftsstellenmäßige Behandlung (§ 46 AktO) </vt:lpstr>
      <vt:lpstr>9.7.1 Geschäftsstellenmäßige Behandlung</vt:lpstr>
      <vt:lpstr>9.7.1 Geschäftsstellenmäßige Behandlung § 46 AktO</vt:lpstr>
      <vt:lpstr>9.7.1 Geschäftsstellenmäßige Behandlung § 46 AktO</vt:lpstr>
      <vt:lpstr>9.7.1 Geschäftsstellenmäßige Behandlung § 46 AktO</vt:lpstr>
      <vt:lpstr>9.7.1 Geschäftsstellenmäßige Behandlung § 46 AktO</vt:lpstr>
      <vt:lpstr>9.7.1 Geschäftsstellenmäßige Behandlung § 46 AktO</vt:lpstr>
      <vt:lpstr>9.7.2 Erfassung der Privatklage- und Bußgeldsachen § 46 AktO  </vt:lpstr>
      <vt:lpstr>9.7.2 Erfassung der Privatklage- und Bußgeldsachen § 46 AktO</vt:lpstr>
      <vt:lpstr>9.7.3 Erfassung der einzelnen richterlichen Anordnungen § 46 AktO</vt:lpstr>
      <vt:lpstr>9.7.4 Kalender für Hauptverhandlungen in Straf- und Bußgeldsachen / Termine § 6 AkTO mit Eingangsvermerk auf dem Urteil (§ 275 I S. 5 StPO) </vt:lpstr>
      <vt:lpstr>9.7.4 Kalender für Hauptverhandlungen in Straf- und Bußgeldsachen / Termine § 6 AkTO mit Eingangsvermerk auf dem Urteil (§ 275 I S. 5 StPO) </vt:lpstr>
      <vt:lpstr>PowerPoint-Präsentation</vt:lpstr>
      <vt:lpstr>9.7.4 Kalender für Hauptverhandlungen in Straf- und Bußgeldsachen / Termine § 6 AkTO mit Eingangsvermerk auf dem Urteil (§ 275 I S. 5 StPO) </vt:lpstr>
      <vt:lpstr>9.7.4 Kalender für Hauptverhandlungen in Straf- und Bußgeldsachen / Termine § 6 AkTO mit Eingangsvermerk auf dem Urteil (§ 275 I S. 5 StPO) </vt:lpstr>
      <vt:lpstr>9.7.5 Vollstreckungsregister für Jugendgerichtssachen, Vollstreckungsheft §§ 50 AktO, 15, 16 StrVollstrO</vt:lpstr>
      <vt:lpstr>9.7.5 Vollstreckungsregister für Jugendgerichtssachen, Vollstreckungsheft §§ 50 AktO, 15, 16 StrVollstrO</vt:lpstr>
      <vt:lpstr>9.7.5 Vollstreckungsregister für Jugendgerichtssachen, Vollstreckungsheft §§ 50 AktO, 15, 16 StrVollstrO </vt:lpstr>
      <vt:lpstr>PowerPoint-Präsentation</vt:lpstr>
      <vt:lpstr>9.7.5 Vollstreckungsregister für Jugendgerichtssachen, Vollstreckungsheft §§ 50 AktO, 15, 16 StrVollstrO</vt:lpstr>
      <vt:lpstr>9.7.5 Vollstreckungsregister für Jugendgerichtssachen, Vollstreckungsheft §§ 50 AktO, 15, 16 StrVollstrO</vt:lpstr>
      <vt:lpstr>9.7.5 Vollstreckungsregister für Jugendgerichtssachen, Vollstreckungsheft §§ 50 AktO, 15, 16 StrVollstrO</vt:lpstr>
      <vt:lpstr>9.7.5 Vollstreckungsregister für Jugendgerichtssachen, Vollstreckungsheft §§ 50 AktO, 15, 16 StrVollstrO</vt:lpstr>
      <vt:lpstr>9.7.6 Bewährungsregister, Bewährungsheft § 51 AktO(Aussetzung der Vollstreckung einer Strafe usw. zur Bewährung; hier: Geschäftliche Behandlung der Überwachung - Rundschreiben des Ministeriums der Justiz vom 9. September 1982 (1454 - 1 - 15/82)) </vt:lpstr>
      <vt:lpstr>9.7.6 Bewährungsregister, Bewährungsheft § 51 AktO (Aussetzung der Vollstreckung einer Strafe usw. zur Bewährung; hier: Geschäftliche Behandlung der Überwachung - Rundschreiben des Ministeriums der Justiz vom 9. September 1982 (1454 - 1 - 15/82)) </vt:lpstr>
      <vt:lpstr>PowerPoint-Präsentation</vt:lpstr>
      <vt:lpstr>PowerPoint-Präsentation</vt:lpstr>
      <vt:lpstr>PowerPoint-Präsentation</vt:lpstr>
      <vt:lpstr>PowerPoint-Präsentation</vt:lpstr>
      <vt:lpstr>9.7.7 Haftliste und Haftmerkzettel (§§ 6 III, 38 V AktO) </vt:lpstr>
      <vt:lpstr>9.7.7 Haftliste und Haftmerkzettel (§§ 6 III, 38 V AktO) </vt:lpstr>
      <vt:lpstr>9.7.7 Haftliste und Haftmerkzettel (§§ 6 III, 38 V AktO) </vt:lpstr>
      <vt:lpstr>9.7.7 Haftliste und Haftmerkzettel (§§ 6 III, 38 V AktO) </vt:lpstr>
      <vt:lpstr>9.7.7 Haftliste und Haftmerkzettel (§§ 6 III, 38 V AktO)</vt:lpstr>
      <vt:lpstr>9.7.7 Haftliste und Haftmerkzettel (§§ 6 III, 38 V AktO) </vt:lpstr>
      <vt:lpstr>9.7.7 Haftliste und Haftmerkzettel (§§ 6 III, 38 V AktO) </vt:lpstr>
      <vt:lpstr>9.7.7 Haftliste und Haftmerkzettel (§§ 6 III, 38 V AktO) </vt:lpstr>
      <vt:lpstr>9.7.7 Haftliste und Haftmerkzettel (§§ 6 III, 38 V AktO) </vt:lpstr>
      <vt:lpstr>9.7.8 Asservate § 40 AktO</vt:lpstr>
      <vt:lpstr>9.7.8 Asservate § 40 AktO</vt:lpstr>
      <vt:lpstr>PowerPoint-Präsentation</vt:lpstr>
      <vt:lpstr>9.7.8 Asservate § 40 AktO</vt:lpstr>
      <vt:lpstr>9.7.8 Asservate § 40 AktO</vt:lpstr>
      <vt:lpstr>9.7.8 Asservate § 40 AktO</vt:lpstr>
      <vt:lpstr>Ich wünsche Ihnen für die Klausur und Die Prüfung Viel</vt:lpstr>
    </vt:vector>
  </TitlesOfParts>
  <Company>&lt;Your Organisation&gt;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FTL III - 9.7  Teil H - Register- und Aktenführung beim Amtsgericht</dc:title>
  <dc:creator>Dozent BME</dc:creator>
  <cp:lastModifiedBy>Jürgen Hobert</cp:lastModifiedBy>
  <cp:revision>99</cp:revision>
  <dcterms:created xsi:type="dcterms:W3CDTF">2020-06-29T14:40:54Z</dcterms:created>
  <dcterms:modified xsi:type="dcterms:W3CDTF">2024-06-28T08:50:47Z</dcterms:modified>
</cp:coreProperties>
</file>