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6" r:id="rId1"/>
  </p:sldMasterIdLst>
  <p:notesMasterIdLst>
    <p:notesMasterId r:id="rId45"/>
  </p:notesMasterIdLst>
  <p:sldIdLst>
    <p:sldId id="256" r:id="rId2"/>
    <p:sldId id="257" r:id="rId3"/>
    <p:sldId id="267" r:id="rId4"/>
    <p:sldId id="268" r:id="rId5"/>
    <p:sldId id="269" r:id="rId6"/>
    <p:sldId id="270" r:id="rId7"/>
    <p:sldId id="273" r:id="rId8"/>
    <p:sldId id="258" r:id="rId9"/>
    <p:sldId id="304" r:id="rId10"/>
    <p:sldId id="274" r:id="rId11"/>
    <p:sldId id="259" r:id="rId12"/>
    <p:sldId id="278" r:id="rId13"/>
    <p:sldId id="260" r:id="rId14"/>
    <p:sldId id="275" r:id="rId15"/>
    <p:sldId id="276" r:id="rId16"/>
    <p:sldId id="277" r:id="rId17"/>
    <p:sldId id="298" r:id="rId18"/>
    <p:sldId id="300" r:id="rId19"/>
    <p:sldId id="299" r:id="rId20"/>
    <p:sldId id="261" r:id="rId21"/>
    <p:sldId id="280" r:id="rId22"/>
    <p:sldId id="282" r:id="rId23"/>
    <p:sldId id="283" r:id="rId24"/>
    <p:sldId id="284" r:id="rId25"/>
    <p:sldId id="263" r:id="rId26"/>
    <p:sldId id="285" r:id="rId27"/>
    <p:sldId id="288" r:id="rId28"/>
    <p:sldId id="289" r:id="rId29"/>
    <p:sldId id="301" r:id="rId30"/>
    <p:sldId id="302" r:id="rId31"/>
    <p:sldId id="264" r:id="rId32"/>
    <p:sldId id="306" r:id="rId33"/>
    <p:sldId id="279" r:id="rId34"/>
    <p:sldId id="290" r:id="rId35"/>
    <p:sldId id="291" r:id="rId36"/>
    <p:sldId id="292" r:id="rId37"/>
    <p:sldId id="293" r:id="rId38"/>
    <p:sldId id="294" r:id="rId39"/>
    <p:sldId id="303" r:id="rId40"/>
    <p:sldId id="265" r:id="rId41"/>
    <p:sldId id="295" r:id="rId42"/>
    <p:sldId id="296" r:id="rId43"/>
    <p:sldId id="297"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32" autoAdjust="0"/>
    <p:restoredTop sz="94660"/>
  </p:normalViewPr>
  <p:slideViewPr>
    <p:cSldViewPr snapToGrid="0">
      <p:cViewPr varScale="1">
        <p:scale>
          <a:sx n="107" d="100"/>
          <a:sy n="107" d="100"/>
        </p:scale>
        <p:origin x="7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E63904-6C4A-475B-9D8B-A41D6BB8109F}" type="datetimeFigureOut">
              <a:rPr lang="de-DE" smtClean="0"/>
              <a:t>29.06.2026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5AD196-2D73-41DE-997E-03C4A8A3D7F6}" type="slidenum">
              <a:rPr lang="de-DE" smtClean="0"/>
              <a:t>‹Nr.›</a:t>
            </a:fld>
            <a:endParaRPr lang="de-DE"/>
          </a:p>
        </p:txBody>
      </p:sp>
    </p:spTree>
    <p:extLst>
      <p:ext uri="{BB962C8B-B14F-4D97-AF65-F5344CB8AC3E}">
        <p14:creationId xmlns:p14="http://schemas.microsoft.com/office/powerpoint/2010/main" val="3388839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D5AD196-2D73-41DE-997E-03C4A8A3D7F6}" type="slidenum">
              <a:rPr lang="de-DE" smtClean="0"/>
              <a:t>4</a:t>
            </a:fld>
            <a:endParaRPr lang="de-DE"/>
          </a:p>
        </p:txBody>
      </p:sp>
    </p:spTree>
    <p:extLst>
      <p:ext uri="{BB962C8B-B14F-4D97-AF65-F5344CB8AC3E}">
        <p14:creationId xmlns:p14="http://schemas.microsoft.com/office/powerpoint/2010/main" val="1690885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kern="1200" dirty="0">
                <a:solidFill>
                  <a:schemeClr val="tx1"/>
                </a:solidFill>
                <a:effectLst/>
                <a:latin typeface="+mn-lt"/>
                <a:ea typeface="+mn-ea"/>
                <a:cs typeface="+mn-cs"/>
              </a:rPr>
              <a:t>§ 400</a:t>
            </a:r>
            <a:br>
              <a:rPr lang="de-DE" sz="1200" b="1" i="0" kern="1200" dirty="0">
                <a:solidFill>
                  <a:schemeClr val="tx1"/>
                </a:solidFill>
                <a:effectLst/>
                <a:latin typeface="+mn-lt"/>
                <a:ea typeface="+mn-ea"/>
                <a:cs typeface="+mn-cs"/>
              </a:rPr>
            </a:br>
            <a:r>
              <a:rPr lang="de-DE" sz="1200" b="1" i="0" kern="1200" dirty="0">
                <a:solidFill>
                  <a:schemeClr val="tx1"/>
                </a:solidFill>
                <a:effectLst/>
                <a:latin typeface="+mn-lt"/>
                <a:ea typeface="+mn-ea"/>
                <a:cs typeface="+mn-cs"/>
              </a:rPr>
              <a:t>Antrag auf Erlass eines Strafbefehls</a:t>
            </a:r>
          </a:p>
          <a:p>
            <a:r>
              <a:rPr lang="de-DE" sz="1200" b="0" i="0" kern="1200" dirty="0">
                <a:solidFill>
                  <a:schemeClr val="tx1"/>
                </a:solidFill>
                <a:effectLst/>
                <a:latin typeface="+mn-lt"/>
                <a:ea typeface="+mn-ea"/>
                <a:cs typeface="+mn-cs"/>
              </a:rPr>
              <a:t>Bieten die Ermittlungen genügenden Anlass zur Erhebung der öffentlichen Klage, so beantragt die Finanzbehörde beim Richter den Erlass eines Strafbefehls, wenn die Strafsache zur Behandlung im Strafbefehlsverfahren geeignet erscheint; ist dies nicht der Fall, so legt die Finanzbehörde die Akten der Staatsanwaltschaft vor.</a:t>
            </a:r>
          </a:p>
          <a:p>
            <a:endParaRPr lang="de-DE" dirty="0"/>
          </a:p>
        </p:txBody>
      </p:sp>
      <p:sp>
        <p:nvSpPr>
          <p:cNvPr id="4" name="Foliennummernplatzhalter 3"/>
          <p:cNvSpPr>
            <a:spLocks noGrp="1"/>
          </p:cNvSpPr>
          <p:nvPr>
            <p:ph type="sldNum" sz="quarter" idx="10"/>
          </p:nvPr>
        </p:nvSpPr>
        <p:spPr/>
        <p:txBody>
          <a:bodyPr/>
          <a:lstStyle/>
          <a:p>
            <a:fld id="{5D5AD196-2D73-41DE-997E-03C4A8A3D7F6}" type="slidenum">
              <a:rPr lang="de-DE" smtClean="0"/>
              <a:t>5</a:t>
            </a:fld>
            <a:endParaRPr lang="de-DE"/>
          </a:p>
        </p:txBody>
      </p:sp>
    </p:spTree>
    <p:extLst>
      <p:ext uri="{BB962C8B-B14F-4D97-AF65-F5344CB8AC3E}">
        <p14:creationId xmlns:p14="http://schemas.microsoft.com/office/powerpoint/2010/main" val="3314330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Seite 195</a:t>
            </a:r>
          </a:p>
        </p:txBody>
      </p:sp>
      <p:sp>
        <p:nvSpPr>
          <p:cNvPr id="4" name="Foliennummernplatzhalter 3"/>
          <p:cNvSpPr>
            <a:spLocks noGrp="1"/>
          </p:cNvSpPr>
          <p:nvPr>
            <p:ph type="sldNum" sz="quarter" idx="10"/>
          </p:nvPr>
        </p:nvSpPr>
        <p:spPr/>
        <p:txBody>
          <a:bodyPr/>
          <a:lstStyle/>
          <a:p>
            <a:fld id="{5D5AD196-2D73-41DE-997E-03C4A8A3D7F6}" type="slidenum">
              <a:rPr lang="de-DE" smtClean="0"/>
              <a:t>7</a:t>
            </a:fld>
            <a:endParaRPr lang="de-DE"/>
          </a:p>
        </p:txBody>
      </p:sp>
    </p:spTree>
    <p:extLst>
      <p:ext uri="{BB962C8B-B14F-4D97-AF65-F5344CB8AC3E}">
        <p14:creationId xmlns:p14="http://schemas.microsoft.com/office/powerpoint/2010/main" val="1564479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Liste 34 Seite 170</a:t>
            </a:r>
          </a:p>
        </p:txBody>
      </p:sp>
      <p:sp>
        <p:nvSpPr>
          <p:cNvPr id="4" name="Foliennummernplatzhalter 3"/>
          <p:cNvSpPr>
            <a:spLocks noGrp="1"/>
          </p:cNvSpPr>
          <p:nvPr>
            <p:ph type="sldNum" sz="quarter" idx="10"/>
          </p:nvPr>
        </p:nvSpPr>
        <p:spPr/>
        <p:txBody>
          <a:bodyPr/>
          <a:lstStyle/>
          <a:p>
            <a:fld id="{5D5AD196-2D73-41DE-997E-03C4A8A3D7F6}" type="slidenum">
              <a:rPr lang="de-DE" smtClean="0"/>
              <a:t>8</a:t>
            </a:fld>
            <a:endParaRPr lang="de-DE"/>
          </a:p>
        </p:txBody>
      </p:sp>
    </p:spTree>
    <p:extLst>
      <p:ext uri="{BB962C8B-B14F-4D97-AF65-F5344CB8AC3E}">
        <p14:creationId xmlns:p14="http://schemas.microsoft.com/office/powerpoint/2010/main" val="3929287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Liste 34 Seite 170</a:t>
            </a:r>
          </a:p>
        </p:txBody>
      </p:sp>
      <p:sp>
        <p:nvSpPr>
          <p:cNvPr id="4" name="Foliennummernplatzhalter 3"/>
          <p:cNvSpPr>
            <a:spLocks noGrp="1"/>
          </p:cNvSpPr>
          <p:nvPr>
            <p:ph type="sldNum" sz="quarter" idx="10"/>
          </p:nvPr>
        </p:nvSpPr>
        <p:spPr/>
        <p:txBody>
          <a:bodyPr/>
          <a:lstStyle/>
          <a:p>
            <a:fld id="{5D5AD196-2D73-41DE-997E-03C4A8A3D7F6}" type="slidenum">
              <a:rPr lang="de-DE" smtClean="0"/>
              <a:t>9</a:t>
            </a:fld>
            <a:endParaRPr lang="de-DE"/>
          </a:p>
        </p:txBody>
      </p:sp>
    </p:spTree>
    <p:extLst>
      <p:ext uri="{BB962C8B-B14F-4D97-AF65-F5344CB8AC3E}">
        <p14:creationId xmlns:p14="http://schemas.microsoft.com/office/powerpoint/2010/main" val="1547232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Liste</a:t>
            </a:r>
            <a:r>
              <a:rPr lang="de-DE" baseline="0" dirty="0"/>
              <a:t> 34 = Seite 170 </a:t>
            </a:r>
            <a:r>
              <a:rPr lang="de-DE" baseline="0" dirty="0" err="1"/>
              <a:t>AktO</a:t>
            </a:r>
            <a:r>
              <a:rPr lang="de-DE" baseline="0" dirty="0"/>
              <a:t> 2019</a:t>
            </a:r>
            <a:endParaRPr lang="de-DE" dirty="0"/>
          </a:p>
          <a:p>
            <a:r>
              <a:rPr lang="de-DE" dirty="0"/>
              <a:t>Druck</a:t>
            </a:r>
            <a:r>
              <a:rPr lang="de-DE" baseline="0" dirty="0"/>
              <a:t> in der JVA Diez – steht auf dem Aktenumschlag!</a:t>
            </a:r>
          </a:p>
          <a:p>
            <a:endParaRPr lang="de-DE" dirty="0"/>
          </a:p>
        </p:txBody>
      </p:sp>
      <p:sp>
        <p:nvSpPr>
          <p:cNvPr id="4" name="Foliennummernplatzhalter 3"/>
          <p:cNvSpPr>
            <a:spLocks noGrp="1"/>
          </p:cNvSpPr>
          <p:nvPr>
            <p:ph type="sldNum" sz="quarter" idx="10"/>
          </p:nvPr>
        </p:nvSpPr>
        <p:spPr/>
        <p:txBody>
          <a:bodyPr/>
          <a:lstStyle/>
          <a:p>
            <a:fld id="{5D5AD196-2D73-41DE-997E-03C4A8A3D7F6}" type="slidenum">
              <a:rPr lang="de-DE" smtClean="0"/>
              <a:t>10</a:t>
            </a:fld>
            <a:endParaRPr lang="de-DE"/>
          </a:p>
        </p:txBody>
      </p:sp>
    </p:spTree>
    <p:extLst>
      <p:ext uri="{BB962C8B-B14F-4D97-AF65-F5344CB8AC3E}">
        <p14:creationId xmlns:p14="http://schemas.microsoft.com/office/powerpoint/2010/main" val="187735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Seite 195</a:t>
            </a:r>
          </a:p>
        </p:txBody>
      </p:sp>
      <p:sp>
        <p:nvSpPr>
          <p:cNvPr id="4" name="Foliennummernplatzhalter 3"/>
          <p:cNvSpPr>
            <a:spLocks noGrp="1"/>
          </p:cNvSpPr>
          <p:nvPr>
            <p:ph type="sldNum" sz="quarter" idx="10"/>
          </p:nvPr>
        </p:nvSpPr>
        <p:spPr/>
        <p:txBody>
          <a:bodyPr/>
          <a:lstStyle/>
          <a:p>
            <a:fld id="{5D5AD196-2D73-41DE-997E-03C4A8A3D7F6}" type="slidenum">
              <a:rPr lang="de-DE" smtClean="0"/>
              <a:t>22</a:t>
            </a:fld>
            <a:endParaRPr lang="de-DE"/>
          </a:p>
        </p:txBody>
      </p:sp>
    </p:spTree>
    <p:extLst>
      <p:ext uri="{BB962C8B-B14F-4D97-AF65-F5344CB8AC3E}">
        <p14:creationId xmlns:p14="http://schemas.microsoft.com/office/powerpoint/2010/main" val="2475662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Titelmasterformat durch Klicken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902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Date Placeholder 2"/>
          <p:cNvSpPr>
            <a:spLocks noGrp="1"/>
          </p:cNvSpPr>
          <p:nvPr>
            <p:ph type="dt" sz="half" idx="10"/>
          </p:nvPr>
        </p:nvSpPr>
        <p:spPr/>
        <p:txBody>
          <a:bodyPr/>
          <a:lstStyle/>
          <a:p>
            <a:fld id="{3657048E-56E0-4A80-A1E5-08E57AD70A21}" type="datetimeFigureOut">
              <a:rPr lang="de-DE" smtClean="0"/>
              <a:t>29.06.2026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3495954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2735945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82807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3870534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05354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Formatvorlagen des Textmasters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773356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151859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133828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nchor="ct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37226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3657048E-56E0-4A80-A1E5-08E57AD70A21}"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334971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3657048E-56E0-4A80-A1E5-08E57AD70A21}"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1849841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3657048E-56E0-4A80-A1E5-08E57AD70A21}" type="datetimeFigureOut">
              <a:rPr lang="de-DE" smtClean="0"/>
              <a:t>29.06.2026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166573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3657048E-56E0-4A80-A1E5-08E57AD70A21}" type="datetimeFigureOut">
              <a:rPr lang="de-DE" smtClean="0"/>
              <a:t>29.06.2026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303298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57048E-56E0-4A80-A1E5-08E57AD70A21}" type="datetimeFigureOut">
              <a:rPr lang="de-DE" smtClean="0"/>
              <a:t>29.06.2026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2319607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Titelmasterformat durch Klicken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3657048E-56E0-4A80-A1E5-08E57AD70A21}"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379727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Titelmasterformat durch Klicken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3657048E-56E0-4A80-A1E5-08E57AD70A21}"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C8404C8-4D4B-4DF8-B70B-D08AD3B0F7AB}" type="slidenum">
              <a:rPr lang="de-DE" smtClean="0"/>
              <a:t>‹Nr.›</a:t>
            </a:fld>
            <a:endParaRPr lang="de-DE"/>
          </a:p>
        </p:txBody>
      </p:sp>
    </p:spTree>
    <p:extLst>
      <p:ext uri="{BB962C8B-B14F-4D97-AF65-F5344CB8AC3E}">
        <p14:creationId xmlns:p14="http://schemas.microsoft.com/office/powerpoint/2010/main" val="2832409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657048E-56E0-4A80-A1E5-08E57AD70A21}" type="datetimeFigureOut">
              <a:rPr lang="de-DE" smtClean="0"/>
              <a:t>29.06.2026</a:t>
            </a:fld>
            <a:endParaRPr lang="de-D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de-D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C8404C8-4D4B-4DF8-B70B-D08AD3B0F7AB}" type="slidenum">
              <a:rPr lang="de-DE" smtClean="0"/>
              <a:t>‹Nr.›</a:t>
            </a:fld>
            <a:endParaRPr lang="de-DE"/>
          </a:p>
        </p:txBody>
      </p:sp>
    </p:spTree>
    <p:extLst>
      <p:ext uri="{BB962C8B-B14F-4D97-AF65-F5344CB8AC3E}">
        <p14:creationId xmlns:p14="http://schemas.microsoft.com/office/powerpoint/2010/main" val="3015830834"/>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landesrecht.rlp.de/bsrp/document/VVRP-VVRP000005881/format/xsl?oi=hEYNBqHHHP&amp;sourceP=%7B%22source%22%3A%22Link%22%7D" TargetMode="External"/><Relationship Id="rId2" Type="http://schemas.openxmlformats.org/officeDocument/2006/relationships/hyperlink" Target="https://www.landesrecht.rlp.de/bsrp/document/VVRP-VVRP000005879/format/xsl/anchor/gesivz1?oi=hEYNBqHHHP&amp;sourceP=%7B%22source%22%3A%22SameDoc%22%7D"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0321" y="391886"/>
            <a:ext cx="9849133" cy="3714893"/>
          </a:xfrm>
        </p:spPr>
        <p:txBody>
          <a:bodyPr>
            <a:normAutofit fontScale="90000"/>
          </a:bodyPr>
          <a:lstStyle/>
          <a:p>
            <a:r>
              <a:rPr lang="de-DE" dirty="0"/>
              <a:t>FTL III 2026 Für Justizfachwirtanwärter- 9.7 </a:t>
            </a:r>
            <a:br>
              <a:rPr lang="de-DE" dirty="0"/>
            </a:br>
            <a:r>
              <a:rPr lang="de-DE" dirty="0"/>
              <a:t>Teil H - Register- und Aktenführung beim Amtsgericht (8 Stunden)</a:t>
            </a:r>
          </a:p>
        </p:txBody>
      </p:sp>
      <p:sp>
        <p:nvSpPr>
          <p:cNvPr id="3" name="Untertitel 2"/>
          <p:cNvSpPr>
            <a:spLocks noGrp="1"/>
          </p:cNvSpPr>
          <p:nvPr>
            <p:ph type="subTitle" idx="1"/>
          </p:nvPr>
        </p:nvSpPr>
        <p:spPr/>
        <p:txBody>
          <a:bodyPr/>
          <a:lstStyle/>
          <a:p>
            <a:endParaRPr lang="de-DE" dirty="0"/>
          </a:p>
          <a:p>
            <a:r>
              <a:rPr lang="de-DE" dirty="0">
                <a:solidFill>
                  <a:schemeClr val="tx1"/>
                </a:solidFill>
              </a:rPr>
              <a:t>Von Jürgen Hobert</a:t>
            </a:r>
          </a:p>
          <a:p>
            <a:r>
              <a:rPr lang="de-DE" dirty="0">
                <a:solidFill>
                  <a:schemeClr val="tx1"/>
                </a:solidFill>
              </a:rPr>
              <a:t>Oberamtsanwalt</a:t>
            </a:r>
          </a:p>
          <a:p>
            <a:r>
              <a:rPr lang="de-DE" dirty="0">
                <a:solidFill>
                  <a:schemeClr val="tx1"/>
                </a:solidFill>
              </a:rPr>
              <a:t>Staatsanwaltschaft Mainz</a:t>
            </a:r>
          </a:p>
        </p:txBody>
      </p:sp>
    </p:spTree>
    <p:extLst>
      <p:ext uri="{BB962C8B-B14F-4D97-AF65-F5344CB8AC3E}">
        <p14:creationId xmlns:p14="http://schemas.microsoft.com/office/powerpoint/2010/main" val="2211993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4976" y="-101294"/>
            <a:ext cx="8534400" cy="1507067"/>
          </a:xfrm>
        </p:spPr>
        <p:txBody>
          <a:bodyPr>
            <a:normAutofit/>
          </a:bodyPr>
          <a:lstStyle/>
          <a:p>
            <a:r>
              <a:rPr lang="de-DE" dirty="0"/>
              <a:t>9.7.2 Erfassung der Privatklage- und Bußgeldsachen (§ 46 </a:t>
            </a:r>
            <a:r>
              <a:rPr lang="de-DE" dirty="0" err="1"/>
              <a:t>AktO</a:t>
            </a:r>
            <a:r>
              <a:rPr lang="de-DE" dirty="0"/>
              <a:t>) </a:t>
            </a:r>
          </a:p>
        </p:txBody>
      </p:sp>
      <p:sp>
        <p:nvSpPr>
          <p:cNvPr id="3" name="Inhaltsplatzhalter 2"/>
          <p:cNvSpPr>
            <a:spLocks noGrp="1"/>
          </p:cNvSpPr>
          <p:nvPr>
            <p:ph idx="1"/>
          </p:nvPr>
        </p:nvSpPr>
        <p:spPr>
          <a:xfrm>
            <a:off x="462538" y="1507837"/>
            <a:ext cx="11396953" cy="5133108"/>
          </a:xfrm>
        </p:spPr>
        <p:txBody>
          <a:bodyPr>
            <a:normAutofit lnSpcReduction="10000"/>
          </a:bodyPr>
          <a:lstStyle/>
          <a:p>
            <a:r>
              <a:rPr lang="de-DE" dirty="0">
                <a:solidFill>
                  <a:schemeClr val="tx1"/>
                </a:solidFill>
              </a:rPr>
              <a:t>Beim Amtsgericht Mainz  geht ein Antrag des Verteidigers Mayer auf Gerichtliche Entscheidung gegen die Weigerung der Zentralen Bußgeldstelle Speyer ein. Gegenstand ist die Weigerung der Bußgeldstelle, sämtliche Messdaten der Geschwindigkeitsmessung herauszugeben.</a:t>
            </a:r>
          </a:p>
          <a:p>
            <a:r>
              <a:rPr lang="de-DE" dirty="0">
                <a:solidFill>
                  <a:schemeClr val="tx1"/>
                </a:solidFill>
              </a:rPr>
              <a:t>Wie wird das Verfahren registriert?</a:t>
            </a:r>
          </a:p>
          <a:p>
            <a:r>
              <a:rPr lang="de-DE" dirty="0">
                <a:solidFill>
                  <a:schemeClr val="tx1"/>
                </a:solidFill>
              </a:rPr>
              <a:t>Als Bußgeldsachen vor den Amtsgerichten sind zu registrieren:</a:t>
            </a:r>
          </a:p>
          <a:p>
            <a:r>
              <a:rPr lang="de-DE" dirty="0">
                <a:solidFill>
                  <a:schemeClr val="tx1"/>
                </a:solidFill>
              </a:rPr>
              <a:t>unter dem Registerzeichen „</a:t>
            </a:r>
            <a:r>
              <a:rPr lang="de-DE" dirty="0" err="1">
                <a:solidFill>
                  <a:schemeClr val="tx1"/>
                </a:solidFill>
              </a:rPr>
              <a:t>OWi</a:t>
            </a:r>
            <a:r>
              <a:rPr lang="de-DE" dirty="0">
                <a:solidFill>
                  <a:schemeClr val="tx1"/>
                </a:solidFill>
              </a:rPr>
              <a:t>“</a:t>
            </a:r>
          </a:p>
          <a:p>
            <a:r>
              <a:rPr lang="de-DE" dirty="0">
                <a:solidFill>
                  <a:schemeClr val="tx1"/>
                </a:solidFill>
              </a:rPr>
              <a:t>Anträge auf gerichtliche Entscheidungen gegen Maßnahmen der Verwaltungsbehörde, § 46 I Nr. 5 e </a:t>
            </a:r>
            <a:r>
              <a:rPr lang="de-DE" dirty="0" err="1">
                <a:solidFill>
                  <a:schemeClr val="tx1"/>
                </a:solidFill>
              </a:rPr>
              <a:t>AktO</a:t>
            </a:r>
            <a:r>
              <a:rPr lang="de-DE" dirty="0">
                <a:solidFill>
                  <a:schemeClr val="tx1"/>
                </a:solidFill>
              </a:rPr>
              <a:t>.</a:t>
            </a:r>
          </a:p>
          <a:p>
            <a:endParaRPr lang="de-DE" dirty="0">
              <a:solidFill>
                <a:schemeClr val="tx1"/>
              </a:solidFill>
            </a:endParaRPr>
          </a:p>
          <a:p>
            <a:r>
              <a:rPr lang="de-DE" dirty="0">
                <a:solidFill>
                  <a:schemeClr val="tx1"/>
                </a:solidFill>
              </a:rPr>
              <a:t>Welche Farbe hat der Aktenumschlag? Warum?</a:t>
            </a:r>
          </a:p>
          <a:p>
            <a:r>
              <a:rPr lang="de-DE" dirty="0">
                <a:solidFill>
                  <a:schemeClr val="tx1"/>
                </a:solidFill>
              </a:rPr>
              <a:t>Der Aktenumschlag ist orange (keine </a:t>
            </a:r>
            <a:r>
              <a:rPr lang="de-DE" dirty="0" err="1">
                <a:solidFill>
                  <a:schemeClr val="tx1"/>
                </a:solidFill>
              </a:rPr>
              <a:t>Js</a:t>
            </a:r>
            <a:r>
              <a:rPr lang="de-DE" dirty="0">
                <a:solidFill>
                  <a:schemeClr val="tx1"/>
                </a:solidFill>
              </a:rPr>
              <a:t>-Sache)! </a:t>
            </a:r>
          </a:p>
          <a:p>
            <a:r>
              <a:rPr lang="de-DE" dirty="0">
                <a:solidFill>
                  <a:schemeClr val="tx1"/>
                </a:solidFill>
              </a:rPr>
              <a:t>Die Gestaltung der Aktenumschläge richtet sich nach einer VV des </a:t>
            </a:r>
            <a:r>
              <a:rPr lang="de-DE" dirty="0" err="1">
                <a:solidFill>
                  <a:schemeClr val="tx1"/>
                </a:solidFill>
              </a:rPr>
              <a:t>MdJ.</a:t>
            </a:r>
            <a:endParaRPr lang="de-DE" dirty="0">
              <a:solidFill>
                <a:schemeClr val="tx1"/>
              </a:solidFill>
            </a:endParaRPr>
          </a:p>
          <a:p>
            <a:endParaRPr lang="de-DE" dirty="0"/>
          </a:p>
          <a:p>
            <a:endParaRPr lang="de-DE" dirty="0"/>
          </a:p>
        </p:txBody>
      </p:sp>
    </p:spTree>
    <p:extLst>
      <p:ext uri="{BB962C8B-B14F-4D97-AF65-F5344CB8AC3E}">
        <p14:creationId xmlns:p14="http://schemas.microsoft.com/office/powerpoint/2010/main" val="256389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272383"/>
            <a:ext cx="8534400" cy="1507067"/>
          </a:xfrm>
        </p:spPr>
        <p:txBody>
          <a:bodyPr>
            <a:normAutofit fontScale="90000"/>
          </a:bodyPr>
          <a:lstStyle/>
          <a:p>
            <a:r>
              <a:rPr lang="de-DE" dirty="0"/>
              <a:t>9.7.3 Erfassung der einzelnen richterlichen Anordnungen </a:t>
            </a:r>
            <a:r>
              <a:rPr lang="de-DE"/>
              <a:t>(§ 46 </a:t>
            </a:r>
            <a:r>
              <a:rPr lang="de-DE" dirty="0" err="1"/>
              <a:t>AktO</a:t>
            </a:r>
            <a:r>
              <a:rPr lang="de-DE" dirty="0"/>
              <a:t>) </a:t>
            </a:r>
          </a:p>
        </p:txBody>
      </p:sp>
      <p:sp>
        <p:nvSpPr>
          <p:cNvPr id="3" name="Inhaltsplatzhalter 2"/>
          <p:cNvSpPr>
            <a:spLocks noGrp="1"/>
          </p:cNvSpPr>
          <p:nvPr>
            <p:ph idx="1"/>
          </p:nvPr>
        </p:nvSpPr>
        <p:spPr>
          <a:xfrm>
            <a:off x="684212" y="2583014"/>
            <a:ext cx="11129097" cy="4843023"/>
          </a:xfrm>
        </p:spPr>
        <p:txBody>
          <a:bodyPr>
            <a:normAutofit/>
          </a:bodyPr>
          <a:lstStyle/>
          <a:p>
            <a:r>
              <a:rPr lang="de-DE" dirty="0">
                <a:solidFill>
                  <a:schemeClr val="tx1"/>
                </a:solidFill>
              </a:rPr>
              <a:t>Die Staatsanwaltschaft Mainz beantragt gegen den Hans Trunk den Entzug der Fahrerlaubnis nach § 111 a StPO, weil Trunk mit 1,7 ‰ Blutalkoholgehalt seinen PKW im öffentlichen Verkehrsraum führte.</a:t>
            </a:r>
          </a:p>
          <a:p>
            <a:r>
              <a:rPr lang="de-DE" dirty="0">
                <a:solidFill>
                  <a:schemeClr val="tx1"/>
                </a:solidFill>
              </a:rPr>
              <a:t>Wie wird dieser Vorgang bei Gericht registriert?</a:t>
            </a:r>
          </a:p>
          <a:p>
            <a:r>
              <a:rPr lang="de-DE" dirty="0">
                <a:solidFill>
                  <a:schemeClr val="tx1"/>
                </a:solidFill>
              </a:rPr>
              <a:t>Da noch keine Anklage erhoben wurde, ist der Ermittlungsrichter zuständig, §§ 125 I, 162 I 1 StPO. Es handelt sich auch um einen Antrag zur Aufrechterhaltung der </a:t>
            </a:r>
            <a:r>
              <a:rPr lang="de-DE" b="1" dirty="0">
                <a:solidFill>
                  <a:schemeClr val="tx1"/>
                </a:solidFill>
              </a:rPr>
              <a:t>Beschlagnahme</a:t>
            </a:r>
            <a:r>
              <a:rPr lang="de-DE" dirty="0">
                <a:solidFill>
                  <a:schemeClr val="tx1"/>
                </a:solidFill>
              </a:rPr>
              <a:t> des Führerscheins.</a:t>
            </a:r>
          </a:p>
          <a:p>
            <a:r>
              <a:rPr lang="de-DE" dirty="0">
                <a:solidFill>
                  <a:schemeClr val="tx1"/>
                </a:solidFill>
              </a:rPr>
              <a:t>Als Strafsachen vor den Amtsgerichten sind zu registrieren:  unter dem Registerzeichen „</a:t>
            </a:r>
            <a:r>
              <a:rPr lang="de-DE" dirty="0" err="1">
                <a:solidFill>
                  <a:schemeClr val="tx1"/>
                </a:solidFill>
              </a:rPr>
              <a:t>Gs</a:t>
            </a:r>
            <a:r>
              <a:rPr lang="de-DE" dirty="0">
                <a:solidFill>
                  <a:schemeClr val="tx1"/>
                </a:solidFill>
              </a:rPr>
              <a:t>“, einzelne richterliche Anordnungen oder Entscheidungen, insbesondere Anträge auf Anordnung, Genehmigung oder Entscheidung des Ermittlungsrichters </a:t>
            </a:r>
            <a:r>
              <a:rPr lang="de-DE" b="1" dirty="0">
                <a:solidFill>
                  <a:schemeClr val="tx1"/>
                </a:solidFill>
              </a:rPr>
              <a:t>vor Erhebung der öffentlichen Klage</a:t>
            </a:r>
            <a:r>
              <a:rPr lang="de-DE" dirty="0">
                <a:solidFill>
                  <a:schemeClr val="tx1"/>
                </a:solidFill>
              </a:rPr>
              <a:t>, zum Beispiel Beschlagnahme, § 46 I Nr. 1 a </a:t>
            </a:r>
            <a:r>
              <a:rPr lang="de-DE" dirty="0" err="1">
                <a:solidFill>
                  <a:schemeClr val="tx1"/>
                </a:solidFill>
              </a:rPr>
              <a:t>AktO</a:t>
            </a:r>
            <a:r>
              <a:rPr lang="de-DE" dirty="0">
                <a:solidFill>
                  <a:schemeClr val="tx1"/>
                </a:solidFill>
              </a:rPr>
              <a:t>.</a:t>
            </a:r>
          </a:p>
          <a:p>
            <a:endParaRPr lang="de-DE" dirty="0">
              <a:solidFill>
                <a:schemeClr val="tx1"/>
              </a:solidFill>
            </a:endParaRPr>
          </a:p>
          <a:p>
            <a:endParaRPr lang="de-DE" dirty="0"/>
          </a:p>
          <a:p>
            <a:endParaRPr lang="de-DE" dirty="0"/>
          </a:p>
          <a:p>
            <a:endParaRPr lang="de-DE" dirty="0"/>
          </a:p>
        </p:txBody>
      </p:sp>
    </p:spTree>
    <p:extLst>
      <p:ext uri="{BB962C8B-B14F-4D97-AF65-F5344CB8AC3E}">
        <p14:creationId xmlns:p14="http://schemas.microsoft.com/office/powerpoint/2010/main" val="2513796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847149"/>
            <a:ext cx="8534400" cy="1507067"/>
          </a:xfrm>
        </p:spPr>
        <p:txBody>
          <a:bodyPr>
            <a:noAutofit/>
          </a:bodyPr>
          <a:lstStyle/>
          <a:p>
            <a:r>
              <a:rPr lang="de-DE" sz="2400" dirty="0"/>
              <a:t>9.7.4 Termine für Hauptverhandlungen in Straf- und Bußgeldsachen (§ 6 IV </a:t>
            </a:r>
            <a:r>
              <a:rPr lang="de-DE" sz="2400" dirty="0" err="1"/>
              <a:t>AktO</a:t>
            </a:r>
            <a:r>
              <a:rPr lang="de-DE" sz="2400" dirty="0"/>
              <a:t>) mit Eingangsvermerk auf dem Urteil (§ 275 I S. 5 StPO; § 6 V </a:t>
            </a:r>
            <a:r>
              <a:rPr lang="de-DE" sz="2400" dirty="0" err="1"/>
              <a:t>AktO</a:t>
            </a:r>
            <a:r>
              <a:rPr lang="de-DE" sz="2400" dirty="0"/>
              <a:t>) </a:t>
            </a:r>
          </a:p>
        </p:txBody>
      </p:sp>
      <p:sp>
        <p:nvSpPr>
          <p:cNvPr id="3" name="Inhaltsplatzhalter 2"/>
          <p:cNvSpPr>
            <a:spLocks noGrp="1"/>
          </p:cNvSpPr>
          <p:nvPr>
            <p:ph idx="1"/>
          </p:nvPr>
        </p:nvSpPr>
        <p:spPr>
          <a:xfrm>
            <a:off x="762589" y="2540726"/>
            <a:ext cx="8534400" cy="3615267"/>
          </a:xfrm>
        </p:spPr>
        <p:txBody>
          <a:bodyPr/>
          <a:lstStyle/>
          <a:p>
            <a:r>
              <a:rPr lang="de-DE" dirty="0">
                <a:solidFill>
                  <a:schemeClr val="tx1"/>
                </a:solidFill>
              </a:rPr>
              <a:t>Sie arbeiten beim Amtsgericht in der Abteilung für Strafsachen. Sie erhalten vom Richter eine Akte, in der sich nun das vollständige, mit Gründen versehene und vom Strafrichter unterzeichnete Urteil befindet.</a:t>
            </a:r>
          </a:p>
          <a:p>
            <a:r>
              <a:rPr lang="de-DE" dirty="0">
                <a:solidFill>
                  <a:schemeClr val="tx1"/>
                </a:solidFill>
              </a:rPr>
              <a:t>Was müssen Sie veranlassen?</a:t>
            </a:r>
          </a:p>
        </p:txBody>
      </p:sp>
    </p:spTree>
    <p:extLst>
      <p:ext uri="{BB962C8B-B14F-4D97-AF65-F5344CB8AC3E}">
        <p14:creationId xmlns:p14="http://schemas.microsoft.com/office/powerpoint/2010/main" val="253718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847149"/>
            <a:ext cx="8534400" cy="1507067"/>
          </a:xfrm>
        </p:spPr>
        <p:txBody>
          <a:bodyPr>
            <a:noAutofit/>
          </a:bodyPr>
          <a:lstStyle/>
          <a:p>
            <a:r>
              <a:rPr lang="de-DE" sz="2400" dirty="0"/>
              <a:t>9.7.4 Terminverzeichnis</a:t>
            </a:r>
          </a:p>
        </p:txBody>
      </p:sp>
      <p:sp>
        <p:nvSpPr>
          <p:cNvPr id="3" name="Inhaltsplatzhalter 2"/>
          <p:cNvSpPr>
            <a:spLocks noGrp="1"/>
          </p:cNvSpPr>
          <p:nvPr>
            <p:ph idx="1"/>
          </p:nvPr>
        </p:nvSpPr>
        <p:spPr>
          <a:xfrm>
            <a:off x="762589" y="2540726"/>
            <a:ext cx="8534400" cy="3615267"/>
          </a:xfrm>
        </p:spPr>
        <p:txBody>
          <a:bodyPr/>
          <a:lstStyle/>
          <a:p>
            <a:r>
              <a:rPr lang="de-DE" dirty="0">
                <a:solidFill>
                  <a:schemeClr val="tx1"/>
                </a:solidFill>
              </a:rPr>
              <a:t>Für jeden Sitzungstag ist ein Verzeichnis der Termine vor Beginn des ersten Termins an dem Eingang zum Sitzungszimmer und gegebenenfalls an der zentralen Informationstafel anzuzeigen,   § 6 IV 1 </a:t>
            </a:r>
            <a:r>
              <a:rPr lang="de-DE" dirty="0" err="1">
                <a:solidFill>
                  <a:schemeClr val="tx1"/>
                </a:solidFill>
              </a:rPr>
              <a:t>AktO</a:t>
            </a:r>
            <a:r>
              <a:rPr lang="de-DE" dirty="0">
                <a:solidFill>
                  <a:schemeClr val="tx1"/>
                </a:solidFill>
              </a:rPr>
              <a:t>.</a:t>
            </a:r>
          </a:p>
        </p:txBody>
      </p:sp>
    </p:spTree>
    <p:extLst>
      <p:ext uri="{BB962C8B-B14F-4D97-AF65-F5344CB8AC3E}">
        <p14:creationId xmlns:p14="http://schemas.microsoft.com/office/powerpoint/2010/main" val="234754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56916" y="-111503"/>
            <a:ext cx="8534400" cy="1507067"/>
          </a:xfrm>
        </p:spPr>
        <p:txBody>
          <a:bodyPr>
            <a:noAutofit/>
          </a:bodyPr>
          <a:lstStyle/>
          <a:p>
            <a:r>
              <a:rPr lang="de-DE" sz="2400" dirty="0"/>
              <a:t>9.7.4 Terminverzeichnis</a:t>
            </a:r>
          </a:p>
        </p:txBody>
      </p:sp>
      <p:sp>
        <p:nvSpPr>
          <p:cNvPr id="3" name="Inhaltsplatzhalter 2"/>
          <p:cNvSpPr>
            <a:spLocks noGrp="1"/>
          </p:cNvSpPr>
          <p:nvPr>
            <p:ph idx="1"/>
          </p:nvPr>
        </p:nvSpPr>
        <p:spPr>
          <a:xfrm>
            <a:off x="734879" y="998403"/>
            <a:ext cx="10455871" cy="5540942"/>
          </a:xfrm>
        </p:spPr>
        <p:txBody>
          <a:bodyPr>
            <a:normAutofit fontScale="92500" lnSpcReduction="20000"/>
          </a:bodyPr>
          <a:lstStyle/>
          <a:p>
            <a:r>
              <a:rPr lang="de-DE" b="1" dirty="0">
                <a:solidFill>
                  <a:schemeClr val="tx1"/>
                </a:solidFill>
              </a:rPr>
              <a:t>In das Terminverzeichnis sind aufzunehmen:</a:t>
            </a:r>
          </a:p>
          <a:p>
            <a:r>
              <a:rPr lang="de-DE" b="1" dirty="0">
                <a:solidFill>
                  <a:schemeClr val="tx1"/>
                </a:solidFill>
              </a:rPr>
              <a:t>1. das Gericht mit Abteilung,</a:t>
            </a:r>
          </a:p>
          <a:p>
            <a:r>
              <a:rPr lang="de-DE" b="1" dirty="0">
                <a:solidFill>
                  <a:schemeClr val="tx1"/>
                </a:solidFill>
              </a:rPr>
              <a:t>2. das Datum,</a:t>
            </a:r>
          </a:p>
          <a:p>
            <a:r>
              <a:rPr lang="de-DE" b="1" dirty="0">
                <a:solidFill>
                  <a:schemeClr val="tx1"/>
                </a:solidFill>
              </a:rPr>
              <a:t>3. der Ort, zum Beispiel Saal- oder Raumnummer,</a:t>
            </a:r>
          </a:p>
          <a:p>
            <a:r>
              <a:rPr lang="de-DE" b="1" dirty="0">
                <a:solidFill>
                  <a:schemeClr val="tx1"/>
                </a:solidFill>
              </a:rPr>
              <a:t>4. die Namen des Vorsitzenden oder des Rechtspflegers, der mitwirkenden Richter ein-schließlich der ehrenamtlichen Richter, sofern der Vorsitzende nichts anderes anordnet,</a:t>
            </a:r>
          </a:p>
          <a:p>
            <a:r>
              <a:rPr lang="de-DE" b="1" dirty="0">
                <a:solidFill>
                  <a:schemeClr val="tx1"/>
                </a:solidFill>
              </a:rPr>
              <a:t>5. die Uhrzeit,</a:t>
            </a:r>
          </a:p>
          <a:p>
            <a:r>
              <a:rPr lang="de-DE" b="1" dirty="0">
                <a:solidFill>
                  <a:schemeClr val="tx1"/>
                </a:solidFill>
              </a:rPr>
              <a:t>6. das Aktenzeichen,</a:t>
            </a:r>
          </a:p>
          <a:p>
            <a:r>
              <a:rPr lang="de-DE" b="1" dirty="0">
                <a:solidFill>
                  <a:schemeClr val="tx1"/>
                </a:solidFill>
              </a:rPr>
              <a:t>7. Angabe zur Öffentlichkeit der Sitzung,</a:t>
            </a:r>
          </a:p>
          <a:p>
            <a:r>
              <a:rPr lang="de-DE" b="1" dirty="0">
                <a:solidFill>
                  <a:schemeClr val="tx1"/>
                </a:solidFill>
              </a:rPr>
              <a:t>8. für alle öffentlichen Sitzungen die Angelegenheit, zum Beispiel durch die Bezeichnung der Parteien, gegebenenfalls als Kurzbezeichnung,</a:t>
            </a:r>
          </a:p>
          <a:p>
            <a:r>
              <a:rPr lang="de-DE" b="1" dirty="0">
                <a:solidFill>
                  <a:schemeClr val="tx1"/>
                </a:solidFill>
              </a:rPr>
              <a:t>§ 6 IV 2 </a:t>
            </a:r>
            <a:r>
              <a:rPr lang="de-DE" b="1" dirty="0" err="1">
                <a:solidFill>
                  <a:schemeClr val="tx1"/>
                </a:solidFill>
              </a:rPr>
              <a:t>AktO</a:t>
            </a:r>
            <a:r>
              <a:rPr lang="de-DE" b="1" dirty="0">
                <a:solidFill>
                  <a:schemeClr val="tx1"/>
                </a:solidFill>
              </a:rPr>
              <a:t>.</a:t>
            </a:r>
          </a:p>
          <a:p>
            <a:r>
              <a:rPr lang="de-DE" b="1" dirty="0">
                <a:solidFill>
                  <a:schemeClr val="tx1"/>
                </a:solidFill>
              </a:rPr>
              <a:t>In Strafsachen soll nach Abschluss einer Sitzung deren Ergebnis im zugelassenen Programm vermerkt werden. Bei Verkündung eines Urteils oder eines Beschlusses ist auch das Datum des Eingangs des vollständig abgefassten Urteils oder des </a:t>
            </a:r>
            <a:r>
              <a:rPr lang="de-DE" b="1" dirty="0" err="1">
                <a:solidFill>
                  <a:schemeClr val="tx1"/>
                </a:solidFill>
              </a:rPr>
              <a:t>Be</a:t>
            </a:r>
            <a:r>
              <a:rPr lang="de-DE" b="1" dirty="0">
                <a:solidFill>
                  <a:schemeClr val="tx1"/>
                </a:solidFill>
              </a:rPr>
              <a:t>-schlusses in der Geschäftsstelle des Gerichts zu vermerken, § 6 V </a:t>
            </a:r>
            <a:r>
              <a:rPr lang="de-DE" b="1" dirty="0" err="1">
                <a:solidFill>
                  <a:schemeClr val="tx1"/>
                </a:solidFill>
              </a:rPr>
              <a:t>AktO</a:t>
            </a:r>
            <a:r>
              <a:rPr lang="de-DE" b="1" dirty="0">
                <a:solidFill>
                  <a:schemeClr val="tx1"/>
                </a:solidFill>
              </a:rPr>
              <a:t>.</a:t>
            </a:r>
          </a:p>
          <a:p>
            <a:endParaRPr lang="de-DE" dirty="0">
              <a:solidFill>
                <a:schemeClr val="tx1"/>
              </a:solidFill>
            </a:endParaRPr>
          </a:p>
        </p:txBody>
      </p:sp>
    </p:spTree>
    <p:extLst>
      <p:ext uri="{BB962C8B-B14F-4D97-AF65-F5344CB8AC3E}">
        <p14:creationId xmlns:p14="http://schemas.microsoft.com/office/powerpoint/2010/main" val="85648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56916" y="110170"/>
            <a:ext cx="8534400" cy="1507067"/>
          </a:xfrm>
        </p:spPr>
        <p:txBody>
          <a:bodyPr>
            <a:noAutofit/>
          </a:bodyPr>
          <a:lstStyle/>
          <a:p>
            <a:r>
              <a:rPr lang="de-DE" sz="2400" dirty="0"/>
              <a:t>9.7.4 Terminverzeichnis</a:t>
            </a:r>
          </a:p>
        </p:txBody>
      </p:sp>
      <p:sp>
        <p:nvSpPr>
          <p:cNvPr id="3" name="Inhaltsplatzhalter 2"/>
          <p:cNvSpPr>
            <a:spLocks noGrp="1"/>
          </p:cNvSpPr>
          <p:nvPr>
            <p:ph idx="1"/>
          </p:nvPr>
        </p:nvSpPr>
        <p:spPr>
          <a:xfrm>
            <a:off x="762589" y="1496292"/>
            <a:ext cx="10960838" cy="5235434"/>
          </a:xfrm>
        </p:spPr>
        <p:txBody>
          <a:bodyPr>
            <a:normAutofit/>
          </a:bodyPr>
          <a:lstStyle/>
          <a:p>
            <a:r>
              <a:rPr lang="de-DE" dirty="0">
                <a:solidFill>
                  <a:schemeClr val="tx1"/>
                </a:solidFill>
              </a:rPr>
              <a:t>§ 275 I 5 StPO (s.a. Nr. 141 RiStBV):</a:t>
            </a:r>
          </a:p>
          <a:p>
            <a:r>
              <a:rPr lang="de-DE" dirty="0">
                <a:solidFill>
                  <a:schemeClr val="tx1"/>
                </a:solidFill>
              </a:rPr>
              <a:t>Der Zeitpunkt, zu dem das – unterschriebene - Urteil - mit den Gründen - zu den Akten gebracht ist, und der Zeitpunkt einer Änderung der Gründe müssen aktenkundig sein.</a:t>
            </a:r>
          </a:p>
          <a:p>
            <a:r>
              <a:rPr lang="de-DE" dirty="0">
                <a:solidFill>
                  <a:schemeClr val="tx1"/>
                </a:solidFill>
              </a:rPr>
              <a:t>Warum hat der Gesetzgeber dies ausdrücklich geregelt?</a:t>
            </a:r>
          </a:p>
          <a:p>
            <a:r>
              <a:rPr lang="de-DE" dirty="0">
                <a:solidFill>
                  <a:schemeClr val="tx1"/>
                </a:solidFill>
              </a:rPr>
              <a:t>Damit die Einhaltung der 5-Wochen-Frist, § 275 I 2 StPO, überprüft werden kann!</a:t>
            </a:r>
          </a:p>
          <a:p>
            <a:r>
              <a:rPr lang="de-DE" dirty="0">
                <a:solidFill>
                  <a:schemeClr val="tx1"/>
                </a:solidFill>
              </a:rPr>
              <a:t>Ein Verstoß gegen diese Vorschrift ist ein </a:t>
            </a:r>
            <a:r>
              <a:rPr lang="de-DE" b="1" dirty="0">
                <a:solidFill>
                  <a:schemeClr val="tx1"/>
                </a:solidFill>
              </a:rPr>
              <a:t>absoluter Revisionsgrund </a:t>
            </a:r>
            <a:r>
              <a:rPr lang="de-DE" dirty="0">
                <a:solidFill>
                  <a:schemeClr val="tx1"/>
                </a:solidFill>
              </a:rPr>
              <a:t>nach § 338 Nr. 7 StPO!</a:t>
            </a:r>
          </a:p>
          <a:p>
            <a:r>
              <a:rPr lang="de-DE" dirty="0">
                <a:solidFill>
                  <a:schemeClr val="tx1"/>
                </a:solidFill>
              </a:rPr>
              <a:t>Wer ist für diesen Vermerk auf dem Urteil zuständig?</a:t>
            </a:r>
          </a:p>
          <a:p>
            <a:r>
              <a:rPr lang="de-DE" dirty="0">
                <a:solidFill>
                  <a:schemeClr val="tx1"/>
                </a:solidFill>
              </a:rPr>
              <a:t>Die Geschäftsstelle des Gerichts!</a:t>
            </a:r>
          </a:p>
          <a:p>
            <a:r>
              <a:rPr lang="de-DE" dirty="0">
                <a:solidFill>
                  <a:schemeClr val="tx1"/>
                </a:solidFill>
              </a:rPr>
              <a:t>Wie lautet der entsprechende Vermerk?</a:t>
            </a:r>
          </a:p>
          <a:p>
            <a:r>
              <a:rPr lang="de-DE" dirty="0">
                <a:solidFill>
                  <a:schemeClr val="tx1"/>
                </a:solidFill>
              </a:rPr>
              <a:t>„Unterschriebenes Urteil zu den Akten gelangt am ….“</a:t>
            </a:r>
          </a:p>
          <a:p>
            <a:r>
              <a:rPr lang="de-DE" dirty="0">
                <a:solidFill>
                  <a:schemeClr val="tx1"/>
                </a:solidFill>
              </a:rPr>
              <a:t>In </a:t>
            </a:r>
            <a:r>
              <a:rPr lang="de-DE" dirty="0" err="1">
                <a:solidFill>
                  <a:schemeClr val="tx1"/>
                </a:solidFill>
              </a:rPr>
              <a:t>forumStAR</a:t>
            </a:r>
            <a:r>
              <a:rPr lang="de-DE" dirty="0">
                <a:solidFill>
                  <a:schemeClr val="tx1"/>
                </a:solidFill>
              </a:rPr>
              <a:t> ist der Vermerk bereits enthalten!</a:t>
            </a:r>
          </a:p>
          <a:p>
            <a:endParaRPr lang="de-DE" dirty="0">
              <a:solidFill>
                <a:schemeClr val="tx1"/>
              </a:solidFill>
            </a:endParaRPr>
          </a:p>
        </p:txBody>
      </p:sp>
    </p:spTree>
    <p:extLst>
      <p:ext uri="{BB962C8B-B14F-4D97-AF65-F5344CB8AC3E}">
        <p14:creationId xmlns:p14="http://schemas.microsoft.com/office/powerpoint/2010/main" val="43805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589" y="110170"/>
            <a:ext cx="8534400" cy="1507067"/>
          </a:xfrm>
        </p:spPr>
        <p:txBody>
          <a:bodyPr>
            <a:noAutofit/>
          </a:bodyPr>
          <a:lstStyle/>
          <a:p>
            <a:r>
              <a:rPr lang="de-DE" sz="2400" dirty="0"/>
              <a:t>9.7.4 Terminverzeichnis</a:t>
            </a:r>
          </a:p>
        </p:txBody>
      </p:sp>
      <p:sp>
        <p:nvSpPr>
          <p:cNvPr id="3" name="Inhaltsplatzhalter 2"/>
          <p:cNvSpPr>
            <a:spLocks noGrp="1"/>
          </p:cNvSpPr>
          <p:nvPr>
            <p:ph idx="1"/>
          </p:nvPr>
        </p:nvSpPr>
        <p:spPr>
          <a:xfrm>
            <a:off x="762589" y="1617237"/>
            <a:ext cx="10960838" cy="4633438"/>
          </a:xfrm>
        </p:spPr>
        <p:txBody>
          <a:bodyPr>
            <a:normAutofit/>
          </a:bodyPr>
          <a:lstStyle/>
          <a:p>
            <a:r>
              <a:rPr lang="de-DE" dirty="0">
                <a:solidFill>
                  <a:schemeClr val="tx1"/>
                </a:solidFill>
              </a:rPr>
              <a:t>Der Vermerk ist auf dem Urteil anzubringen und im Programm </a:t>
            </a:r>
            <a:r>
              <a:rPr lang="de-DE" dirty="0" err="1">
                <a:solidFill>
                  <a:schemeClr val="tx1"/>
                </a:solidFill>
              </a:rPr>
              <a:t>Forumstar</a:t>
            </a:r>
            <a:r>
              <a:rPr lang="de-DE" dirty="0">
                <a:solidFill>
                  <a:schemeClr val="tx1"/>
                </a:solidFill>
              </a:rPr>
              <a:t> zu vermerken.</a:t>
            </a:r>
          </a:p>
          <a:p>
            <a:r>
              <a:rPr lang="de-DE" dirty="0">
                <a:solidFill>
                  <a:schemeClr val="tx1"/>
                </a:solidFill>
              </a:rPr>
              <a:t>Aktuell überwachen die Geschäftsstellen die 5-Wochen-Frist durch Eingabe einer    Frist in </a:t>
            </a:r>
            <a:r>
              <a:rPr lang="de-DE" dirty="0" err="1">
                <a:solidFill>
                  <a:schemeClr val="tx1"/>
                </a:solidFill>
              </a:rPr>
              <a:t>forumSTAR</a:t>
            </a:r>
            <a:r>
              <a:rPr lang="de-DE" dirty="0">
                <a:solidFill>
                  <a:schemeClr val="tx1"/>
                </a:solidFill>
              </a:rPr>
              <a:t>.</a:t>
            </a:r>
          </a:p>
        </p:txBody>
      </p:sp>
    </p:spTree>
    <p:extLst>
      <p:ext uri="{BB962C8B-B14F-4D97-AF65-F5344CB8AC3E}">
        <p14:creationId xmlns:p14="http://schemas.microsoft.com/office/powerpoint/2010/main" val="2837504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8418" y="394304"/>
            <a:ext cx="8534400" cy="1507067"/>
          </a:xfrm>
        </p:spPr>
        <p:txBody>
          <a:bodyPr>
            <a:normAutofit fontScale="90000"/>
          </a:bodyPr>
          <a:lstStyle/>
          <a:p>
            <a:r>
              <a:rPr lang="de-DE" dirty="0"/>
              <a:t>9.7.5 Vollstreckungsregister für Jugendgerichtssachen, Vollstreckungsheft (§ 50 I Nr. 2 </a:t>
            </a:r>
            <a:r>
              <a:rPr lang="de-DE" dirty="0" err="1"/>
              <a:t>AktO</a:t>
            </a:r>
            <a:r>
              <a:rPr lang="de-DE" dirty="0"/>
              <a:t>, § 15, 16 </a:t>
            </a:r>
            <a:r>
              <a:rPr lang="de-DE" dirty="0" err="1"/>
              <a:t>StrVollstrO</a:t>
            </a:r>
            <a:r>
              <a:rPr lang="de-DE" dirty="0"/>
              <a:t>) </a:t>
            </a:r>
          </a:p>
        </p:txBody>
      </p:sp>
      <p:sp>
        <p:nvSpPr>
          <p:cNvPr id="3" name="Inhaltsplatzhalter 2"/>
          <p:cNvSpPr>
            <a:spLocks noGrp="1"/>
          </p:cNvSpPr>
          <p:nvPr>
            <p:ph idx="1"/>
          </p:nvPr>
        </p:nvSpPr>
        <p:spPr>
          <a:xfrm>
            <a:off x="588418" y="2314303"/>
            <a:ext cx="10140542" cy="3615267"/>
          </a:xfrm>
        </p:spPr>
        <p:txBody>
          <a:bodyPr>
            <a:normAutofit/>
          </a:bodyPr>
          <a:lstStyle/>
          <a:p>
            <a:r>
              <a:rPr lang="de-DE" dirty="0">
                <a:solidFill>
                  <a:schemeClr val="tx1"/>
                </a:solidFill>
              </a:rPr>
              <a:t>Max Müller wird wegen Diebstahls im besonders schweren </a:t>
            </a:r>
            <a:r>
              <a:rPr lang="de-DE">
                <a:solidFill>
                  <a:schemeClr val="tx1"/>
                </a:solidFill>
              </a:rPr>
              <a:t>Fall zu </a:t>
            </a:r>
            <a:r>
              <a:rPr lang="de-DE" dirty="0">
                <a:solidFill>
                  <a:schemeClr val="tx1"/>
                </a:solidFill>
              </a:rPr>
              <a:t>einer Jugendstrafe von 1 Jahr und zwei Monaten verurteilt.</a:t>
            </a:r>
          </a:p>
          <a:p>
            <a:r>
              <a:rPr lang="de-DE" dirty="0">
                <a:solidFill>
                  <a:schemeClr val="tx1"/>
                </a:solidFill>
              </a:rPr>
              <a:t>Die Strafe wird zur Bewährung ausgesetzt.</a:t>
            </a:r>
          </a:p>
          <a:p>
            <a:r>
              <a:rPr lang="de-DE" dirty="0">
                <a:solidFill>
                  <a:schemeClr val="tx1"/>
                </a:solidFill>
              </a:rPr>
              <a:t>Was ist geschäftsstellenmäßig zu veranlassen?</a:t>
            </a:r>
          </a:p>
        </p:txBody>
      </p:sp>
    </p:spTree>
    <p:extLst>
      <p:ext uri="{BB962C8B-B14F-4D97-AF65-F5344CB8AC3E}">
        <p14:creationId xmlns:p14="http://schemas.microsoft.com/office/powerpoint/2010/main" val="325688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8418" y="394304"/>
            <a:ext cx="8534400" cy="1507067"/>
          </a:xfrm>
        </p:spPr>
        <p:txBody>
          <a:bodyPr>
            <a:normAutofit fontScale="90000"/>
          </a:bodyPr>
          <a:lstStyle/>
          <a:p>
            <a:r>
              <a:rPr lang="de-DE" dirty="0"/>
              <a:t>9.7.5 Vollstreckungsregister für Jugendgerichtssachen, Vollstreckungsheft (§ 50 I Nr. 2 </a:t>
            </a:r>
            <a:r>
              <a:rPr lang="de-DE" dirty="0" err="1"/>
              <a:t>AktO</a:t>
            </a:r>
            <a:r>
              <a:rPr lang="de-DE" dirty="0"/>
              <a:t>, § 15, 16 </a:t>
            </a:r>
            <a:r>
              <a:rPr lang="de-DE" dirty="0" err="1"/>
              <a:t>StrVollstrO</a:t>
            </a:r>
            <a:r>
              <a:rPr lang="de-DE" dirty="0"/>
              <a:t>) </a:t>
            </a:r>
          </a:p>
        </p:txBody>
      </p:sp>
      <p:sp>
        <p:nvSpPr>
          <p:cNvPr id="3" name="Inhaltsplatzhalter 2"/>
          <p:cNvSpPr>
            <a:spLocks noGrp="1"/>
          </p:cNvSpPr>
          <p:nvPr>
            <p:ph idx="1"/>
          </p:nvPr>
        </p:nvSpPr>
        <p:spPr>
          <a:xfrm>
            <a:off x="588418" y="2517085"/>
            <a:ext cx="10140542" cy="4340915"/>
          </a:xfrm>
        </p:spPr>
        <p:txBody>
          <a:bodyPr>
            <a:normAutofit fontScale="92500" lnSpcReduction="20000"/>
          </a:bodyPr>
          <a:lstStyle/>
          <a:p>
            <a:r>
              <a:rPr lang="de-DE" dirty="0">
                <a:solidFill>
                  <a:schemeClr val="tx1"/>
                </a:solidFill>
              </a:rPr>
              <a:t>Eintragung ins VRJs-Register, § 50 I Nr. 2 </a:t>
            </a:r>
            <a:r>
              <a:rPr lang="de-DE" dirty="0" err="1">
                <a:solidFill>
                  <a:schemeClr val="tx1"/>
                </a:solidFill>
              </a:rPr>
              <a:t>AktO</a:t>
            </a:r>
            <a:endParaRPr lang="de-DE" dirty="0">
              <a:solidFill>
                <a:schemeClr val="tx1"/>
              </a:solidFill>
            </a:endParaRPr>
          </a:p>
          <a:p>
            <a:r>
              <a:rPr lang="de-DE" dirty="0">
                <a:solidFill>
                  <a:schemeClr val="tx1"/>
                </a:solidFill>
              </a:rPr>
              <a:t>Az. </a:t>
            </a:r>
            <a:r>
              <a:rPr lang="de-DE" dirty="0" err="1">
                <a:solidFill>
                  <a:schemeClr val="tx1"/>
                </a:solidFill>
              </a:rPr>
              <a:t>Mitt</a:t>
            </a:r>
            <a:r>
              <a:rPr lang="de-DE" dirty="0">
                <a:solidFill>
                  <a:schemeClr val="tx1"/>
                </a:solidFill>
              </a:rPr>
              <a:t>. An StA, § 50 I 4 </a:t>
            </a:r>
            <a:r>
              <a:rPr lang="de-DE" dirty="0" err="1">
                <a:solidFill>
                  <a:schemeClr val="tx1"/>
                </a:solidFill>
              </a:rPr>
              <a:t>AktO</a:t>
            </a:r>
            <a:endParaRPr lang="de-DE" dirty="0">
              <a:solidFill>
                <a:schemeClr val="tx1"/>
              </a:solidFill>
            </a:endParaRPr>
          </a:p>
          <a:p>
            <a:r>
              <a:rPr lang="de-DE" dirty="0">
                <a:solidFill>
                  <a:schemeClr val="tx1"/>
                </a:solidFill>
              </a:rPr>
              <a:t>(Bei Bedarf) Vollstreckungsheft anlegen, § 50 II 2 </a:t>
            </a:r>
            <a:r>
              <a:rPr lang="de-DE" dirty="0" err="1">
                <a:solidFill>
                  <a:schemeClr val="tx1"/>
                </a:solidFill>
              </a:rPr>
              <a:t>AktO</a:t>
            </a:r>
            <a:r>
              <a:rPr lang="de-DE" dirty="0">
                <a:solidFill>
                  <a:schemeClr val="tx1"/>
                </a:solidFill>
              </a:rPr>
              <a:t>, § 15, 16 </a:t>
            </a:r>
            <a:r>
              <a:rPr lang="de-DE" dirty="0" err="1">
                <a:solidFill>
                  <a:schemeClr val="tx1"/>
                </a:solidFill>
              </a:rPr>
              <a:t>StrVollstrO</a:t>
            </a:r>
            <a:endParaRPr lang="de-DE" dirty="0">
              <a:solidFill>
                <a:schemeClr val="tx1"/>
              </a:solidFill>
            </a:endParaRPr>
          </a:p>
          <a:p>
            <a:r>
              <a:rPr lang="de-DE" dirty="0">
                <a:solidFill>
                  <a:schemeClr val="tx1"/>
                </a:solidFill>
              </a:rPr>
              <a:t>Eintragung ins Bewährungsregister, § 51 I 3 </a:t>
            </a:r>
            <a:r>
              <a:rPr lang="de-DE" dirty="0" err="1">
                <a:solidFill>
                  <a:schemeClr val="tx1"/>
                </a:solidFill>
              </a:rPr>
              <a:t>AktO</a:t>
            </a:r>
            <a:endParaRPr lang="de-DE" dirty="0">
              <a:solidFill>
                <a:schemeClr val="tx1"/>
              </a:solidFill>
            </a:endParaRPr>
          </a:p>
          <a:p>
            <a:r>
              <a:rPr lang="de-DE" dirty="0">
                <a:solidFill>
                  <a:schemeClr val="tx1"/>
                </a:solidFill>
              </a:rPr>
              <a:t>Bewährungsheft anlegen § 51 III Nr. 1 </a:t>
            </a:r>
            <a:r>
              <a:rPr lang="de-DE" dirty="0" err="1">
                <a:solidFill>
                  <a:schemeClr val="tx1"/>
                </a:solidFill>
              </a:rPr>
              <a:t>AktO</a:t>
            </a:r>
            <a:endParaRPr lang="de-DE" dirty="0">
              <a:solidFill>
                <a:schemeClr val="tx1"/>
              </a:solidFill>
            </a:endParaRPr>
          </a:p>
          <a:p>
            <a:r>
              <a:rPr lang="de-DE" dirty="0" err="1">
                <a:solidFill>
                  <a:schemeClr val="tx1"/>
                </a:solidFill>
              </a:rPr>
              <a:t>Mitt</a:t>
            </a:r>
            <a:r>
              <a:rPr lang="de-DE" dirty="0">
                <a:solidFill>
                  <a:schemeClr val="tx1"/>
                </a:solidFill>
              </a:rPr>
              <a:t>. an Bewährungshelfer</a:t>
            </a:r>
          </a:p>
          <a:p>
            <a:r>
              <a:rPr lang="de-DE" dirty="0">
                <a:solidFill>
                  <a:schemeClr val="tx1"/>
                </a:solidFill>
              </a:rPr>
              <a:t>Mitteilung an StA, § 51 II 1 </a:t>
            </a:r>
            <a:r>
              <a:rPr lang="de-DE" dirty="0" err="1">
                <a:solidFill>
                  <a:schemeClr val="tx1"/>
                </a:solidFill>
              </a:rPr>
              <a:t>AktO</a:t>
            </a:r>
            <a:endParaRPr lang="de-DE" dirty="0">
              <a:solidFill>
                <a:schemeClr val="tx1"/>
              </a:solidFill>
            </a:endParaRPr>
          </a:p>
          <a:p>
            <a:r>
              <a:rPr lang="de-DE" dirty="0">
                <a:solidFill>
                  <a:schemeClr val="tx1"/>
                </a:solidFill>
              </a:rPr>
              <a:t>Benötige ich wirklich zwei Registereinträge sowie ein Vollstreckungsheft und daneben noch ein Bewährungsheft?</a:t>
            </a:r>
          </a:p>
          <a:p>
            <a:r>
              <a:rPr lang="de-DE" dirty="0">
                <a:solidFill>
                  <a:schemeClr val="tx1"/>
                </a:solidFill>
              </a:rPr>
              <a:t>In der Praxis wird (zumindest beim AG Mainz) nur ein Bewährungsheft angelegt…</a:t>
            </a:r>
          </a:p>
          <a:p>
            <a:r>
              <a:rPr lang="de-DE" dirty="0">
                <a:solidFill>
                  <a:schemeClr val="tx1"/>
                </a:solidFill>
              </a:rPr>
              <a:t>Ein Vollstreckungsheft wird z.B. bei Jugendstrafe ohne Bewährung oder bei einem Arrest angelegt, weil hier eine echte Vollstreckung durchzuführen ist.</a:t>
            </a:r>
          </a:p>
          <a:p>
            <a:endParaRPr lang="de-DE" dirty="0">
              <a:solidFill>
                <a:schemeClr val="tx1"/>
              </a:solidFill>
            </a:endParaRPr>
          </a:p>
          <a:p>
            <a:endParaRPr lang="de-DE" dirty="0">
              <a:solidFill>
                <a:schemeClr val="tx1"/>
              </a:solidFill>
            </a:endParaRPr>
          </a:p>
        </p:txBody>
      </p:sp>
    </p:spTree>
    <p:extLst>
      <p:ext uri="{BB962C8B-B14F-4D97-AF65-F5344CB8AC3E}">
        <p14:creationId xmlns:p14="http://schemas.microsoft.com/office/powerpoint/2010/main" val="373890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8418" y="394304"/>
            <a:ext cx="8534400" cy="1507067"/>
          </a:xfrm>
        </p:spPr>
        <p:txBody>
          <a:bodyPr>
            <a:normAutofit fontScale="90000"/>
          </a:bodyPr>
          <a:lstStyle/>
          <a:p>
            <a:r>
              <a:rPr lang="de-DE" dirty="0"/>
              <a:t>9.7.5 Vollstreckungsregister für Jugendgerichtssachen, Vollstreckungsheft (§ 50 I Nr. 2 </a:t>
            </a:r>
            <a:r>
              <a:rPr lang="de-DE" dirty="0" err="1"/>
              <a:t>AktO</a:t>
            </a:r>
            <a:r>
              <a:rPr lang="de-DE" dirty="0"/>
              <a:t>, § 15, 16 </a:t>
            </a:r>
            <a:r>
              <a:rPr lang="de-DE" dirty="0" err="1"/>
              <a:t>StrVollstrO</a:t>
            </a:r>
            <a:r>
              <a:rPr lang="de-DE" dirty="0"/>
              <a:t>) </a:t>
            </a:r>
          </a:p>
        </p:txBody>
      </p:sp>
      <p:sp>
        <p:nvSpPr>
          <p:cNvPr id="3" name="Inhaltsplatzhalter 2"/>
          <p:cNvSpPr>
            <a:spLocks noGrp="1"/>
          </p:cNvSpPr>
          <p:nvPr>
            <p:ph idx="1"/>
          </p:nvPr>
        </p:nvSpPr>
        <p:spPr>
          <a:xfrm>
            <a:off x="588418" y="2314303"/>
            <a:ext cx="10140542" cy="3615267"/>
          </a:xfrm>
        </p:spPr>
        <p:txBody>
          <a:bodyPr>
            <a:normAutofit/>
          </a:bodyPr>
          <a:lstStyle/>
          <a:p>
            <a:r>
              <a:rPr lang="de-DE" dirty="0">
                <a:solidFill>
                  <a:schemeClr val="tx1"/>
                </a:solidFill>
              </a:rPr>
              <a:t>Peter </a:t>
            </a:r>
            <a:r>
              <a:rPr lang="de-DE" dirty="0" err="1">
                <a:solidFill>
                  <a:schemeClr val="tx1"/>
                </a:solidFill>
              </a:rPr>
              <a:t>Panski</a:t>
            </a:r>
            <a:r>
              <a:rPr lang="de-DE" dirty="0">
                <a:solidFill>
                  <a:schemeClr val="tx1"/>
                </a:solidFill>
              </a:rPr>
              <a:t> und Ingolf Lück werden wegen gemeinschaftlicher Unterschlagung zu einer Jugendstrafe von 1 Jahr und 6 Monaten (</a:t>
            </a:r>
            <a:r>
              <a:rPr lang="de-DE" dirty="0" err="1">
                <a:solidFill>
                  <a:schemeClr val="tx1"/>
                </a:solidFill>
              </a:rPr>
              <a:t>Panski</a:t>
            </a:r>
            <a:r>
              <a:rPr lang="de-DE" dirty="0">
                <a:solidFill>
                  <a:schemeClr val="tx1"/>
                </a:solidFill>
              </a:rPr>
              <a:t>) bzw. Dauerarrest von 2 Wochen  (Lück) verurteilt.</a:t>
            </a:r>
          </a:p>
          <a:p>
            <a:r>
              <a:rPr lang="de-DE" dirty="0">
                <a:solidFill>
                  <a:schemeClr val="tx1"/>
                </a:solidFill>
              </a:rPr>
              <a:t>Was ist zu veranlassen?</a:t>
            </a:r>
          </a:p>
        </p:txBody>
      </p:sp>
    </p:spTree>
    <p:extLst>
      <p:ext uri="{BB962C8B-B14F-4D97-AF65-F5344CB8AC3E}">
        <p14:creationId xmlns:p14="http://schemas.microsoft.com/office/powerpoint/2010/main" val="252650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590" y="0"/>
            <a:ext cx="8534400" cy="1507067"/>
          </a:xfrm>
        </p:spPr>
        <p:txBody>
          <a:bodyPr/>
          <a:lstStyle/>
          <a:p>
            <a:r>
              <a:rPr lang="de-DE" dirty="0"/>
              <a:t>9.7.1 Geschäftsstellenmäßige Behandlung (§ 46 </a:t>
            </a:r>
            <a:r>
              <a:rPr lang="de-DE" dirty="0" err="1"/>
              <a:t>AktO</a:t>
            </a:r>
            <a:r>
              <a:rPr lang="de-DE" dirty="0"/>
              <a:t>) </a:t>
            </a:r>
          </a:p>
        </p:txBody>
      </p:sp>
      <p:sp>
        <p:nvSpPr>
          <p:cNvPr id="3" name="Inhaltsplatzhalter 2"/>
          <p:cNvSpPr>
            <a:spLocks noGrp="1"/>
          </p:cNvSpPr>
          <p:nvPr>
            <p:ph idx="1"/>
          </p:nvPr>
        </p:nvSpPr>
        <p:spPr>
          <a:xfrm>
            <a:off x="762590" y="1968886"/>
            <a:ext cx="10819810" cy="5050487"/>
          </a:xfrm>
        </p:spPr>
        <p:txBody>
          <a:bodyPr>
            <a:normAutofit fontScale="92500" lnSpcReduction="10000"/>
          </a:bodyPr>
          <a:lstStyle/>
          <a:p>
            <a:r>
              <a:rPr lang="de-DE" dirty="0">
                <a:solidFill>
                  <a:schemeClr val="tx1"/>
                </a:solidFill>
              </a:rPr>
              <a:t>Beim Amtsgericht Mainz geht eine Anklageschrift gegen den erwachsenen Beschuldigten Jürgen Vogel ein. Tatvorwurf ist Fahrlässige Körperverletzung mit schweren Verletzungsfolgen des Geschädigten (Oberschenkelhalsbruch).</a:t>
            </a:r>
          </a:p>
          <a:p>
            <a:r>
              <a:rPr lang="de-DE" dirty="0">
                <a:solidFill>
                  <a:schemeClr val="tx1"/>
                </a:solidFill>
              </a:rPr>
              <a:t>Wer führt die Akten?</a:t>
            </a:r>
          </a:p>
          <a:p>
            <a:r>
              <a:rPr lang="de-DE" dirty="0">
                <a:solidFill>
                  <a:schemeClr val="tx1"/>
                </a:solidFill>
              </a:rPr>
              <a:t>Die Führung der Akte obliegt dem Gericht der ersten Instanz, soweit nicht nachfolgend abweichend geregelt, § 5 II </a:t>
            </a:r>
            <a:r>
              <a:rPr lang="de-DE" dirty="0" err="1">
                <a:solidFill>
                  <a:schemeClr val="tx1"/>
                </a:solidFill>
              </a:rPr>
              <a:t>AktO</a:t>
            </a:r>
            <a:r>
              <a:rPr lang="de-DE" dirty="0">
                <a:solidFill>
                  <a:schemeClr val="tx1"/>
                </a:solidFill>
              </a:rPr>
              <a:t>. </a:t>
            </a:r>
          </a:p>
          <a:p>
            <a:r>
              <a:rPr lang="de-DE" dirty="0">
                <a:solidFill>
                  <a:schemeClr val="tx1"/>
                </a:solidFill>
              </a:rPr>
              <a:t>Im Ermittlungsverfahren führt die StA die Akten, § 39 II Nr. 1 </a:t>
            </a:r>
            <a:r>
              <a:rPr lang="de-DE" dirty="0" err="1">
                <a:solidFill>
                  <a:schemeClr val="tx1"/>
                </a:solidFill>
              </a:rPr>
              <a:t>AktO</a:t>
            </a:r>
            <a:r>
              <a:rPr lang="de-DE" dirty="0">
                <a:solidFill>
                  <a:schemeClr val="tx1"/>
                </a:solidFill>
              </a:rPr>
              <a:t>. </a:t>
            </a:r>
          </a:p>
          <a:p>
            <a:r>
              <a:rPr lang="de-DE" dirty="0">
                <a:solidFill>
                  <a:schemeClr val="tx1"/>
                </a:solidFill>
              </a:rPr>
              <a:t>Ab Eingang der öffentlichen Klage führt das Gericht erster Instanz die Akten, § 39 II Nr. 2 </a:t>
            </a:r>
            <a:r>
              <a:rPr lang="de-DE" dirty="0" err="1">
                <a:solidFill>
                  <a:schemeClr val="tx1"/>
                </a:solidFill>
              </a:rPr>
              <a:t>AktO</a:t>
            </a:r>
            <a:r>
              <a:rPr lang="de-DE" dirty="0">
                <a:solidFill>
                  <a:schemeClr val="tx1"/>
                </a:solidFill>
              </a:rPr>
              <a:t>.</a:t>
            </a:r>
          </a:p>
          <a:p>
            <a:r>
              <a:rPr lang="de-DE" dirty="0">
                <a:solidFill>
                  <a:schemeClr val="tx1"/>
                </a:solidFill>
              </a:rPr>
              <a:t>Wie wird das Verfahren registermäßig erfasst?</a:t>
            </a:r>
          </a:p>
          <a:p>
            <a:r>
              <a:rPr lang="de-DE" dirty="0">
                <a:solidFill>
                  <a:schemeClr val="tx1"/>
                </a:solidFill>
              </a:rPr>
              <a:t>Als Straf- und Bußgeldsachen vor den Amtsgerichten sind zu registrieren:</a:t>
            </a:r>
          </a:p>
          <a:p>
            <a:r>
              <a:rPr lang="de-DE" dirty="0">
                <a:solidFill>
                  <a:schemeClr val="tx1"/>
                </a:solidFill>
              </a:rPr>
              <a:t>unter dem Registerzeichen „</a:t>
            </a:r>
            <a:r>
              <a:rPr lang="de-DE" dirty="0" err="1">
                <a:solidFill>
                  <a:schemeClr val="tx1"/>
                </a:solidFill>
              </a:rPr>
              <a:t>Ds</a:t>
            </a:r>
            <a:r>
              <a:rPr lang="de-DE" dirty="0">
                <a:solidFill>
                  <a:schemeClr val="tx1"/>
                </a:solidFill>
              </a:rPr>
              <a:t>“</a:t>
            </a:r>
          </a:p>
          <a:p>
            <a:r>
              <a:rPr lang="de-DE" dirty="0">
                <a:solidFill>
                  <a:schemeClr val="tx1"/>
                </a:solidFill>
              </a:rPr>
              <a:t>an den Strafrichter gerichtete Anträge auf</a:t>
            </a:r>
          </a:p>
          <a:p>
            <a:pPr marL="0" indent="0">
              <a:buNone/>
            </a:pPr>
            <a:r>
              <a:rPr lang="de-DE" dirty="0">
                <a:solidFill>
                  <a:schemeClr val="tx1"/>
                </a:solidFill>
              </a:rPr>
              <a:t>     Eröffnung eines Hauptverfahrens, § 46 I Nr. 2 a </a:t>
            </a:r>
            <a:r>
              <a:rPr lang="de-DE" dirty="0" err="1">
                <a:solidFill>
                  <a:schemeClr val="tx1"/>
                </a:solidFill>
              </a:rPr>
              <a:t>AktO</a:t>
            </a:r>
            <a:r>
              <a:rPr lang="de-DE" dirty="0">
                <a:solidFill>
                  <a:schemeClr val="tx1"/>
                </a:solidFill>
              </a:rPr>
              <a:t>.</a:t>
            </a:r>
          </a:p>
          <a:p>
            <a:endParaRPr lang="de-DE" dirty="0">
              <a:solidFill>
                <a:schemeClr val="tx1"/>
              </a:solidFill>
            </a:endParaRPr>
          </a:p>
          <a:p>
            <a:endParaRPr lang="de-DE" dirty="0">
              <a:solidFill>
                <a:schemeClr val="tx1"/>
              </a:solidFill>
            </a:endParaRPr>
          </a:p>
        </p:txBody>
      </p:sp>
    </p:spTree>
    <p:extLst>
      <p:ext uri="{BB962C8B-B14F-4D97-AF65-F5344CB8AC3E}">
        <p14:creationId xmlns:p14="http://schemas.microsoft.com/office/powerpoint/2010/main" val="253935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8418" y="394304"/>
            <a:ext cx="8534400" cy="1507067"/>
          </a:xfrm>
        </p:spPr>
        <p:txBody>
          <a:bodyPr>
            <a:normAutofit fontScale="90000"/>
          </a:bodyPr>
          <a:lstStyle/>
          <a:p>
            <a:r>
              <a:rPr lang="de-DE" dirty="0"/>
              <a:t>9.7.5 Vollstreckungsregister für Jugendgerichtssachen, Vollstreckungsheft (§ 50 I Nr. 2 </a:t>
            </a:r>
            <a:r>
              <a:rPr lang="de-DE" dirty="0" err="1"/>
              <a:t>AktO</a:t>
            </a:r>
            <a:r>
              <a:rPr lang="de-DE" dirty="0"/>
              <a:t>, § 15, 16 </a:t>
            </a:r>
            <a:r>
              <a:rPr lang="de-DE" dirty="0" err="1"/>
              <a:t>StrVollstrO</a:t>
            </a:r>
            <a:r>
              <a:rPr lang="de-DE" dirty="0"/>
              <a:t>) </a:t>
            </a:r>
          </a:p>
        </p:txBody>
      </p:sp>
      <p:sp>
        <p:nvSpPr>
          <p:cNvPr id="3" name="Inhaltsplatzhalter 2"/>
          <p:cNvSpPr>
            <a:spLocks noGrp="1"/>
          </p:cNvSpPr>
          <p:nvPr>
            <p:ph idx="1"/>
          </p:nvPr>
        </p:nvSpPr>
        <p:spPr>
          <a:xfrm>
            <a:off x="588418" y="2314303"/>
            <a:ext cx="10140542" cy="3615267"/>
          </a:xfrm>
        </p:spPr>
        <p:txBody>
          <a:bodyPr>
            <a:normAutofit fontScale="92500" lnSpcReduction="20000"/>
          </a:bodyPr>
          <a:lstStyle/>
          <a:p>
            <a:r>
              <a:rPr lang="de-DE" i="1" dirty="0">
                <a:solidFill>
                  <a:schemeClr val="tx1"/>
                </a:solidFill>
              </a:rPr>
              <a:t>In das Vollstreckungsregister beim Amtsgericht wird eingetragen, wenn beim Jugendrichter oder Jugendschöffengericht eine Verurteilung erfolgt zu:</a:t>
            </a:r>
          </a:p>
          <a:p>
            <a:r>
              <a:rPr lang="de-DE" i="1" dirty="0">
                <a:solidFill>
                  <a:schemeClr val="tx1"/>
                </a:solidFill>
              </a:rPr>
              <a:t>Jugendstrafe, auch wenn diese zur Bewährung ausgesetzt wird  </a:t>
            </a:r>
          </a:p>
          <a:p>
            <a:r>
              <a:rPr lang="de-DE" i="1" dirty="0">
                <a:solidFill>
                  <a:schemeClr val="tx1"/>
                </a:solidFill>
              </a:rPr>
              <a:t>Jugendarrest </a:t>
            </a:r>
          </a:p>
          <a:p>
            <a:r>
              <a:rPr lang="de-DE" i="1" dirty="0">
                <a:solidFill>
                  <a:schemeClr val="tx1"/>
                </a:solidFill>
              </a:rPr>
              <a:t>Zuchtmitteln</a:t>
            </a:r>
          </a:p>
          <a:p>
            <a:r>
              <a:rPr lang="de-DE" i="1" dirty="0">
                <a:solidFill>
                  <a:schemeClr val="tx1"/>
                </a:solidFill>
              </a:rPr>
              <a:t>Erziehungsmaßregeln </a:t>
            </a:r>
          </a:p>
          <a:p>
            <a:r>
              <a:rPr lang="de-DE" i="1" dirty="0">
                <a:solidFill>
                  <a:schemeClr val="tx1"/>
                </a:solidFill>
              </a:rPr>
              <a:t>Maßregeln der Besserung und Sicherung </a:t>
            </a:r>
          </a:p>
          <a:p>
            <a:r>
              <a:rPr lang="de-DE" i="1" dirty="0">
                <a:solidFill>
                  <a:schemeClr val="tx1"/>
                </a:solidFill>
              </a:rPr>
              <a:t>Bußgeldentscheidungen </a:t>
            </a:r>
          </a:p>
          <a:p>
            <a:r>
              <a:rPr lang="de-DE" i="1" dirty="0">
                <a:solidFill>
                  <a:schemeClr val="tx1"/>
                </a:solidFill>
              </a:rPr>
              <a:t>Erzwingungshaft </a:t>
            </a:r>
          </a:p>
          <a:p>
            <a:r>
              <a:rPr lang="de-DE" i="1" dirty="0">
                <a:solidFill>
                  <a:schemeClr val="tx1"/>
                </a:solidFill>
              </a:rPr>
              <a:t>Anordnungen nach § 98 OWiG (Umwandlung der Geldbuße in Arbeitsstunden…</a:t>
            </a:r>
            <a:endParaRPr lang="de-DE" dirty="0">
              <a:solidFill>
                <a:schemeClr val="tx1"/>
              </a:solidFill>
            </a:endParaRPr>
          </a:p>
        </p:txBody>
      </p:sp>
    </p:spTree>
    <p:extLst>
      <p:ext uri="{BB962C8B-B14F-4D97-AF65-F5344CB8AC3E}">
        <p14:creationId xmlns:p14="http://schemas.microsoft.com/office/powerpoint/2010/main" val="120168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8418" y="394304"/>
            <a:ext cx="8534400" cy="1507067"/>
          </a:xfrm>
        </p:spPr>
        <p:txBody>
          <a:bodyPr>
            <a:normAutofit fontScale="90000"/>
          </a:bodyPr>
          <a:lstStyle/>
          <a:p>
            <a:r>
              <a:rPr lang="de-DE" dirty="0"/>
              <a:t>9.7.5 Vollstreckungsregister für Jugendgerichtssachen, Vollstreckungsheft (§ 50 I Nr. 2 </a:t>
            </a:r>
            <a:r>
              <a:rPr lang="de-DE" dirty="0" err="1"/>
              <a:t>AktO</a:t>
            </a:r>
            <a:r>
              <a:rPr lang="de-DE" dirty="0"/>
              <a:t>, § 15, 16 </a:t>
            </a:r>
            <a:r>
              <a:rPr lang="de-DE" dirty="0" err="1"/>
              <a:t>StrVollstrO</a:t>
            </a:r>
            <a:r>
              <a:rPr lang="de-DE" dirty="0"/>
              <a:t>) </a:t>
            </a:r>
          </a:p>
        </p:txBody>
      </p:sp>
      <p:sp>
        <p:nvSpPr>
          <p:cNvPr id="3" name="Inhaltsplatzhalter 2"/>
          <p:cNvSpPr>
            <a:spLocks noGrp="1"/>
          </p:cNvSpPr>
          <p:nvPr>
            <p:ph idx="1"/>
          </p:nvPr>
        </p:nvSpPr>
        <p:spPr>
          <a:xfrm>
            <a:off x="588418" y="2592977"/>
            <a:ext cx="8534400" cy="3615267"/>
          </a:xfrm>
        </p:spPr>
        <p:txBody>
          <a:bodyPr>
            <a:normAutofit fontScale="77500" lnSpcReduction="20000"/>
          </a:bodyPr>
          <a:lstStyle/>
          <a:p>
            <a:r>
              <a:rPr lang="de-DE" i="1" dirty="0">
                <a:solidFill>
                  <a:schemeClr val="tx1"/>
                </a:solidFill>
              </a:rPr>
              <a:t>Das Registerzeichen lautet VRJs.</a:t>
            </a:r>
          </a:p>
          <a:p>
            <a:r>
              <a:rPr lang="de-DE" i="1" dirty="0">
                <a:solidFill>
                  <a:schemeClr val="tx1"/>
                </a:solidFill>
              </a:rPr>
              <a:t>Es ist ein i.d.R. ein Vollstreckungsheft anzulegen, § 50 II 2 </a:t>
            </a:r>
            <a:r>
              <a:rPr lang="de-DE" i="1" dirty="0" err="1">
                <a:solidFill>
                  <a:schemeClr val="tx1"/>
                </a:solidFill>
              </a:rPr>
              <a:t>AktO</a:t>
            </a:r>
            <a:r>
              <a:rPr lang="de-DE" i="1" dirty="0">
                <a:solidFill>
                  <a:schemeClr val="tx1"/>
                </a:solidFill>
              </a:rPr>
              <a:t>.</a:t>
            </a:r>
          </a:p>
          <a:p>
            <a:r>
              <a:rPr lang="de-DE" i="1" dirty="0">
                <a:solidFill>
                  <a:schemeClr val="tx1"/>
                </a:solidFill>
              </a:rPr>
              <a:t>Jeder Verurteilte ist im Register gesondert zu erfassen, § 50 I 2 </a:t>
            </a:r>
            <a:r>
              <a:rPr lang="de-DE" i="1" dirty="0" err="1">
                <a:solidFill>
                  <a:schemeClr val="tx1"/>
                </a:solidFill>
              </a:rPr>
              <a:t>AktO</a:t>
            </a:r>
            <a:r>
              <a:rPr lang="de-DE" i="1" dirty="0">
                <a:solidFill>
                  <a:schemeClr val="tx1"/>
                </a:solidFill>
              </a:rPr>
              <a:t>.</a:t>
            </a:r>
          </a:p>
          <a:p>
            <a:r>
              <a:rPr lang="de-DE" i="1" dirty="0">
                <a:solidFill>
                  <a:schemeClr val="tx1"/>
                </a:solidFill>
              </a:rPr>
              <a:t>Sind mehrere Vollstreckungsarten gegen einen nach Jugendstrafrecht Verurteilten zu vollstrecken, wird die Sache </a:t>
            </a:r>
            <a:r>
              <a:rPr lang="de-DE" b="1" i="1" dirty="0">
                <a:solidFill>
                  <a:schemeClr val="tx1"/>
                </a:solidFill>
              </a:rPr>
              <a:t>nur einmal </a:t>
            </a:r>
            <a:r>
              <a:rPr lang="de-DE" i="1" dirty="0">
                <a:solidFill>
                  <a:schemeClr val="tx1"/>
                </a:solidFill>
              </a:rPr>
              <a:t>eingetragen, § 50 I 2 </a:t>
            </a:r>
            <a:r>
              <a:rPr lang="de-DE" i="1" dirty="0" err="1">
                <a:solidFill>
                  <a:schemeClr val="tx1"/>
                </a:solidFill>
              </a:rPr>
              <a:t>AktO</a:t>
            </a:r>
            <a:r>
              <a:rPr lang="de-DE" i="1" dirty="0">
                <a:solidFill>
                  <a:schemeClr val="tx1"/>
                </a:solidFill>
              </a:rPr>
              <a:t>.</a:t>
            </a:r>
          </a:p>
          <a:p>
            <a:r>
              <a:rPr lang="de-DE" i="1" dirty="0">
                <a:solidFill>
                  <a:schemeClr val="tx1"/>
                </a:solidFill>
              </a:rPr>
              <a:t>Bei einer Verurteilung zu einer Jugendstrafe mit Strafaussetzung zur Bewährung oder einem Schuldspruch nach § 27 JGG (die Verhängung der Jugendstrafe wird zur Bewährung ausgesetzt) wird neben der Eintragung ins Vollstreckungsregister auch eine Eintragung in das Bewährungsregister vorgenommen.</a:t>
            </a:r>
          </a:p>
          <a:p>
            <a:r>
              <a:rPr lang="de-DE" dirty="0">
                <a:solidFill>
                  <a:schemeClr val="tx1"/>
                </a:solidFill>
              </a:rPr>
              <a:t>Es wird in dem Fall </a:t>
            </a:r>
            <a:r>
              <a:rPr lang="de-DE" b="1" dirty="0">
                <a:solidFill>
                  <a:schemeClr val="tx1"/>
                </a:solidFill>
              </a:rPr>
              <a:t>kein</a:t>
            </a:r>
            <a:r>
              <a:rPr lang="de-DE" dirty="0">
                <a:solidFill>
                  <a:schemeClr val="tx1"/>
                </a:solidFill>
              </a:rPr>
              <a:t> Vollstreckungsheft sondern nur ein Bewährungsheft angelegt. Es erfolgt nur die Eintragung im Vollstreckungsregister mit der Vergabe einer VRJs-Nr. in der Hauptakte, daneben ist die Anlegung des Bewährungsheftes in jedem Fall erforderlich.</a:t>
            </a:r>
          </a:p>
          <a:p>
            <a:endParaRPr lang="de-DE" dirty="0">
              <a:solidFill>
                <a:schemeClr val="tx1"/>
              </a:solidFill>
            </a:endParaRPr>
          </a:p>
          <a:p>
            <a:endParaRPr lang="de-DE" i="1" dirty="0">
              <a:solidFill>
                <a:schemeClr val="tx1"/>
              </a:solidFill>
            </a:endParaRPr>
          </a:p>
          <a:p>
            <a:endParaRPr lang="de-DE" dirty="0">
              <a:solidFill>
                <a:schemeClr val="tx1"/>
              </a:solidFill>
            </a:endParaRPr>
          </a:p>
        </p:txBody>
      </p:sp>
    </p:spTree>
    <p:extLst>
      <p:ext uri="{BB962C8B-B14F-4D97-AF65-F5344CB8AC3E}">
        <p14:creationId xmlns:p14="http://schemas.microsoft.com/office/powerpoint/2010/main" val="301020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8418" y="237549"/>
            <a:ext cx="8534400" cy="1507067"/>
          </a:xfrm>
        </p:spPr>
        <p:txBody>
          <a:bodyPr>
            <a:normAutofit fontScale="90000"/>
          </a:bodyPr>
          <a:lstStyle/>
          <a:p>
            <a:r>
              <a:rPr lang="de-DE" dirty="0"/>
              <a:t>9.7.5 Vollstreckungsregister für Jugendgerichtssachen, Vollstreckungsheft (§ 50 I Nr. 2 </a:t>
            </a:r>
            <a:r>
              <a:rPr lang="de-DE" dirty="0" err="1"/>
              <a:t>AktO</a:t>
            </a:r>
            <a:r>
              <a:rPr lang="de-DE" dirty="0"/>
              <a:t>, § 15, 16 </a:t>
            </a:r>
            <a:r>
              <a:rPr lang="de-DE" dirty="0" err="1"/>
              <a:t>StrVollstrO</a:t>
            </a:r>
            <a:r>
              <a:rPr lang="de-DE" dirty="0"/>
              <a:t>) </a:t>
            </a:r>
          </a:p>
        </p:txBody>
      </p:sp>
      <p:sp>
        <p:nvSpPr>
          <p:cNvPr id="3" name="Inhaltsplatzhalter 2"/>
          <p:cNvSpPr>
            <a:spLocks noGrp="1"/>
          </p:cNvSpPr>
          <p:nvPr>
            <p:ph idx="1"/>
          </p:nvPr>
        </p:nvSpPr>
        <p:spPr>
          <a:xfrm>
            <a:off x="588418" y="2129641"/>
            <a:ext cx="10985273" cy="5625737"/>
          </a:xfrm>
        </p:spPr>
        <p:txBody>
          <a:bodyPr>
            <a:normAutofit/>
          </a:bodyPr>
          <a:lstStyle/>
          <a:p>
            <a:r>
              <a:rPr lang="de-DE" dirty="0">
                <a:solidFill>
                  <a:schemeClr val="tx1"/>
                </a:solidFill>
              </a:rPr>
              <a:t>Es ist bei den Verurteilungen zu unterscheiden, ob der Jugendrichter als Vollzugsleiter von Jugendarrest oder als Vollzugsleiter von Jugendstrafe tätig ist</a:t>
            </a:r>
            <a:r>
              <a:rPr lang="de-DE">
                <a:solidFill>
                  <a:schemeClr val="tx1"/>
                </a:solidFill>
              </a:rPr>
              <a:t>, </a:t>
            </a:r>
            <a:endParaRPr lang="de-DE" dirty="0">
              <a:solidFill>
                <a:schemeClr val="tx1"/>
              </a:solidFill>
            </a:endParaRPr>
          </a:p>
          <a:p>
            <a:r>
              <a:rPr lang="de-DE" dirty="0">
                <a:solidFill>
                  <a:schemeClr val="tx1"/>
                </a:solidFill>
              </a:rPr>
              <a:t>Der Jugendrichter, der das Urteil gefällt hat, leitet die Vollstreckung ein. </a:t>
            </a:r>
          </a:p>
          <a:p>
            <a:r>
              <a:rPr lang="de-DE" dirty="0">
                <a:solidFill>
                  <a:schemeClr val="tx1"/>
                </a:solidFill>
              </a:rPr>
              <a:t>Wenn der Verurteilte zu einem Jugendarrest oder zu Jugendstrafe verurteilt wird, wird in der Regel die Vollstreckungsaufsicht des Jugendrichters an den Vollzugsleiter der Jugendarrestanstalt oder Jugendstrafanstalt abgegeben § 85 JGG.</a:t>
            </a:r>
          </a:p>
          <a:p>
            <a:r>
              <a:rPr lang="de-DE" dirty="0">
                <a:solidFill>
                  <a:schemeClr val="tx1"/>
                </a:solidFill>
              </a:rPr>
              <a:t>Wie erfolgt die registermäßige Behandlung bei Heranwachsenden, die nicht nach Jugendstrafrecht verurteilt wurden?</a:t>
            </a:r>
          </a:p>
          <a:p>
            <a:r>
              <a:rPr lang="de-DE" dirty="0">
                <a:solidFill>
                  <a:schemeClr val="tx1"/>
                </a:solidFill>
              </a:rPr>
              <a:t>Die Verurteilung erfolgt dann nach Erwachsenenstrafrecht und wird daher bei der </a:t>
            </a:r>
            <a:r>
              <a:rPr lang="de-DE" dirty="0" err="1">
                <a:solidFill>
                  <a:schemeClr val="tx1"/>
                </a:solidFill>
              </a:rPr>
              <a:t>StA</a:t>
            </a:r>
            <a:r>
              <a:rPr lang="de-DE" dirty="0">
                <a:solidFill>
                  <a:schemeClr val="tx1"/>
                </a:solidFill>
              </a:rPr>
              <a:t> im VRs-Register eingetragen, also nicht im VRJs-Register, § 105 JGG (Umkehrschluss).</a:t>
            </a:r>
          </a:p>
          <a:p>
            <a:r>
              <a:rPr lang="de-DE" dirty="0">
                <a:solidFill>
                  <a:schemeClr val="tx1"/>
                </a:solidFill>
              </a:rPr>
              <a:t>Die Vollstreckung nach Erwachsenenstrafrecht ist dem Rechtspfleger nach § 31 Abs. 2 </a:t>
            </a:r>
            <a:r>
              <a:rPr lang="de-DE" dirty="0" err="1">
                <a:solidFill>
                  <a:schemeClr val="tx1"/>
                </a:solidFill>
              </a:rPr>
              <a:t>RpflG</a:t>
            </a:r>
            <a:r>
              <a:rPr lang="de-DE" dirty="0">
                <a:solidFill>
                  <a:schemeClr val="tx1"/>
                </a:solidFill>
              </a:rPr>
              <a:t> übertragen.</a:t>
            </a:r>
          </a:p>
          <a:p>
            <a:endParaRPr lang="de-DE" dirty="0">
              <a:solidFill>
                <a:schemeClr val="tx1"/>
              </a:solidFill>
            </a:endParaRPr>
          </a:p>
          <a:p>
            <a:endParaRPr lang="de-DE" i="1" dirty="0">
              <a:solidFill>
                <a:schemeClr val="tx1"/>
              </a:solidFill>
            </a:endParaRPr>
          </a:p>
          <a:p>
            <a:endParaRPr lang="de-DE" dirty="0">
              <a:solidFill>
                <a:schemeClr val="tx1"/>
              </a:solidFill>
            </a:endParaRPr>
          </a:p>
        </p:txBody>
      </p:sp>
    </p:spTree>
    <p:extLst>
      <p:ext uri="{BB962C8B-B14F-4D97-AF65-F5344CB8AC3E}">
        <p14:creationId xmlns:p14="http://schemas.microsoft.com/office/powerpoint/2010/main" val="1550006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8418" y="237549"/>
            <a:ext cx="8534400" cy="1507067"/>
          </a:xfrm>
        </p:spPr>
        <p:txBody>
          <a:bodyPr>
            <a:normAutofit fontScale="90000"/>
          </a:bodyPr>
          <a:lstStyle/>
          <a:p>
            <a:r>
              <a:rPr lang="de-DE" dirty="0"/>
              <a:t>9.7.5 Vollstreckungsregister für Jugendgerichtssachen, Vollstreckungsheft (§ 50 I Nr. 2 </a:t>
            </a:r>
            <a:r>
              <a:rPr lang="de-DE" dirty="0" err="1"/>
              <a:t>AktO</a:t>
            </a:r>
            <a:r>
              <a:rPr lang="de-DE" dirty="0"/>
              <a:t>, § 15, 16 </a:t>
            </a:r>
            <a:r>
              <a:rPr lang="de-DE" dirty="0" err="1"/>
              <a:t>StrVollstrO</a:t>
            </a:r>
            <a:r>
              <a:rPr lang="de-DE" dirty="0"/>
              <a:t>) </a:t>
            </a:r>
          </a:p>
        </p:txBody>
      </p:sp>
      <p:sp>
        <p:nvSpPr>
          <p:cNvPr id="3" name="Inhaltsplatzhalter 2"/>
          <p:cNvSpPr>
            <a:spLocks noGrp="1"/>
          </p:cNvSpPr>
          <p:nvPr>
            <p:ph idx="1"/>
          </p:nvPr>
        </p:nvSpPr>
        <p:spPr>
          <a:xfrm>
            <a:off x="588418" y="2046514"/>
            <a:ext cx="10985273" cy="5625737"/>
          </a:xfrm>
        </p:spPr>
        <p:txBody>
          <a:bodyPr>
            <a:normAutofit/>
          </a:bodyPr>
          <a:lstStyle/>
          <a:p>
            <a:r>
              <a:rPr lang="de-DE" dirty="0">
                <a:solidFill>
                  <a:schemeClr val="tx1"/>
                </a:solidFill>
              </a:rPr>
              <a:t>Die Leitung der Vollstreckung nach Jugendstrafrecht bleibt dem Jugendrichter vorbehalten, während dem Rechtspfleger nach § 31 V 1 u. 2 RPflG die Vollstreckungseinleitung übertragen ist.</a:t>
            </a:r>
          </a:p>
          <a:p>
            <a:r>
              <a:rPr lang="de-DE" dirty="0">
                <a:solidFill>
                  <a:schemeClr val="tx1"/>
                </a:solidFill>
              </a:rPr>
              <a:t>Die Akten über die Verurteilungen nach Jugendstrafrecht verbleiben bis zum Abschluss der Vollstreckung/Bewährungszeit, anders als bei Verurteilungen nach Erwachsenenstrafrecht, bei dem Amtsgericht, §§ 50 I 5 , 51 IV 2 </a:t>
            </a:r>
            <a:r>
              <a:rPr lang="de-DE" dirty="0" err="1">
                <a:solidFill>
                  <a:schemeClr val="tx1"/>
                </a:solidFill>
              </a:rPr>
              <a:t>AktO</a:t>
            </a:r>
            <a:r>
              <a:rPr lang="de-DE" dirty="0">
                <a:solidFill>
                  <a:schemeClr val="tx1"/>
                </a:solidFill>
              </a:rPr>
              <a:t>.</a:t>
            </a:r>
          </a:p>
          <a:p>
            <a:endParaRPr lang="de-DE" i="1" dirty="0">
              <a:solidFill>
                <a:schemeClr val="tx1"/>
              </a:solidFill>
            </a:endParaRPr>
          </a:p>
          <a:p>
            <a:endParaRPr lang="de-DE" dirty="0">
              <a:solidFill>
                <a:schemeClr val="tx1"/>
              </a:solidFill>
            </a:endParaRPr>
          </a:p>
        </p:txBody>
      </p:sp>
    </p:spTree>
    <p:extLst>
      <p:ext uri="{BB962C8B-B14F-4D97-AF65-F5344CB8AC3E}">
        <p14:creationId xmlns:p14="http://schemas.microsoft.com/office/powerpoint/2010/main" val="356728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8418" y="237549"/>
            <a:ext cx="8534400" cy="1507067"/>
          </a:xfrm>
        </p:spPr>
        <p:txBody>
          <a:bodyPr>
            <a:normAutofit fontScale="90000"/>
          </a:bodyPr>
          <a:lstStyle/>
          <a:p>
            <a:r>
              <a:rPr lang="de-DE" dirty="0"/>
              <a:t>9.7.5 Vollstreckungsregister für Jugendgerichtssachen, Vollstreckungsheft (§ 50 I Nr. 2 </a:t>
            </a:r>
            <a:r>
              <a:rPr lang="de-DE" dirty="0" err="1"/>
              <a:t>AktO</a:t>
            </a:r>
            <a:r>
              <a:rPr lang="de-DE" dirty="0"/>
              <a:t>, § 15, 16 </a:t>
            </a:r>
            <a:r>
              <a:rPr lang="de-DE" dirty="0" err="1"/>
              <a:t>StrVollstrO</a:t>
            </a:r>
            <a:r>
              <a:rPr lang="de-DE" dirty="0"/>
              <a:t>) </a:t>
            </a:r>
          </a:p>
        </p:txBody>
      </p:sp>
      <p:sp>
        <p:nvSpPr>
          <p:cNvPr id="3" name="Inhaltsplatzhalter 2"/>
          <p:cNvSpPr>
            <a:spLocks noGrp="1"/>
          </p:cNvSpPr>
          <p:nvPr>
            <p:ph idx="1"/>
          </p:nvPr>
        </p:nvSpPr>
        <p:spPr>
          <a:xfrm>
            <a:off x="588418" y="2046514"/>
            <a:ext cx="10985273" cy="5625737"/>
          </a:xfrm>
        </p:spPr>
        <p:txBody>
          <a:bodyPr>
            <a:normAutofit/>
          </a:bodyPr>
          <a:lstStyle/>
          <a:p>
            <a:r>
              <a:rPr lang="de-DE" i="1" dirty="0">
                <a:solidFill>
                  <a:schemeClr val="tx1"/>
                </a:solidFill>
              </a:rPr>
              <a:t>Welche Schriftstücke sind in das Vollstreckungsheft zu nehmen?</a:t>
            </a:r>
          </a:p>
          <a:p>
            <a:r>
              <a:rPr lang="de-DE" i="1" dirty="0">
                <a:solidFill>
                  <a:schemeClr val="tx1"/>
                </a:solidFill>
              </a:rPr>
              <a:t>Der Inhalt ergibt sich aus §§ 15, 16 </a:t>
            </a:r>
            <a:r>
              <a:rPr lang="de-DE" i="1" dirty="0" err="1">
                <a:solidFill>
                  <a:schemeClr val="tx1"/>
                </a:solidFill>
              </a:rPr>
              <a:t>StrVollstrO</a:t>
            </a:r>
            <a:r>
              <a:rPr lang="de-DE" i="1" dirty="0">
                <a:solidFill>
                  <a:schemeClr val="tx1"/>
                </a:solidFill>
              </a:rPr>
              <a:t>.</a:t>
            </a:r>
          </a:p>
          <a:p>
            <a:r>
              <a:rPr lang="de-DE" i="1" u="sng" dirty="0">
                <a:solidFill>
                  <a:schemeClr val="tx1"/>
                </a:solidFill>
              </a:rPr>
              <a:t>Inhalt des Vollstreckungsheftes:</a:t>
            </a:r>
          </a:p>
          <a:p>
            <a:r>
              <a:rPr lang="de-DE" i="1" dirty="0">
                <a:solidFill>
                  <a:schemeClr val="tx1"/>
                </a:solidFill>
              </a:rPr>
              <a:t>Urteilsausfertigung mit Rechtskraftvermerk</a:t>
            </a:r>
          </a:p>
          <a:p>
            <a:r>
              <a:rPr lang="de-DE" i="1" dirty="0">
                <a:solidFill>
                  <a:schemeClr val="tx1"/>
                </a:solidFill>
              </a:rPr>
              <a:t>Kopie/Ausdruck eines BZR-Auszuges </a:t>
            </a:r>
          </a:p>
          <a:p>
            <a:r>
              <a:rPr lang="de-DE" i="1" dirty="0">
                <a:solidFill>
                  <a:schemeClr val="tx1"/>
                </a:solidFill>
              </a:rPr>
              <a:t>Aufnahmeersuchen</a:t>
            </a:r>
          </a:p>
          <a:p>
            <a:r>
              <a:rPr lang="de-DE" i="1" dirty="0">
                <a:solidFill>
                  <a:schemeClr val="tx1"/>
                </a:solidFill>
              </a:rPr>
              <a:t>Verfügung über Vollstreckungseinleitung</a:t>
            </a:r>
          </a:p>
          <a:p>
            <a:r>
              <a:rPr lang="de-DE" dirty="0">
                <a:solidFill>
                  <a:schemeClr val="tx1"/>
                </a:solidFill>
              </a:rPr>
              <a:t>Sämtliche die Strafvollstreckung betreffenden Verfügungen, Gesuche, Eingaben und andere Eingänge.</a:t>
            </a:r>
          </a:p>
          <a:p>
            <a:endParaRPr lang="de-DE" dirty="0">
              <a:solidFill>
                <a:schemeClr val="tx1"/>
              </a:solidFill>
            </a:endParaRPr>
          </a:p>
        </p:txBody>
      </p:sp>
    </p:spTree>
    <p:extLst>
      <p:ext uri="{BB962C8B-B14F-4D97-AF65-F5344CB8AC3E}">
        <p14:creationId xmlns:p14="http://schemas.microsoft.com/office/powerpoint/2010/main" val="380255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78377"/>
            <a:ext cx="11220405" cy="1706880"/>
          </a:xfrm>
        </p:spPr>
        <p:txBody>
          <a:bodyPr>
            <a:normAutofit/>
          </a:bodyPr>
          <a:lstStyle/>
          <a:p>
            <a:r>
              <a:rPr lang="de-DE" sz="2400" dirty="0"/>
              <a:t>9.7.6 Bewährungsregister, Bewährungsheft (Aussetzung der Vollstreckung einer Strafe usw. zur Bewährung; hier: Geschäftliche Behandlung der Überwachung - Rundschreiben des Ministeriums der Justiz vom 29.November 2024 -1400E24-0011</a:t>
            </a:r>
          </a:p>
        </p:txBody>
      </p:sp>
      <p:sp>
        <p:nvSpPr>
          <p:cNvPr id="9" name="Rectangle 3"/>
          <p:cNvSpPr>
            <a:spLocks noGrp="1" noChangeArrowheads="1"/>
          </p:cNvSpPr>
          <p:nvPr>
            <p:ph idx="1"/>
          </p:nvPr>
        </p:nvSpPr>
        <p:spPr bwMode="auto">
          <a:xfrm>
            <a:off x="684212" y="1903963"/>
            <a:ext cx="11107738" cy="460510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88796" tIns="0" rIns="91440" bIns="19044"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sng" strike="noStrike" cap="none" normalizeH="0" baseline="0" dirty="0">
                <a:ln>
                  <a:noFill/>
                </a:ln>
                <a:solidFill>
                  <a:srgbClr val="871D33"/>
                </a:solidFill>
                <a:effectLst/>
                <a:latin typeface="Arial" panose="020B0604020202020204" pitchFamily="34" charset="0"/>
                <a:cs typeface="Arial" panose="020B0604020202020204" pitchFamily="34" charset="0"/>
                <a:hlinkClick r:id="rId2"/>
              </a:rPr>
              <a:t>B</a:t>
            </a:r>
            <a:r>
              <a:rPr kumimoji="0" lang="de-DE" altLang="de-DE" sz="1600" b="1" i="0" u="sng" strike="noStrike" cap="none" normalizeH="0" baseline="0" dirty="0" bmk="">
                <a:ln>
                  <a:noFill/>
                </a:ln>
                <a:solidFill>
                  <a:srgbClr val="871D33"/>
                </a:solidFill>
                <a:effectLst/>
                <a:latin typeface="Arial" panose="020B0604020202020204" pitchFamily="34" charset="0"/>
                <a:cs typeface="Arial" panose="020B0604020202020204" pitchFamily="34" charset="0"/>
                <a:hlinkClick r:id="rId2"/>
              </a:rPr>
              <a:t>estimmungen zu § 51 Abs. 5 </a:t>
            </a:r>
            <a:r>
              <a:rPr kumimoji="0" lang="de-DE" altLang="de-DE" sz="1600" b="1" i="0" u="sng" strike="noStrike" cap="none" normalizeH="0" baseline="0" dirty="0" err="1">
                <a:ln>
                  <a:noFill/>
                </a:ln>
                <a:solidFill>
                  <a:srgbClr val="871D33"/>
                </a:solidFill>
                <a:effectLst/>
                <a:latin typeface="Arial" panose="020B0604020202020204" pitchFamily="34" charset="0"/>
                <a:cs typeface="Arial" panose="020B0604020202020204" pitchFamily="34" charset="0"/>
                <a:hlinkClick r:id="rId3" tooltip="Ministerium der Justiz, Rundschreiben (Rheinland-Pfalz), Aktenordnung für die Gerichte der ordentlichen Gerichtsbarkeit und Staatsanwaltschaften (AktO), i. d. F. v. 11.12.2024, gültig ab 01.01.2025"/>
              </a:rPr>
              <a:t>AktO</a:t>
            </a:r>
            <a:endParaRPr kumimoji="0" lang="de-DE" altLang="de-DE"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600" b="0" i="0" u="none" strike="noStrike" cap="none" normalizeH="0" baseline="0" dirty="0">
                <a:ln>
                  <a:noFill/>
                </a:ln>
                <a:solidFill>
                  <a:schemeClr val="tx1"/>
                </a:solidFill>
                <a:effectLst/>
                <a:latin typeface="Arial" panose="020B0604020202020204" pitchFamily="34" charset="0"/>
              </a:rPr>
            </a:br>
            <a: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1.1</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Ergänzend sind im Register zu vermerken:</a:t>
            </a:r>
          </a:p>
          <a:p>
            <a:pPr marL="457200" marR="0" lvl="1" indent="-457200" algn="l" defTabSz="914400" rtl="0" eaLnBrk="0" fontAlgn="base" latinLnBrk="0" hangingPunct="0">
              <a:lnSpc>
                <a:spcPct val="100000"/>
              </a:lnSpc>
              <a:spcBef>
                <a:spcPct val="0"/>
              </a:spcBef>
              <a:spcAft>
                <a:spcPct val="0"/>
              </a:spcAft>
              <a:buClrTx/>
              <a:buSzTx/>
              <a:buFontTx/>
              <a:buNone/>
              <a:tabLst/>
            </a:pPr>
            <a:b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endPar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1.1.1</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Wohn- oder Aufenthaltsort des Verurteilten;</a:t>
            </a:r>
          </a:p>
          <a:p>
            <a:pPr marL="457200" marR="0" lvl="1" indent="-457200" algn="l" defTabSz="914400" rtl="0" eaLnBrk="0" fontAlgn="base" latinLnBrk="0" hangingPunct="0">
              <a:lnSpc>
                <a:spcPct val="100000"/>
              </a:lnSpc>
              <a:spcBef>
                <a:spcPct val="0"/>
              </a:spcBef>
              <a:spcAft>
                <a:spcPct val="0"/>
              </a:spcAft>
              <a:buClrTx/>
              <a:buSzTx/>
              <a:buFontTx/>
              <a:buNone/>
              <a:tabLst/>
            </a:pPr>
            <a:b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endPar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1.1.2</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Die der Bewährungsüberwachung zugrundeliegende gerichtliche Entscheidung (Gericht, Tag der Entscheidung, Inhalt, Bewährungszeit);</a:t>
            </a:r>
          </a:p>
          <a:p>
            <a:pPr marL="457200" marR="0" lvl="1" indent="-457200" algn="l" defTabSz="914400" rtl="0" eaLnBrk="0" fontAlgn="base" latinLnBrk="0" hangingPunct="0">
              <a:lnSpc>
                <a:spcPct val="100000"/>
              </a:lnSpc>
              <a:spcBef>
                <a:spcPct val="0"/>
              </a:spcBef>
              <a:spcAft>
                <a:spcPct val="0"/>
              </a:spcAft>
              <a:buClrTx/>
              <a:buSzTx/>
              <a:buFontTx/>
              <a:buNone/>
              <a:tabLst/>
            </a:pPr>
            <a:b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endPar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1.1.3</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Name, Anschrift und Registerzeichen der Bewährungshilfe.</a:t>
            </a:r>
          </a:p>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800" b="0" i="0" u="none" strike="noStrike" cap="none" normalizeH="0" baseline="0" dirty="0">
                <a:ln>
                  <a:noFill/>
                </a:ln>
                <a:solidFill>
                  <a:schemeClr val="tx1"/>
                </a:solidFill>
                <a:effectLst/>
              </a:rPr>
            </a:b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3708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78377"/>
            <a:ext cx="11220405" cy="1706880"/>
          </a:xfrm>
        </p:spPr>
        <p:txBody>
          <a:bodyPr>
            <a:normAutofit/>
          </a:bodyPr>
          <a:lstStyle/>
          <a:p>
            <a:r>
              <a:rPr lang="de-DE" sz="2400" dirty="0"/>
              <a:t>9.7.6 Bewährungsregister, Bewährungsheft (Aussetzung der Vollstreckung einer Strafe usw. zur Bewährung; hier: Geschäftliche Behandlung der Überwachung - Rundschreiben des Ministeriums der Justiz vom 29.November 2024 -1400E24-0011</a:t>
            </a:r>
          </a:p>
        </p:txBody>
      </p:sp>
      <p:sp>
        <p:nvSpPr>
          <p:cNvPr id="3" name="Inhaltsplatzhalter 2"/>
          <p:cNvSpPr>
            <a:spLocks noGrp="1"/>
          </p:cNvSpPr>
          <p:nvPr>
            <p:ph idx="1"/>
          </p:nvPr>
        </p:nvSpPr>
        <p:spPr>
          <a:xfrm>
            <a:off x="597127" y="1872343"/>
            <a:ext cx="11107194" cy="4798423"/>
          </a:xfrm>
        </p:spPr>
        <p:txBody>
          <a:bodyPr>
            <a:normAutofit/>
          </a:bodyPr>
          <a:lstStyle/>
          <a:p>
            <a:r>
              <a:rPr lang="de-DE" dirty="0">
                <a:solidFill>
                  <a:schemeClr val="tx1"/>
                </a:solidFill>
              </a:rPr>
              <a:t>Inhalt des Bewährungsheftes:</a:t>
            </a:r>
          </a:p>
          <a:p>
            <a:r>
              <a:rPr lang="de-DE" dirty="0">
                <a:solidFill>
                  <a:schemeClr val="tx1"/>
                </a:solidFill>
              </a:rPr>
              <a:t>Urteil mit Rechtskraftvermerk, Bewährungsbeschluss, Anschreiben und Schriftsätze die einzig der Bewährungssache zuzuordnen sind.</a:t>
            </a:r>
          </a:p>
          <a:p>
            <a:endParaRPr lang="de-DE" dirty="0">
              <a:solidFill>
                <a:schemeClr val="tx1"/>
              </a:solidFill>
            </a:endParaRPr>
          </a:p>
        </p:txBody>
      </p:sp>
    </p:spTree>
    <p:extLst>
      <p:ext uri="{BB962C8B-B14F-4D97-AF65-F5344CB8AC3E}">
        <p14:creationId xmlns:p14="http://schemas.microsoft.com/office/powerpoint/2010/main" val="300325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84212" y="0"/>
            <a:ext cx="11168154" cy="6792686"/>
          </a:xfrm>
        </p:spPr>
        <p:txBody>
          <a:bodyPr/>
          <a:lstStyle/>
          <a:p>
            <a:pPr marL="0" indent="0">
              <a:buNone/>
            </a:pPr>
            <a:r>
              <a:rPr lang="de-DE" dirty="0">
                <a:solidFill>
                  <a:schemeClr val="tx1"/>
                </a:solidFill>
              </a:rPr>
              <a:t>Benachrichtigung des Bewährungshelfers und der Führungsaufsichtsstelle von der Anordnung und Beendigung der Bewährungs- oder Führungsaufsicht Rundschreiben des Ministeriums der Justiz vom 22. Oktober 1990 (4263 — 1 — 9/90)</a:t>
            </a:r>
          </a:p>
          <a:p>
            <a:pPr marL="0" indent="0">
              <a:buNone/>
            </a:pPr>
            <a:endParaRPr lang="de-DE" dirty="0">
              <a:solidFill>
                <a:schemeClr val="tx1"/>
              </a:solidFill>
            </a:endParaRPr>
          </a:p>
          <a:p>
            <a:pPr marL="0" indent="0">
              <a:buNone/>
            </a:pPr>
            <a:r>
              <a:rPr lang="de-DE" dirty="0">
                <a:solidFill>
                  <a:schemeClr val="tx1"/>
                </a:solidFill>
              </a:rPr>
              <a:t>1. Bewährungsaufsicht</a:t>
            </a:r>
          </a:p>
          <a:p>
            <a:pPr marL="0" indent="0">
              <a:buNone/>
            </a:pPr>
            <a:r>
              <a:rPr lang="de-DE" dirty="0">
                <a:solidFill>
                  <a:schemeClr val="tx1"/>
                </a:solidFill>
              </a:rPr>
              <a:t>1.1 Für die wirksame Durchführung der Bewährungsaufsicht ist es von ausschlaggebender Bedeutung, dass der Bewährungshelfer möglichst schnell von ihrer Anordnung Kenntnis erhält.</a:t>
            </a:r>
          </a:p>
          <a:p>
            <a:pPr marL="0" indent="0">
              <a:buNone/>
            </a:pPr>
            <a:r>
              <a:rPr lang="de-DE" dirty="0">
                <a:solidFill>
                  <a:schemeClr val="tx1"/>
                </a:solidFill>
              </a:rPr>
              <a:t>1.2 Entscheidungen, die sich auf die Strafaussetzung zur Bewährung oder die Aussetzung eines Strafrestes beziehen, sind dem Bewährungshelfer unmittelbar nach Rechtskraft durch den Urkundsbeamten der Geschäftsstelle des Gerichts, das die Bewährungsaufsicht angeordnet hat, mitzuteilen.</a:t>
            </a:r>
          </a:p>
          <a:p>
            <a:pPr marL="0" indent="0">
              <a:buNone/>
            </a:pPr>
            <a:r>
              <a:rPr lang="de-DE" dirty="0">
                <a:solidFill>
                  <a:schemeClr val="tx1"/>
                </a:solidFill>
              </a:rPr>
              <a:t>Für die Benachrichtigung ist der Vordruck „Benachrichtigung des Sozialdienstes in der Justiz" (</a:t>
            </a:r>
            <a:r>
              <a:rPr lang="de-DE" dirty="0" err="1">
                <a:solidFill>
                  <a:schemeClr val="tx1"/>
                </a:solidFill>
              </a:rPr>
              <a:t>StP</a:t>
            </a:r>
            <a:r>
              <a:rPr lang="de-DE" dirty="0">
                <a:solidFill>
                  <a:schemeClr val="tx1"/>
                </a:solidFill>
              </a:rPr>
              <a:t> 174) zu verwenden.</a:t>
            </a:r>
          </a:p>
          <a:p>
            <a:pPr marL="0" indent="0">
              <a:buNone/>
            </a:pPr>
            <a:r>
              <a:rPr lang="de-DE" dirty="0">
                <a:solidFill>
                  <a:schemeClr val="tx1"/>
                </a:solidFill>
              </a:rPr>
              <a:t>1.3 Vollständige Abschriften des Urteils und aller Entscheidungen sind nachzureichen, sobald diese vorliegen.</a:t>
            </a:r>
          </a:p>
          <a:p>
            <a:pPr marL="0" indent="0">
              <a:buNone/>
            </a:pPr>
            <a:endParaRPr lang="de-DE" dirty="0">
              <a:solidFill>
                <a:schemeClr val="tx1"/>
              </a:solidFill>
            </a:endParaRPr>
          </a:p>
          <a:p>
            <a:pPr marL="0" indent="0">
              <a:buNone/>
            </a:pPr>
            <a:endParaRPr lang="de-DE" dirty="0">
              <a:solidFill>
                <a:schemeClr val="tx1"/>
              </a:solidFill>
            </a:endParaRPr>
          </a:p>
        </p:txBody>
      </p:sp>
    </p:spTree>
    <p:extLst>
      <p:ext uri="{BB962C8B-B14F-4D97-AF65-F5344CB8AC3E}">
        <p14:creationId xmlns:p14="http://schemas.microsoft.com/office/powerpoint/2010/main" val="218118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84212" y="0"/>
            <a:ext cx="11168154" cy="6792686"/>
          </a:xfrm>
        </p:spPr>
        <p:txBody>
          <a:bodyPr/>
          <a:lstStyle/>
          <a:p>
            <a:pPr marL="0" indent="0">
              <a:buNone/>
            </a:pPr>
            <a:r>
              <a:rPr lang="de-DE" dirty="0">
                <a:solidFill>
                  <a:schemeClr val="tx1"/>
                </a:solidFill>
              </a:rPr>
              <a:t>Benachrichtigung des Bewährungshelfers und der Führungsaufsichtsstelle von der Anordnung und Beendigung der Bewährungs- oder Führungsaufsicht Rundschreiben des Ministeriums der Justiz vom 22. Oktober 1990 (4263 — 1 — 9/90)</a:t>
            </a:r>
          </a:p>
          <a:p>
            <a:pPr marL="0" indent="0">
              <a:buNone/>
            </a:pPr>
            <a:endParaRPr lang="de-DE" dirty="0">
              <a:solidFill>
                <a:schemeClr val="tx1"/>
              </a:solidFill>
            </a:endParaRPr>
          </a:p>
          <a:p>
            <a:pPr marL="0" indent="0">
              <a:buNone/>
            </a:pPr>
            <a:r>
              <a:rPr lang="de-DE" dirty="0">
                <a:solidFill>
                  <a:schemeClr val="tx1"/>
                </a:solidFill>
              </a:rPr>
              <a:t>4. Benachrichtigung von neuen Strafverfahren</a:t>
            </a:r>
          </a:p>
          <a:p>
            <a:pPr marL="0" indent="0">
              <a:buNone/>
            </a:pPr>
            <a:r>
              <a:rPr lang="de-DE" dirty="0">
                <a:solidFill>
                  <a:schemeClr val="tx1"/>
                </a:solidFill>
              </a:rPr>
              <a:t>Anklageschriften und Strafbefehlsanträge gegen Beschuldigte, die in anderer Sache unter Bewährungsaufsicht stehen, sind durch den Urkundsbeamten der Geschäftsstelle des Gerichts an den zuständigen Bewährungshelfer weiterzuleiten. </a:t>
            </a:r>
          </a:p>
          <a:p>
            <a:pPr marL="0" indent="0">
              <a:buNone/>
            </a:pPr>
            <a:r>
              <a:rPr lang="de-DE" dirty="0">
                <a:solidFill>
                  <a:schemeClr val="tx1"/>
                </a:solidFill>
              </a:rPr>
              <a:t>Hierzu ist das jeweilige Doppel (Nr. 13 Abs. 3 </a:t>
            </a:r>
            <a:r>
              <a:rPr lang="de-DE" dirty="0" err="1">
                <a:solidFill>
                  <a:schemeClr val="tx1"/>
                </a:solidFill>
              </a:rPr>
              <a:t>MiStra</a:t>
            </a:r>
            <a:r>
              <a:rPr lang="de-DE" dirty="0">
                <a:solidFill>
                  <a:schemeClr val="tx1"/>
                </a:solidFill>
              </a:rPr>
              <a:t>) zu verwenden.</a:t>
            </a:r>
          </a:p>
          <a:p>
            <a:pPr marL="0" indent="0">
              <a:buNone/>
            </a:pPr>
            <a:endParaRPr lang="de-DE" dirty="0">
              <a:solidFill>
                <a:schemeClr val="tx1"/>
              </a:solidFill>
            </a:endParaRPr>
          </a:p>
          <a:p>
            <a:pPr marL="0" indent="0">
              <a:buNone/>
            </a:pPr>
            <a:r>
              <a:rPr lang="de-DE" dirty="0">
                <a:solidFill>
                  <a:schemeClr val="tx1"/>
                </a:solidFill>
              </a:rPr>
              <a:t>Im Idealfall hat die Staatsanwaltschaft diese Mitteilung zur Weiterleitung bereits beigefügt.</a:t>
            </a:r>
          </a:p>
          <a:p>
            <a:pPr marL="0" indent="0">
              <a:buNone/>
            </a:pPr>
            <a:endParaRPr lang="de-DE" dirty="0">
              <a:solidFill>
                <a:schemeClr val="tx1"/>
              </a:solidFill>
            </a:endParaRPr>
          </a:p>
        </p:txBody>
      </p:sp>
    </p:spTree>
    <p:extLst>
      <p:ext uri="{BB962C8B-B14F-4D97-AF65-F5344CB8AC3E}">
        <p14:creationId xmlns:p14="http://schemas.microsoft.com/office/powerpoint/2010/main" val="207787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2369" y="89503"/>
            <a:ext cx="8534400" cy="1507067"/>
          </a:xfrm>
        </p:spPr>
        <p:txBody>
          <a:bodyPr/>
          <a:lstStyle/>
          <a:p>
            <a:r>
              <a:rPr lang="de-DE" dirty="0"/>
              <a:t>9.7.7 Haftliste und Haftmerkzettel (§§ 6 III 1, 38 V </a:t>
            </a:r>
            <a:r>
              <a:rPr lang="de-DE" dirty="0" err="1"/>
              <a:t>AktO</a:t>
            </a:r>
            <a:r>
              <a:rPr lang="de-DE" dirty="0"/>
              <a:t>) </a:t>
            </a:r>
          </a:p>
        </p:txBody>
      </p:sp>
      <p:sp>
        <p:nvSpPr>
          <p:cNvPr id="3" name="Inhaltsplatzhalter 2"/>
          <p:cNvSpPr>
            <a:spLocks noGrp="1"/>
          </p:cNvSpPr>
          <p:nvPr>
            <p:ph idx="1"/>
          </p:nvPr>
        </p:nvSpPr>
        <p:spPr>
          <a:xfrm>
            <a:off x="684213" y="1596570"/>
            <a:ext cx="10340838" cy="4846805"/>
          </a:xfrm>
        </p:spPr>
        <p:txBody>
          <a:bodyPr>
            <a:normAutofit/>
          </a:bodyPr>
          <a:lstStyle/>
          <a:p>
            <a:r>
              <a:rPr lang="de-DE" dirty="0">
                <a:solidFill>
                  <a:schemeClr val="tx1"/>
                </a:solidFill>
              </a:rPr>
              <a:t>Max Müller ist strafrechtlich wegen Diebstahls  bereits 10 mal vorbelastet.</a:t>
            </a:r>
          </a:p>
          <a:p>
            <a:r>
              <a:rPr lang="de-DE" dirty="0">
                <a:solidFill>
                  <a:schemeClr val="tx1"/>
                </a:solidFill>
              </a:rPr>
              <a:t>Er wir am 7.3.2025 in Mainz polizeilich festgenommen, nachdem er vor dem Media Markt mit seinem LKW einen Fernseher mit 75 Zoll im Wert von 3.500.-Euro abtransportieren will, den er selbstverständlich nicht bezahlt hat.</a:t>
            </a:r>
          </a:p>
          <a:p>
            <a:r>
              <a:rPr lang="de-DE" dirty="0">
                <a:solidFill>
                  <a:schemeClr val="tx1"/>
                </a:solidFill>
              </a:rPr>
              <a:t>Was muss die Polizei veranlassen, wenn Müller in Haft bleiben soll?</a:t>
            </a:r>
          </a:p>
          <a:p>
            <a:r>
              <a:rPr lang="de-DE" dirty="0">
                <a:solidFill>
                  <a:schemeClr val="tx1"/>
                </a:solidFill>
              </a:rPr>
              <a:t>Rücksprache mit dem zuständigen Staatsanwalt.</a:t>
            </a:r>
          </a:p>
          <a:p>
            <a:r>
              <a:rPr lang="de-DE" dirty="0">
                <a:solidFill>
                  <a:schemeClr val="tx1"/>
                </a:solidFill>
              </a:rPr>
              <a:t>Vorführung vor den zuständigen Richter bis zum Ablauf des nächsten Tages!</a:t>
            </a:r>
          </a:p>
          <a:p>
            <a:r>
              <a:rPr lang="de-DE" dirty="0">
                <a:solidFill>
                  <a:schemeClr val="tx1"/>
                </a:solidFill>
              </a:rPr>
              <a:t>Der zuständige Richter erlässt einen Haftbefehl gegen Müller.</a:t>
            </a:r>
          </a:p>
          <a:p>
            <a:r>
              <a:rPr lang="de-DE" dirty="0">
                <a:solidFill>
                  <a:schemeClr val="tx1"/>
                </a:solidFill>
              </a:rPr>
              <a:t>Der Vorgang gelangt zu Ihnen zur Staatsanwaltschaft Mainz.</a:t>
            </a:r>
          </a:p>
          <a:p>
            <a:r>
              <a:rPr lang="de-DE" dirty="0">
                <a:solidFill>
                  <a:schemeClr val="tx1"/>
                </a:solidFill>
              </a:rPr>
              <a:t>Was müssen Sie veranlassen?</a:t>
            </a:r>
          </a:p>
          <a:p>
            <a:endParaRPr lang="de-DE" dirty="0">
              <a:solidFill>
                <a:schemeClr val="tx1"/>
              </a:solidFill>
            </a:endParaRPr>
          </a:p>
        </p:txBody>
      </p:sp>
    </p:spTree>
    <p:extLst>
      <p:ext uri="{BB962C8B-B14F-4D97-AF65-F5344CB8AC3E}">
        <p14:creationId xmlns:p14="http://schemas.microsoft.com/office/powerpoint/2010/main" val="2329216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0"/>
            <a:ext cx="8534400" cy="1507067"/>
          </a:xfrm>
        </p:spPr>
        <p:txBody>
          <a:bodyPr/>
          <a:lstStyle/>
          <a:p>
            <a:r>
              <a:rPr lang="de-DE" dirty="0"/>
              <a:t>9.7.1 Geschäftsstellenmäßige Behandlung (§ 46 </a:t>
            </a:r>
            <a:r>
              <a:rPr lang="de-DE" dirty="0" err="1"/>
              <a:t>AktO</a:t>
            </a:r>
            <a:r>
              <a:rPr lang="de-DE" dirty="0"/>
              <a:t>) </a:t>
            </a:r>
          </a:p>
        </p:txBody>
      </p:sp>
      <p:sp>
        <p:nvSpPr>
          <p:cNvPr id="3" name="Inhaltsplatzhalter 2"/>
          <p:cNvSpPr>
            <a:spLocks noGrp="1"/>
          </p:cNvSpPr>
          <p:nvPr>
            <p:ph idx="1"/>
          </p:nvPr>
        </p:nvSpPr>
        <p:spPr>
          <a:xfrm>
            <a:off x="684212" y="1440873"/>
            <a:ext cx="11184516" cy="5200073"/>
          </a:xfrm>
        </p:spPr>
        <p:txBody>
          <a:bodyPr>
            <a:normAutofit fontScale="92500" lnSpcReduction="20000"/>
          </a:bodyPr>
          <a:lstStyle/>
          <a:p>
            <a:r>
              <a:rPr lang="de-DE" sz="1900" dirty="0">
                <a:solidFill>
                  <a:schemeClr val="tx1"/>
                </a:solidFill>
              </a:rPr>
              <a:t>Wie könnte das Aktenzeichen des Verfahrens beispielsweise lauten?</a:t>
            </a:r>
          </a:p>
          <a:p>
            <a:r>
              <a:rPr lang="de-DE" sz="1900" dirty="0">
                <a:solidFill>
                  <a:schemeClr val="tx1"/>
                </a:solidFill>
              </a:rPr>
              <a:t>Jeder Geschäftsvorgang erhält ein Aktenzeichen, unter dem alle dazugehörigen Dokumente in Papier- oder elektronischer Form sowie sonstige Dateien und Unterlagen zu führen sind § 2 I </a:t>
            </a:r>
            <a:r>
              <a:rPr lang="de-DE" sz="1900" dirty="0" err="1">
                <a:solidFill>
                  <a:schemeClr val="tx1"/>
                </a:solidFill>
              </a:rPr>
              <a:t>AktO</a:t>
            </a:r>
            <a:r>
              <a:rPr lang="de-DE" sz="1900" dirty="0">
                <a:solidFill>
                  <a:schemeClr val="tx1"/>
                </a:solidFill>
              </a:rPr>
              <a:t>. </a:t>
            </a:r>
          </a:p>
          <a:p>
            <a:r>
              <a:rPr lang="de-DE" sz="1900" dirty="0">
                <a:solidFill>
                  <a:schemeClr val="tx1"/>
                </a:solidFill>
              </a:rPr>
              <a:t>Das Aktenzeichen wird, soweit nicht nachfolgend abweichend geregelt, gebildet aus:</a:t>
            </a:r>
          </a:p>
          <a:p>
            <a:r>
              <a:rPr lang="de-DE" sz="1900" dirty="0">
                <a:solidFill>
                  <a:schemeClr val="tx1"/>
                </a:solidFill>
              </a:rPr>
              <a:t>1. der Abteilungsbezeichnung, soweit mehrere Abteilungen der Geschäftsstelle bestehen, oder der Nummer des nach Geschäftsverteilungsplan zuständigen Spruchkörpers, des Güterichters oder Dezernenten,</a:t>
            </a:r>
          </a:p>
          <a:p>
            <a:r>
              <a:rPr lang="de-DE" sz="1900" dirty="0">
                <a:solidFill>
                  <a:schemeClr val="tx1"/>
                </a:solidFill>
              </a:rPr>
              <a:t>2. dem Registerzeichen nach Anlage 1,</a:t>
            </a:r>
          </a:p>
          <a:p>
            <a:r>
              <a:rPr lang="de-DE" sz="1900" dirty="0">
                <a:solidFill>
                  <a:schemeClr val="tx1"/>
                </a:solidFill>
              </a:rPr>
              <a:t>3. der fortlaufenden Nummer der Registrierung,</a:t>
            </a:r>
          </a:p>
          <a:p>
            <a:r>
              <a:rPr lang="de-DE" sz="1900" dirty="0">
                <a:solidFill>
                  <a:schemeClr val="tx1"/>
                </a:solidFill>
              </a:rPr>
              <a:t>4. bei jahrgangsweiser Registrierung einem Schrägstrich und den beiden Endziffern grundsätzlich des Jahres, in dem der Geschäftsvorgang angefallen ist,</a:t>
            </a:r>
          </a:p>
          <a:p>
            <a:r>
              <a:rPr lang="de-DE" sz="1900" dirty="0">
                <a:solidFill>
                  <a:schemeClr val="tx1"/>
                </a:solidFill>
              </a:rPr>
              <a:t>5. gegebenenfalls weiteren in Anlage 2 definierten Zusatzzeichen.</a:t>
            </a:r>
          </a:p>
          <a:p>
            <a:r>
              <a:rPr lang="de-DE" sz="1900" dirty="0">
                <a:solidFill>
                  <a:schemeClr val="tx1"/>
                </a:solidFill>
              </a:rPr>
              <a:t>Das Aktenzeichen dient grundsätzlich auch als Geschäftsnummer § 2 II </a:t>
            </a:r>
            <a:r>
              <a:rPr lang="de-DE" sz="1900" dirty="0" err="1">
                <a:solidFill>
                  <a:schemeClr val="tx1"/>
                </a:solidFill>
              </a:rPr>
              <a:t>AktO</a:t>
            </a:r>
            <a:endParaRPr lang="de-DE" sz="1900" dirty="0">
              <a:solidFill>
                <a:schemeClr val="tx1"/>
              </a:solidFill>
            </a:endParaRPr>
          </a:p>
          <a:p>
            <a:r>
              <a:rPr lang="de-DE" sz="1900" dirty="0">
                <a:solidFill>
                  <a:schemeClr val="tx1"/>
                </a:solidFill>
              </a:rPr>
              <a:t>Das sich hiernach ergebende Aktenzeichen für das Verfahren bei Gericht lautet also z.B. „4 </a:t>
            </a:r>
            <a:r>
              <a:rPr lang="de-DE" sz="1900" dirty="0" err="1">
                <a:solidFill>
                  <a:schemeClr val="tx1"/>
                </a:solidFill>
              </a:rPr>
              <a:t>Ds</a:t>
            </a:r>
            <a:r>
              <a:rPr lang="de-DE" sz="1900" dirty="0">
                <a:solidFill>
                  <a:schemeClr val="tx1"/>
                </a:solidFill>
              </a:rPr>
              <a:t> 3200 </a:t>
            </a:r>
            <a:r>
              <a:rPr lang="de-DE" sz="1900" dirty="0" err="1">
                <a:solidFill>
                  <a:schemeClr val="tx1"/>
                </a:solidFill>
              </a:rPr>
              <a:t>Js</a:t>
            </a:r>
            <a:r>
              <a:rPr lang="de-DE" sz="1900" dirty="0">
                <a:solidFill>
                  <a:schemeClr val="tx1"/>
                </a:solidFill>
              </a:rPr>
              <a:t> 2500/20“ § 2 II </a:t>
            </a:r>
            <a:r>
              <a:rPr lang="de-DE" sz="1900" dirty="0" err="1">
                <a:solidFill>
                  <a:schemeClr val="tx1"/>
                </a:solidFill>
              </a:rPr>
              <a:t>AktO</a:t>
            </a:r>
            <a:r>
              <a:rPr lang="de-DE" sz="1900" dirty="0">
                <a:solidFill>
                  <a:schemeClr val="tx1"/>
                </a:solidFill>
              </a:rPr>
              <a:t>.</a:t>
            </a:r>
            <a:endParaRPr lang="de-DE" sz="1900" dirty="0"/>
          </a:p>
          <a:p>
            <a:endParaRPr lang="de-DE" dirty="0"/>
          </a:p>
        </p:txBody>
      </p:sp>
    </p:spTree>
    <p:extLst>
      <p:ext uri="{BB962C8B-B14F-4D97-AF65-F5344CB8AC3E}">
        <p14:creationId xmlns:p14="http://schemas.microsoft.com/office/powerpoint/2010/main" val="200325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3896" y="-85988"/>
            <a:ext cx="8534400" cy="1507067"/>
          </a:xfrm>
        </p:spPr>
        <p:txBody>
          <a:bodyPr/>
          <a:lstStyle/>
          <a:p>
            <a:r>
              <a:rPr lang="de-DE" dirty="0"/>
              <a:t>9.7.7 Haftliste und Haftmerkzettel (§§ 6 III 1, 38 V </a:t>
            </a:r>
            <a:r>
              <a:rPr lang="de-DE" dirty="0" err="1"/>
              <a:t>AktO</a:t>
            </a:r>
            <a:r>
              <a:rPr lang="de-DE" dirty="0"/>
              <a:t>) </a:t>
            </a:r>
          </a:p>
        </p:txBody>
      </p:sp>
      <p:sp>
        <p:nvSpPr>
          <p:cNvPr id="3" name="Inhaltsplatzhalter 2"/>
          <p:cNvSpPr>
            <a:spLocks noGrp="1"/>
          </p:cNvSpPr>
          <p:nvPr>
            <p:ph idx="1"/>
          </p:nvPr>
        </p:nvSpPr>
        <p:spPr>
          <a:xfrm>
            <a:off x="684213" y="1596570"/>
            <a:ext cx="10340838" cy="4846805"/>
          </a:xfrm>
        </p:spPr>
        <p:txBody>
          <a:bodyPr>
            <a:normAutofit fontScale="92500" lnSpcReduction="20000"/>
          </a:bodyPr>
          <a:lstStyle/>
          <a:p>
            <a:r>
              <a:rPr lang="de-DE" dirty="0">
                <a:solidFill>
                  <a:schemeClr val="tx1"/>
                </a:solidFill>
              </a:rPr>
              <a:t>Geschäftliche Behandlung der Haftkontrolle und Führung der Haftliste</a:t>
            </a:r>
          </a:p>
          <a:p>
            <a:r>
              <a:rPr lang="de-DE" dirty="0">
                <a:solidFill>
                  <a:schemeClr val="tx1"/>
                </a:solidFill>
              </a:rPr>
              <a:t>Rundschreiben des Ministeriums der Justiz</a:t>
            </a:r>
          </a:p>
          <a:p>
            <a:r>
              <a:rPr lang="de-DE" dirty="0">
                <a:solidFill>
                  <a:schemeClr val="tx1"/>
                </a:solidFill>
              </a:rPr>
              <a:t>vom 3. Dezember 2024 (1400E24-0004)</a:t>
            </a:r>
          </a:p>
          <a:p>
            <a:endParaRPr lang="de-DE" dirty="0">
              <a:solidFill>
                <a:schemeClr val="tx1"/>
              </a:solidFill>
            </a:endParaRPr>
          </a:p>
          <a:p>
            <a:endParaRPr lang="de-DE" dirty="0">
              <a:solidFill>
                <a:schemeClr val="tx1"/>
              </a:solidFill>
            </a:endParaRPr>
          </a:p>
          <a:p>
            <a:endParaRPr lang="de-DE" dirty="0">
              <a:solidFill>
                <a:schemeClr val="tx1"/>
              </a:solidFill>
            </a:endParaRPr>
          </a:p>
          <a:p>
            <a:endParaRPr lang="de-DE" dirty="0">
              <a:solidFill>
                <a:schemeClr val="tx1"/>
              </a:solidFill>
            </a:endParaRPr>
          </a:p>
          <a:p>
            <a:r>
              <a:rPr lang="de-DE" dirty="0">
                <a:solidFill>
                  <a:schemeClr val="tx1"/>
                </a:solidFill>
              </a:rPr>
              <a:t>Eintragung in die Haftliste, § 6 Abs. II 1 </a:t>
            </a:r>
            <a:r>
              <a:rPr lang="de-DE" dirty="0" err="1">
                <a:solidFill>
                  <a:schemeClr val="tx1"/>
                </a:solidFill>
              </a:rPr>
              <a:t>AktO</a:t>
            </a:r>
            <a:r>
              <a:rPr lang="de-DE" dirty="0">
                <a:solidFill>
                  <a:schemeClr val="tx1"/>
                </a:solidFill>
              </a:rPr>
              <a:t> (1400E24-0004)</a:t>
            </a:r>
          </a:p>
          <a:p>
            <a:r>
              <a:rPr lang="de-DE" dirty="0">
                <a:solidFill>
                  <a:schemeClr val="tx1"/>
                </a:solidFill>
              </a:rPr>
              <a:t>Haftmerkzettel ausfüllen und den Akten vorheften, § 6 II Satz 2 </a:t>
            </a:r>
            <a:r>
              <a:rPr lang="de-DE" dirty="0" err="1">
                <a:solidFill>
                  <a:schemeClr val="tx1"/>
                </a:solidFill>
              </a:rPr>
              <a:t>AktO</a:t>
            </a:r>
            <a:endParaRPr lang="de-DE" dirty="0">
              <a:solidFill>
                <a:schemeClr val="tx1"/>
              </a:solidFill>
            </a:endParaRPr>
          </a:p>
          <a:p>
            <a:r>
              <a:rPr lang="de-DE" dirty="0">
                <a:solidFill>
                  <a:schemeClr val="tx1"/>
                </a:solidFill>
              </a:rPr>
              <a:t>Aufkleber „Haft“ auf der Akte anbringen, § 3 V 3 </a:t>
            </a:r>
            <a:r>
              <a:rPr lang="de-DE" dirty="0" err="1">
                <a:solidFill>
                  <a:schemeClr val="tx1"/>
                </a:solidFill>
              </a:rPr>
              <a:t>AktO</a:t>
            </a:r>
            <a:endParaRPr lang="de-DE" dirty="0">
              <a:solidFill>
                <a:schemeClr val="tx1"/>
              </a:solidFill>
            </a:endParaRPr>
          </a:p>
          <a:p>
            <a:r>
              <a:rPr lang="de-DE" dirty="0">
                <a:solidFill>
                  <a:schemeClr val="tx1"/>
                </a:solidFill>
              </a:rPr>
              <a:t>und Nummer der Haftliste auf dem Aufkleber vermerken</a:t>
            </a:r>
          </a:p>
          <a:p>
            <a:r>
              <a:rPr lang="de-DE" dirty="0">
                <a:solidFill>
                  <a:schemeClr val="tx1"/>
                </a:solidFill>
              </a:rPr>
              <a:t>Hilfsakten anlegen, § 49 IV </a:t>
            </a:r>
            <a:r>
              <a:rPr lang="de-DE" dirty="0" err="1">
                <a:solidFill>
                  <a:schemeClr val="tx1"/>
                </a:solidFill>
              </a:rPr>
              <a:t>AktO</a:t>
            </a:r>
            <a:endParaRPr lang="de-DE" dirty="0">
              <a:solidFill>
                <a:schemeClr val="tx1"/>
              </a:solidFill>
            </a:endParaRPr>
          </a:p>
          <a:p>
            <a:r>
              <a:rPr lang="de-DE" dirty="0">
                <a:solidFill>
                  <a:schemeClr val="tx1"/>
                </a:solidFill>
              </a:rPr>
              <a:t>Kennzeichnung in der Aktenkontrolle</a:t>
            </a:r>
            <a:r>
              <a:rPr lang="de-DE">
                <a:solidFill>
                  <a:schemeClr val="tx1"/>
                </a:solidFill>
              </a:rPr>
              <a:t>, </a:t>
            </a:r>
            <a:endParaRPr lang="de-DE" dirty="0">
              <a:solidFill>
                <a:schemeClr val="tx1"/>
              </a:solidFill>
            </a:endParaRPr>
          </a:p>
        </p:txBody>
      </p:sp>
    </p:spTree>
    <p:extLst>
      <p:ext uri="{BB962C8B-B14F-4D97-AF65-F5344CB8AC3E}">
        <p14:creationId xmlns:p14="http://schemas.microsoft.com/office/powerpoint/2010/main" val="374296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2369" y="89503"/>
            <a:ext cx="8534400" cy="1507067"/>
          </a:xfrm>
        </p:spPr>
        <p:txBody>
          <a:bodyPr/>
          <a:lstStyle/>
          <a:p>
            <a:r>
              <a:rPr lang="de-DE" dirty="0"/>
              <a:t>9.7.7 Haftliste und Haftmerkzettel (§§ 6 III 1, 38 V </a:t>
            </a:r>
            <a:r>
              <a:rPr lang="de-DE" dirty="0" err="1"/>
              <a:t>AktO</a:t>
            </a:r>
            <a:r>
              <a:rPr lang="de-DE" dirty="0"/>
              <a:t>) </a:t>
            </a:r>
          </a:p>
        </p:txBody>
      </p:sp>
      <p:sp>
        <p:nvSpPr>
          <p:cNvPr id="3" name="Inhaltsplatzhalter 2"/>
          <p:cNvSpPr>
            <a:spLocks noGrp="1"/>
          </p:cNvSpPr>
          <p:nvPr>
            <p:ph idx="1"/>
          </p:nvPr>
        </p:nvSpPr>
        <p:spPr>
          <a:xfrm>
            <a:off x="684213" y="1596570"/>
            <a:ext cx="10340838" cy="4846805"/>
          </a:xfrm>
        </p:spPr>
        <p:txBody>
          <a:bodyPr>
            <a:normAutofit/>
          </a:bodyPr>
          <a:lstStyle/>
          <a:p>
            <a:r>
              <a:rPr lang="de-DE" dirty="0">
                <a:solidFill>
                  <a:schemeClr val="tx1"/>
                </a:solidFill>
              </a:rPr>
              <a:t>Fristen in Haft- und Unterbringungssachen sind von anderen Fristen zu unterscheiden und in einer gesonderten Liste darzustellen:</a:t>
            </a:r>
          </a:p>
          <a:p>
            <a:r>
              <a:rPr lang="de-DE" dirty="0">
                <a:solidFill>
                  <a:schemeClr val="tx1"/>
                </a:solidFill>
              </a:rPr>
              <a:t>Haftliste/Unterbringungsliste § 6 Abs. II 1 </a:t>
            </a:r>
            <a:r>
              <a:rPr lang="de-DE" dirty="0" err="1">
                <a:solidFill>
                  <a:schemeClr val="tx1"/>
                </a:solidFill>
              </a:rPr>
              <a:t>AktO</a:t>
            </a:r>
            <a:r>
              <a:rPr lang="de-DE" dirty="0">
                <a:solidFill>
                  <a:schemeClr val="tx1"/>
                </a:solidFill>
              </a:rPr>
              <a:t> (1454-I-20/74)</a:t>
            </a:r>
          </a:p>
          <a:p>
            <a:endParaRPr lang="de-DE" dirty="0">
              <a:solidFill>
                <a:schemeClr val="tx1"/>
              </a:solidFill>
            </a:endParaRPr>
          </a:p>
          <a:p>
            <a:r>
              <a:rPr lang="de-DE" dirty="0">
                <a:solidFill>
                  <a:schemeClr val="tx1"/>
                </a:solidFill>
              </a:rPr>
              <a:t>Für jeden Beschuldigten gegen den ein Haft- oder Unterbringungsbefehl ausgestellt ist, ist ein Haftmerkzettel den Akten vorzuheften § 6 II Satz 2 </a:t>
            </a:r>
            <a:r>
              <a:rPr lang="de-DE" dirty="0" err="1">
                <a:solidFill>
                  <a:schemeClr val="tx1"/>
                </a:solidFill>
              </a:rPr>
              <a:t>AktO</a:t>
            </a:r>
            <a:r>
              <a:rPr lang="de-DE" dirty="0">
                <a:solidFill>
                  <a:schemeClr val="tx1"/>
                </a:solidFill>
              </a:rPr>
              <a:t>.</a:t>
            </a:r>
          </a:p>
          <a:p>
            <a:r>
              <a:rPr lang="de-DE" dirty="0">
                <a:solidFill>
                  <a:schemeClr val="tx1"/>
                </a:solidFill>
              </a:rPr>
              <a:t>Der auf der Akte befindliche rote Haftaufkleber ist durch die Nr. der Haftliste zu ergänzen. </a:t>
            </a:r>
          </a:p>
          <a:p>
            <a:r>
              <a:rPr lang="de-DE" dirty="0">
                <a:solidFill>
                  <a:schemeClr val="tx1"/>
                </a:solidFill>
              </a:rPr>
              <a:t>Sofern die Haft in der Sache nicht mehr andauert, wird der Haftmerkzettel entsprechend ergänzt und der Haftaufkleber durchstrichen.</a:t>
            </a:r>
          </a:p>
          <a:p>
            <a:endParaRPr lang="de-DE" dirty="0">
              <a:solidFill>
                <a:schemeClr val="tx1"/>
              </a:solidFill>
            </a:endParaRPr>
          </a:p>
        </p:txBody>
      </p:sp>
    </p:spTree>
    <p:extLst>
      <p:ext uri="{BB962C8B-B14F-4D97-AF65-F5344CB8AC3E}">
        <p14:creationId xmlns:p14="http://schemas.microsoft.com/office/powerpoint/2010/main" val="338271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11920" y="0"/>
            <a:ext cx="10713461" cy="7204364"/>
          </a:xfrm>
        </p:spPr>
        <p:txBody>
          <a:bodyPr>
            <a:normAutofit fontScale="62500" lnSpcReduction="20000"/>
          </a:bodyPr>
          <a:lstStyle/>
          <a:p>
            <a:r>
              <a:rPr lang="de-DE" sz="2600" b="1" dirty="0">
                <a:solidFill>
                  <a:schemeClr val="tx1"/>
                </a:solidFill>
              </a:rPr>
              <a:t>1400E24-0004 (Fundstelle: </a:t>
            </a:r>
            <a:r>
              <a:rPr lang="de-DE" sz="2600" b="1" dirty="0" err="1">
                <a:solidFill>
                  <a:schemeClr val="tx1"/>
                </a:solidFill>
              </a:rPr>
              <a:t>JBl</a:t>
            </a:r>
            <a:r>
              <a:rPr lang="de-DE" sz="2600" b="1" dirty="0">
                <a:solidFill>
                  <a:schemeClr val="tx1"/>
                </a:solidFill>
              </a:rPr>
              <a:t>. 2024, S. 359)</a:t>
            </a:r>
          </a:p>
          <a:p>
            <a:r>
              <a:rPr lang="de-DE" sz="2600" b="1" dirty="0">
                <a:solidFill>
                  <a:schemeClr val="tx1"/>
                </a:solidFill>
              </a:rPr>
              <a:t>1. Zu § 6 Abs. 3 </a:t>
            </a:r>
            <a:r>
              <a:rPr lang="de-DE" sz="2600" b="1" dirty="0" err="1">
                <a:solidFill>
                  <a:schemeClr val="tx1"/>
                </a:solidFill>
              </a:rPr>
              <a:t>AktO</a:t>
            </a:r>
            <a:r>
              <a:rPr lang="de-DE" sz="2600" b="1" dirty="0">
                <a:solidFill>
                  <a:schemeClr val="tx1"/>
                </a:solidFill>
              </a:rPr>
              <a:t> wird bestimmt:</a:t>
            </a:r>
          </a:p>
          <a:p>
            <a:r>
              <a:rPr lang="de-DE" sz="2600" b="1" dirty="0">
                <a:solidFill>
                  <a:schemeClr val="tx1"/>
                </a:solidFill>
              </a:rPr>
              <a:t>1.1. Staatsanwaltschaft und Gericht führen die Haftkontrolle in erster Linie durch elektronische Eintragung der Vorlagefristen nach § 6 Abs. 1 S. 1  </a:t>
            </a:r>
            <a:r>
              <a:rPr lang="de-DE" sz="2600" b="1" dirty="0" err="1">
                <a:solidFill>
                  <a:schemeClr val="tx1"/>
                </a:solidFill>
              </a:rPr>
              <a:t>AktO</a:t>
            </a:r>
            <a:r>
              <a:rPr lang="de-DE" sz="2600" b="1" dirty="0">
                <a:solidFill>
                  <a:schemeClr val="tx1"/>
                </a:solidFill>
              </a:rPr>
              <a:t>. Dies gilt auch für die Überwachung der Haftprüfungstermine nach § 121 Abs. 1, § 122 Abs. 4 StPO durch die Staatsanwaltschaft.</a:t>
            </a:r>
          </a:p>
          <a:p>
            <a:r>
              <a:rPr lang="de-DE" sz="2600" b="1" dirty="0">
                <a:solidFill>
                  <a:schemeClr val="tx1"/>
                </a:solidFill>
              </a:rPr>
              <a:t>1.2. Auch nach Erhebung der öffentlichen Klage hat die Staatsanwaltschaft – neben dem Gericht – darauf zu achten, ob die Voraussetzungen der Untersuchungshaft noch vorliegen (Nr. 54 RiStBV). </a:t>
            </a:r>
          </a:p>
          <a:p>
            <a:r>
              <a:rPr lang="de-DE" sz="2600" b="1" dirty="0">
                <a:solidFill>
                  <a:schemeClr val="tx1"/>
                </a:solidFill>
              </a:rPr>
              <a:t>Dazu genügt es, dass die Überwachung durch Wiedervorlagefristen oder auf sonstige geeignete Weise sichergestellt wird.</a:t>
            </a:r>
          </a:p>
          <a:p>
            <a:r>
              <a:rPr lang="de-DE" sz="2600" b="1" dirty="0">
                <a:solidFill>
                  <a:schemeClr val="tx1"/>
                </a:solidFill>
              </a:rPr>
              <a:t>1.3. Wird die öffentliche Klage erhoben, der Antrag auf Einleitung des Sicherungsverfahrens gestellt, das Verfahren endgültig an eine andere Behörde abgegeben oder geht die Haftkontrolle auf sonstige Weise auf eine andere Behörde über, so obliegt bis zum Eingang der Übernahmebestätigung auch der abgebenden Behörde die Haftkontrolle.</a:t>
            </a:r>
          </a:p>
          <a:p>
            <a:r>
              <a:rPr lang="de-DE" sz="2600" b="1" dirty="0">
                <a:solidFill>
                  <a:schemeClr val="tx1"/>
                </a:solidFill>
              </a:rPr>
              <a:t>1.4 Die Staatsanwaltschaft benachrichtigt in Haft- und Unterbringungssachen die Ermittlungsrichterin oder den Ermittlungsrichter und die Justizvollzugsanstalt bzw. die Anstalt, in die die einstweilen untergebrachte Person eingewiesen ist, von der Erhebung der öffentlichen Klage oder der Stellung des Antrags auf Einleitung des Sicherungsverfahrens. Das Gericht, bei dem die öffentliche Klage erhoben oder der Antrag auf Einleitung des Sicherungsverfahrens gestellt ist, benachrichtigt unverzüglich die Ermittlungsrichterin oder den Ermittlungsrichter von der Übernahme der Haftkontrolle. Diese Benachrichtigung kann unterbleiben, wenn die Geschäftsstelle dieses Gerichts auch für die Ermittlungsrichterin oder den Ermittlungsrichter die Haftkontrolle führt.</a:t>
            </a:r>
          </a:p>
          <a:p>
            <a:r>
              <a:rPr lang="de-DE" sz="2600" b="1" dirty="0">
                <a:solidFill>
                  <a:schemeClr val="tx1"/>
                </a:solidFill>
              </a:rPr>
              <a:t>1.5 Bei jedem Gericht und jeder Staatsanwaltschaft wird eine Haftliste nach Vorgabe des § 6 Abs. 3 S. 2  </a:t>
            </a:r>
            <a:r>
              <a:rPr lang="de-DE" sz="2600" b="1" dirty="0" err="1">
                <a:solidFill>
                  <a:schemeClr val="tx1"/>
                </a:solidFill>
              </a:rPr>
              <a:t>AktO</a:t>
            </a:r>
            <a:r>
              <a:rPr lang="de-DE" sz="2600" b="1" dirty="0">
                <a:solidFill>
                  <a:schemeClr val="tx1"/>
                </a:solidFill>
              </a:rPr>
              <a:t>  geführt.</a:t>
            </a:r>
          </a:p>
          <a:p>
            <a:r>
              <a:rPr lang="de-DE" sz="2600" b="1" dirty="0">
                <a:solidFill>
                  <a:schemeClr val="tx1"/>
                </a:solidFill>
              </a:rPr>
              <a:t>1.6 Alle eingehenden Ersuchen um Unterbrechung der Untersuchungshaft sind der Richterin oder dem Richter mit dem Hinweis darüber vorzulegen, ob in der Haftliste der Vermerk „Auslieferungssache“ eingetragen ist oder nicht.</a:t>
            </a:r>
          </a:p>
          <a:p>
            <a:endParaRPr lang="de-DE" dirty="0"/>
          </a:p>
          <a:p>
            <a:endParaRPr lang="de-DE" dirty="0"/>
          </a:p>
        </p:txBody>
      </p:sp>
    </p:spTree>
    <p:extLst>
      <p:ext uri="{BB962C8B-B14F-4D97-AF65-F5344CB8AC3E}">
        <p14:creationId xmlns:p14="http://schemas.microsoft.com/office/powerpoint/2010/main" val="331831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4952" y="150463"/>
            <a:ext cx="8534400" cy="1507067"/>
          </a:xfrm>
        </p:spPr>
        <p:txBody>
          <a:bodyPr/>
          <a:lstStyle/>
          <a:p>
            <a:r>
              <a:rPr lang="de-DE" dirty="0"/>
              <a:t>9.7.7 Haftliste und Haftmerkzettel (§§ 6 III 1, 38 V </a:t>
            </a:r>
            <a:r>
              <a:rPr lang="de-DE" dirty="0" err="1"/>
              <a:t>AktO</a:t>
            </a:r>
            <a:r>
              <a:rPr lang="de-DE" dirty="0"/>
              <a:t>) </a:t>
            </a:r>
          </a:p>
        </p:txBody>
      </p:sp>
      <p:sp>
        <p:nvSpPr>
          <p:cNvPr id="3" name="Inhaltsplatzhalter 2"/>
          <p:cNvSpPr>
            <a:spLocks noGrp="1"/>
          </p:cNvSpPr>
          <p:nvPr>
            <p:ph idx="1"/>
          </p:nvPr>
        </p:nvSpPr>
        <p:spPr>
          <a:xfrm>
            <a:off x="684213" y="2174965"/>
            <a:ext cx="8534400" cy="3615267"/>
          </a:xfrm>
        </p:spPr>
        <p:txBody>
          <a:bodyPr/>
          <a:lstStyle/>
          <a:p>
            <a:r>
              <a:rPr lang="de-DE" dirty="0">
                <a:solidFill>
                  <a:schemeClr val="tx1"/>
                </a:solidFill>
              </a:rPr>
              <a:t>Inhalt des Haftmerkzettels -  § 38 V </a:t>
            </a:r>
            <a:r>
              <a:rPr lang="de-DE" dirty="0" err="1">
                <a:solidFill>
                  <a:schemeClr val="tx1"/>
                </a:solidFill>
              </a:rPr>
              <a:t>AktO</a:t>
            </a:r>
            <a:endParaRPr lang="de-DE" dirty="0">
              <a:solidFill>
                <a:schemeClr val="tx1"/>
              </a:solidFill>
            </a:endParaRPr>
          </a:p>
          <a:p>
            <a:endParaRPr lang="de-DE" dirty="0">
              <a:solidFill>
                <a:schemeClr val="tx1"/>
              </a:solidFill>
            </a:endParaRPr>
          </a:p>
          <a:p>
            <a:endParaRPr lang="de-DE" dirty="0">
              <a:solidFill>
                <a:schemeClr val="tx1"/>
              </a:solidFill>
            </a:endParaRPr>
          </a:p>
          <a:p>
            <a:r>
              <a:rPr lang="de-DE" dirty="0">
                <a:solidFill>
                  <a:schemeClr val="tx1"/>
                </a:solidFill>
              </a:rPr>
              <a:t>Inhalt des Verzeichnisses über Freiheitsentziehende Maßnahmen (Unterbringung) § 6 III 1, 2 </a:t>
            </a:r>
            <a:r>
              <a:rPr lang="de-DE" dirty="0" err="1">
                <a:solidFill>
                  <a:schemeClr val="tx1"/>
                </a:solidFill>
              </a:rPr>
              <a:t>AktO</a:t>
            </a:r>
            <a:endParaRPr lang="de-DE" dirty="0">
              <a:solidFill>
                <a:schemeClr val="tx1"/>
              </a:solidFill>
            </a:endParaRPr>
          </a:p>
        </p:txBody>
      </p:sp>
    </p:spTree>
    <p:extLst>
      <p:ext uri="{BB962C8B-B14F-4D97-AF65-F5344CB8AC3E}">
        <p14:creationId xmlns:p14="http://schemas.microsoft.com/office/powerpoint/2010/main" val="133281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9786" y="0"/>
            <a:ext cx="8534400" cy="1436915"/>
          </a:xfrm>
        </p:spPr>
        <p:txBody>
          <a:bodyPr>
            <a:normAutofit/>
          </a:bodyPr>
          <a:lstStyle/>
          <a:p>
            <a:r>
              <a:rPr lang="de-DE" sz="2800" dirty="0"/>
              <a:t>9.7.7 Haftliste und Haftmerkzettel (§§ 6 III 1, 38 V </a:t>
            </a:r>
            <a:r>
              <a:rPr lang="de-DE" sz="2800" dirty="0" err="1"/>
              <a:t>AktO</a:t>
            </a:r>
            <a:r>
              <a:rPr lang="de-DE" sz="2800" dirty="0"/>
              <a:t>) </a:t>
            </a:r>
          </a:p>
        </p:txBody>
      </p:sp>
      <p:sp>
        <p:nvSpPr>
          <p:cNvPr id="3" name="Inhaltsplatzhalter 2"/>
          <p:cNvSpPr>
            <a:spLocks noGrp="1"/>
          </p:cNvSpPr>
          <p:nvPr>
            <p:ph idx="1"/>
          </p:nvPr>
        </p:nvSpPr>
        <p:spPr>
          <a:xfrm>
            <a:off x="684213" y="1436914"/>
            <a:ext cx="11037524" cy="5421085"/>
          </a:xfrm>
        </p:spPr>
        <p:txBody>
          <a:bodyPr>
            <a:normAutofit fontScale="77500" lnSpcReduction="20000"/>
          </a:bodyPr>
          <a:lstStyle/>
          <a:p>
            <a:r>
              <a:rPr lang="de-DE" b="1" dirty="0">
                <a:solidFill>
                  <a:schemeClr val="tx1"/>
                </a:solidFill>
              </a:rPr>
              <a:t>Die Wichtigkeit der Haft- und Unterbringungsüberwachung ergibt sich aus dem Grundgesetz.</a:t>
            </a:r>
            <a:r>
              <a:rPr lang="de-DE" dirty="0">
                <a:solidFill>
                  <a:schemeClr val="tx1"/>
                </a:solidFill>
              </a:rPr>
              <a:t> In dieses Recht auf Freiheit darf nur auf Grund eines Gesetzes eingegriffen werden. </a:t>
            </a:r>
          </a:p>
          <a:p>
            <a:r>
              <a:rPr lang="de-DE" dirty="0">
                <a:solidFill>
                  <a:schemeClr val="tx1"/>
                </a:solidFill>
              </a:rPr>
              <a:t>Art 2 II GG</a:t>
            </a:r>
          </a:p>
          <a:p>
            <a:r>
              <a:rPr lang="de-DE" dirty="0">
                <a:solidFill>
                  <a:schemeClr val="tx1"/>
                </a:solidFill>
              </a:rPr>
              <a:t>(2) Jeder hat das Recht auf Leben und körperliche Unversehrtheit. </a:t>
            </a:r>
            <a:r>
              <a:rPr lang="de-DE" b="1" dirty="0">
                <a:solidFill>
                  <a:schemeClr val="tx1"/>
                </a:solidFill>
              </a:rPr>
              <a:t>Die Freiheit der Person ist unverletzlich. In diese Rechte darf nur auf Grund eines Gesetzes eingegriffen werden.</a:t>
            </a:r>
          </a:p>
          <a:p>
            <a:endParaRPr lang="de-DE" dirty="0">
              <a:solidFill>
                <a:schemeClr val="tx1"/>
              </a:solidFill>
            </a:endParaRPr>
          </a:p>
          <a:p>
            <a:r>
              <a:rPr lang="de-DE" dirty="0">
                <a:solidFill>
                  <a:schemeClr val="tx1"/>
                </a:solidFill>
              </a:rPr>
              <a:t>Über diesen Eingriff in die Freiheit darf nur ein Richter entscheiden und dies spätestens am Tag nach der Festnahme.</a:t>
            </a:r>
          </a:p>
          <a:p>
            <a:r>
              <a:rPr lang="de-DE" dirty="0">
                <a:solidFill>
                  <a:schemeClr val="tx1"/>
                </a:solidFill>
              </a:rPr>
              <a:t>Art 104 </a:t>
            </a:r>
          </a:p>
          <a:p>
            <a:r>
              <a:rPr lang="de-DE" dirty="0">
                <a:solidFill>
                  <a:schemeClr val="tx1"/>
                </a:solidFill>
              </a:rPr>
              <a:t>(1) Die Freiheit der Person kann nur auf Grund eines förmlichen Gesetzes und nur unter Beachtung der darin vorgeschriebenen Formen beschränkt werden. Festgehaltene Personen dürfen weder seelisch noch körperlich misshandelt werden.</a:t>
            </a:r>
          </a:p>
          <a:p>
            <a:r>
              <a:rPr lang="de-DE" dirty="0">
                <a:solidFill>
                  <a:schemeClr val="tx1"/>
                </a:solidFill>
              </a:rPr>
              <a:t>(2) </a:t>
            </a:r>
            <a:r>
              <a:rPr lang="de-DE" b="1" dirty="0">
                <a:solidFill>
                  <a:schemeClr val="tx1"/>
                </a:solidFill>
              </a:rPr>
              <a:t>Über die Zulässigkeit und Fortdauer einer Freiheitsentziehung hat nur der Richter zu entscheiden</a:t>
            </a:r>
            <a:r>
              <a:rPr lang="de-DE" dirty="0">
                <a:solidFill>
                  <a:schemeClr val="tx1"/>
                </a:solidFill>
              </a:rPr>
              <a:t>. Bei jeder nicht auf richterlicher Anordnung beruhenden Freiheitsentziehung ist unverzüglich eine richterliche Entscheidung herbeizuführen. Die Polizei darf aus eigener Machtvollkommenheit niemanden länger als bis zum Ende des Tages nach dem Ergreifen in eigenem Gewahrsam halten. Das Nähere ist gesetzlich zu regeln.</a:t>
            </a:r>
          </a:p>
          <a:p>
            <a:r>
              <a:rPr lang="de-DE" dirty="0">
                <a:solidFill>
                  <a:schemeClr val="tx1"/>
                </a:solidFill>
              </a:rPr>
              <a:t>(3) </a:t>
            </a:r>
            <a:r>
              <a:rPr lang="de-DE" b="1" dirty="0">
                <a:solidFill>
                  <a:schemeClr val="tx1"/>
                </a:solidFill>
              </a:rPr>
              <a:t>Jeder wegen des Verdachtes einer strafbaren Handlung vorläufig Festgenommene ist spätestens am Tage nach der Festnahme dem Richter vorzuführen</a:t>
            </a:r>
            <a:r>
              <a:rPr lang="de-DE" dirty="0">
                <a:solidFill>
                  <a:schemeClr val="tx1"/>
                </a:solidFill>
              </a:rPr>
              <a:t>, der ihm die Gründe der Festnahme mitzuteilen, ihn zu vernehmen und ihm Gelegenheit zu Einwendungen zu geben hat. Der Richter hat unverzüglich entweder einen mit Gründen versehenen schriftlichen Haftbefehl zu erlassen oder die Freilassung anzuordnen.</a:t>
            </a:r>
          </a:p>
          <a:p>
            <a:endParaRPr lang="de-DE" dirty="0">
              <a:solidFill>
                <a:schemeClr val="tx1"/>
              </a:solidFill>
            </a:endParaRPr>
          </a:p>
        </p:txBody>
      </p:sp>
    </p:spTree>
    <p:extLst>
      <p:ext uri="{BB962C8B-B14F-4D97-AF65-F5344CB8AC3E}">
        <p14:creationId xmlns:p14="http://schemas.microsoft.com/office/powerpoint/2010/main" val="100100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4952" y="150463"/>
            <a:ext cx="8534400" cy="1507067"/>
          </a:xfrm>
        </p:spPr>
        <p:txBody>
          <a:bodyPr>
            <a:normAutofit/>
          </a:bodyPr>
          <a:lstStyle/>
          <a:p>
            <a:r>
              <a:rPr lang="de-DE" sz="2800" dirty="0"/>
              <a:t>9.7.7 Haftliste und Haftmerkzettel (§§ 6 III 1, 38 V </a:t>
            </a:r>
            <a:r>
              <a:rPr lang="de-DE" sz="2800" dirty="0" err="1"/>
              <a:t>AktO</a:t>
            </a:r>
            <a:r>
              <a:rPr lang="de-DE" sz="2800" dirty="0"/>
              <a:t>) </a:t>
            </a:r>
          </a:p>
        </p:txBody>
      </p:sp>
      <p:sp>
        <p:nvSpPr>
          <p:cNvPr id="3" name="Inhaltsplatzhalter 2"/>
          <p:cNvSpPr>
            <a:spLocks noGrp="1"/>
          </p:cNvSpPr>
          <p:nvPr>
            <p:ph idx="1"/>
          </p:nvPr>
        </p:nvSpPr>
        <p:spPr>
          <a:xfrm>
            <a:off x="684213" y="1532709"/>
            <a:ext cx="8534400" cy="5103222"/>
          </a:xfrm>
        </p:spPr>
        <p:txBody>
          <a:bodyPr>
            <a:normAutofit fontScale="85000" lnSpcReduction="20000"/>
          </a:bodyPr>
          <a:lstStyle/>
          <a:p>
            <a:r>
              <a:rPr lang="de-DE" i="1" dirty="0">
                <a:solidFill>
                  <a:schemeClr val="tx1"/>
                </a:solidFill>
              </a:rPr>
              <a:t>Die festgenommene Person ist dem Ermittlungsrichter (Haftrichter) vorzuführen, sofern noch kein Verfahren gegen ihn läuft. </a:t>
            </a:r>
            <a:endParaRPr lang="de-DE" dirty="0">
              <a:solidFill>
                <a:schemeClr val="tx1"/>
              </a:solidFill>
            </a:endParaRPr>
          </a:p>
          <a:p>
            <a:r>
              <a:rPr lang="de-DE" i="1" dirty="0">
                <a:solidFill>
                  <a:schemeClr val="tx1"/>
                </a:solidFill>
              </a:rPr>
              <a:t>Dies ist ein Fall, der bei dem Zentralen Ermittlungsgericht/Haftgericht des Amtsgerichts als „Einzelne Richterliche Anordnung – GS“ eingetragen wird. Dort wird über die Festnahme oder Freilassung entschieden und ggfls. ein Haftbefehl erlassen, § 112 ff. StPO.</a:t>
            </a:r>
            <a:endParaRPr lang="de-DE" dirty="0">
              <a:solidFill>
                <a:schemeClr val="tx1"/>
              </a:solidFill>
            </a:endParaRPr>
          </a:p>
          <a:p>
            <a:pPr marL="0" indent="0">
              <a:buNone/>
            </a:pPr>
            <a:r>
              <a:rPr lang="de-DE" i="1" dirty="0">
                <a:solidFill>
                  <a:schemeClr val="tx1"/>
                </a:solidFill>
              </a:rPr>
              <a:t> </a:t>
            </a:r>
            <a:endParaRPr lang="de-DE" dirty="0">
              <a:solidFill>
                <a:schemeClr val="tx1"/>
              </a:solidFill>
            </a:endParaRPr>
          </a:p>
          <a:p>
            <a:r>
              <a:rPr lang="de-DE" i="1" dirty="0">
                <a:solidFill>
                  <a:schemeClr val="tx1"/>
                </a:solidFill>
              </a:rPr>
              <a:t>Ist ein Verfahren bei Amtsgericht nach Anklageerhebung anhängig und besteht in der Akte ein Haftbefehl wegen Fluchtgefahr oder Verdunkelungsgefahr, weil sich der Angeklagten nach Anklageerhebung abgesetzt hat, ist er dem zuständigen Richter vorzuführen. </a:t>
            </a:r>
          </a:p>
          <a:p>
            <a:r>
              <a:rPr lang="de-DE" i="1" dirty="0">
                <a:solidFill>
                  <a:schemeClr val="tx1"/>
                </a:solidFill>
              </a:rPr>
              <a:t>Das gleiche gilt für Haftbefehle nach § 230 II StPO, wenn der Angeklagte zur Hauptverhandlung nicht erschienen ist und nunmehr festgenommen wird. Dies ist keine </a:t>
            </a:r>
            <a:r>
              <a:rPr lang="de-DE" i="1" dirty="0" err="1">
                <a:solidFill>
                  <a:schemeClr val="tx1"/>
                </a:solidFill>
              </a:rPr>
              <a:t>Gs</a:t>
            </a:r>
            <a:r>
              <a:rPr lang="de-DE" i="1" dirty="0">
                <a:solidFill>
                  <a:schemeClr val="tx1"/>
                </a:solidFill>
              </a:rPr>
              <a:t>-Sache!</a:t>
            </a:r>
            <a:endParaRPr lang="de-DE" dirty="0">
              <a:solidFill>
                <a:schemeClr val="tx1"/>
              </a:solidFill>
            </a:endParaRPr>
          </a:p>
          <a:p>
            <a:r>
              <a:rPr lang="de-DE" i="1" dirty="0">
                <a:solidFill>
                  <a:schemeClr val="tx1"/>
                </a:solidFill>
              </a:rPr>
              <a:t>Der Haftbefehl nach § 230 II StPO dient dem Fortgang des Verfahrens und ist nach der Hauptverhandlung erloschen. Einer Aufhebung bedarf es nicht. </a:t>
            </a:r>
            <a:endParaRPr lang="de-DE" dirty="0">
              <a:solidFill>
                <a:schemeClr val="tx1"/>
              </a:solidFill>
            </a:endParaRPr>
          </a:p>
          <a:p>
            <a:r>
              <a:rPr lang="de-DE" i="1" dirty="0">
                <a:solidFill>
                  <a:schemeClr val="tx1"/>
                </a:solidFill>
              </a:rPr>
              <a:t>Wird der Angeklagte zu einer Freiheitsstrafe verurteilt, verbleibt er natürlich in Haft und es muss über die Haftfortdauer entschieden werden. Die in dem Verfahren verbüßte Untersuchungshaft wird angerechnet.</a:t>
            </a:r>
            <a:endParaRPr lang="de-DE" dirty="0">
              <a:solidFill>
                <a:schemeClr val="tx1"/>
              </a:solidFill>
            </a:endParaRPr>
          </a:p>
          <a:p>
            <a:endParaRPr lang="de-DE" dirty="0"/>
          </a:p>
        </p:txBody>
      </p:sp>
    </p:spTree>
    <p:extLst>
      <p:ext uri="{BB962C8B-B14F-4D97-AF65-F5344CB8AC3E}">
        <p14:creationId xmlns:p14="http://schemas.microsoft.com/office/powerpoint/2010/main" val="228155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9786" y="0"/>
            <a:ext cx="8534400" cy="1436915"/>
          </a:xfrm>
        </p:spPr>
        <p:txBody>
          <a:bodyPr>
            <a:normAutofit/>
          </a:bodyPr>
          <a:lstStyle/>
          <a:p>
            <a:r>
              <a:rPr lang="de-DE" sz="2800" dirty="0"/>
              <a:t>9.7.7 Haftliste und Haftmerkzettel (§§ 6 III 1, 38 V </a:t>
            </a:r>
            <a:r>
              <a:rPr lang="de-DE" sz="2800" dirty="0" err="1"/>
              <a:t>AktO</a:t>
            </a:r>
            <a:r>
              <a:rPr lang="de-DE" sz="2800" dirty="0"/>
              <a:t>) </a:t>
            </a:r>
          </a:p>
        </p:txBody>
      </p:sp>
      <p:sp>
        <p:nvSpPr>
          <p:cNvPr id="3" name="Inhaltsplatzhalter 2"/>
          <p:cNvSpPr>
            <a:spLocks noGrp="1"/>
          </p:cNvSpPr>
          <p:nvPr>
            <p:ph idx="1"/>
          </p:nvPr>
        </p:nvSpPr>
        <p:spPr>
          <a:xfrm>
            <a:off x="684213" y="1436914"/>
            <a:ext cx="11037524" cy="5421085"/>
          </a:xfrm>
        </p:spPr>
        <p:txBody>
          <a:bodyPr>
            <a:normAutofit/>
          </a:bodyPr>
          <a:lstStyle/>
          <a:p>
            <a:r>
              <a:rPr lang="de-DE" dirty="0">
                <a:solidFill>
                  <a:schemeClr val="tx1"/>
                </a:solidFill>
              </a:rPr>
              <a:t>Der zu Unrecht Inhaftierte in Untersuchungshaft hat einen Anspruch auf „Schadensersatz/Schmerzensgeld“, sofern seine Schuld nicht festgestellt werden kann und er freigesprochen oder das Verfahren eingestellt wird.</a:t>
            </a:r>
          </a:p>
          <a:p>
            <a:r>
              <a:rPr lang="de-DE" dirty="0">
                <a:solidFill>
                  <a:schemeClr val="tx1"/>
                </a:solidFill>
              </a:rPr>
              <a:t>Gleiches gilt für den Fall das die Verurteilung in einem Wiederaufnahmeverfahren aufgehoben wurde.</a:t>
            </a:r>
          </a:p>
          <a:p>
            <a:r>
              <a:rPr lang="de-DE" dirty="0">
                <a:solidFill>
                  <a:schemeClr val="tx1"/>
                </a:solidFill>
              </a:rPr>
              <a:t>Derzeit werden 75.- Euro für jeden angefangen Tag der Freiheitsentziehung             nach § 7 Abs. 3 StrEG (Gesetz über Entschädigung für Strafverfolgungsmaßnahmen) erstattet. Hierüber ist eine Entscheidung zu treffen. </a:t>
            </a:r>
          </a:p>
          <a:p>
            <a:r>
              <a:rPr lang="de-DE" dirty="0">
                <a:solidFill>
                  <a:schemeClr val="tx1"/>
                </a:solidFill>
              </a:rPr>
              <a:t>Bei einer Haftdauer von nur einem Jahr ergibt sich schon ein Entschädigungsanspruch von 27.375.-Euro…</a:t>
            </a:r>
          </a:p>
          <a:p>
            <a:endParaRPr lang="de-DE" dirty="0">
              <a:solidFill>
                <a:schemeClr val="tx1"/>
              </a:solidFill>
            </a:endParaRPr>
          </a:p>
        </p:txBody>
      </p:sp>
    </p:spTree>
    <p:extLst>
      <p:ext uri="{BB962C8B-B14F-4D97-AF65-F5344CB8AC3E}">
        <p14:creationId xmlns:p14="http://schemas.microsoft.com/office/powerpoint/2010/main" val="398011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9786" y="0"/>
            <a:ext cx="8534400" cy="1436915"/>
          </a:xfrm>
        </p:spPr>
        <p:txBody>
          <a:bodyPr>
            <a:normAutofit/>
          </a:bodyPr>
          <a:lstStyle/>
          <a:p>
            <a:r>
              <a:rPr lang="de-DE" sz="2800" dirty="0"/>
              <a:t>9.7.7 Haftliste und Haftmerkzettel (§§ 6 III 1, 38 V </a:t>
            </a:r>
            <a:r>
              <a:rPr lang="de-DE" sz="2800" dirty="0" err="1"/>
              <a:t>AktO</a:t>
            </a:r>
            <a:r>
              <a:rPr lang="de-DE" sz="2800" dirty="0"/>
              <a:t>) </a:t>
            </a:r>
          </a:p>
        </p:txBody>
      </p:sp>
      <p:sp>
        <p:nvSpPr>
          <p:cNvPr id="3" name="Inhaltsplatzhalter 2"/>
          <p:cNvSpPr>
            <a:spLocks noGrp="1"/>
          </p:cNvSpPr>
          <p:nvPr>
            <p:ph idx="1"/>
          </p:nvPr>
        </p:nvSpPr>
        <p:spPr>
          <a:xfrm>
            <a:off x="684213" y="1436914"/>
            <a:ext cx="11037524" cy="5421085"/>
          </a:xfrm>
        </p:spPr>
        <p:txBody>
          <a:bodyPr>
            <a:normAutofit/>
          </a:bodyPr>
          <a:lstStyle/>
          <a:p>
            <a:r>
              <a:rPr lang="de-DE" dirty="0">
                <a:solidFill>
                  <a:schemeClr val="tx1"/>
                </a:solidFill>
              </a:rPr>
              <a:t>Die Fristennotierung und Überwachung ist deshalb so wichtig, weil die Haftfortdauer des in Untersuchungshaft befindlichen Personen nach § 121 StPO spätestens nach 6 Monaten Inhaftierung durch das Oberlandesgericht von Amts wegen zu überprüfen ist.  </a:t>
            </a:r>
          </a:p>
          <a:p>
            <a:r>
              <a:rPr lang="de-DE" dirty="0">
                <a:solidFill>
                  <a:schemeClr val="tx1"/>
                </a:solidFill>
              </a:rPr>
              <a:t>Solange der Inhaftierte in Untersuchungshaft ist, kann er jederzeit einen Antrag auf Haftprüfung nach § 116 StPO stellen.</a:t>
            </a:r>
          </a:p>
          <a:p>
            <a:r>
              <a:rPr lang="de-DE" dirty="0">
                <a:solidFill>
                  <a:schemeClr val="tx1"/>
                </a:solidFill>
              </a:rPr>
              <a:t>Solange kein Urteil ergangen ist, das auf eine Freiheitsstrafe oder eine freiheitsentziehende Maßregel lautet, soll der Vollzug der Untersuchungshaft in der Regel sechs Monate nicht überschreiten. </a:t>
            </a:r>
          </a:p>
          <a:p>
            <a:endParaRPr lang="de-DE" dirty="0">
              <a:solidFill>
                <a:schemeClr val="tx1"/>
              </a:solidFill>
            </a:endParaRPr>
          </a:p>
        </p:txBody>
      </p:sp>
    </p:spTree>
    <p:extLst>
      <p:ext uri="{BB962C8B-B14F-4D97-AF65-F5344CB8AC3E}">
        <p14:creationId xmlns:p14="http://schemas.microsoft.com/office/powerpoint/2010/main" val="27591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9786" y="0"/>
            <a:ext cx="8534400" cy="1436915"/>
          </a:xfrm>
        </p:spPr>
        <p:txBody>
          <a:bodyPr>
            <a:normAutofit/>
          </a:bodyPr>
          <a:lstStyle/>
          <a:p>
            <a:r>
              <a:rPr lang="de-DE" sz="2800" dirty="0"/>
              <a:t>9.7.7 Haftliste und Haftmerkzettel (§§ 6 III 1, 38 V </a:t>
            </a:r>
            <a:r>
              <a:rPr lang="de-DE" sz="2800" dirty="0" err="1"/>
              <a:t>AktO</a:t>
            </a:r>
            <a:r>
              <a:rPr lang="de-DE" sz="2800" dirty="0"/>
              <a:t>) </a:t>
            </a:r>
          </a:p>
        </p:txBody>
      </p:sp>
      <p:sp>
        <p:nvSpPr>
          <p:cNvPr id="3" name="Inhaltsplatzhalter 2"/>
          <p:cNvSpPr>
            <a:spLocks noGrp="1"/>
          </p:cNvSpPr>
          <p:nvPr>
            <p:ph idx="1"/>
          </p:nvPr>
        </p:nvSpPr>
        <p:spPr>
          <a:xfrm>
            <a:off x="684213" y="1436914"/>
            <a:ext cx="11037524" cy="5421085"/>
          </a:xfrm>
        </p:spPr>
        <p:txBody>
          <a:bodyPr>
            <a:normAutofit/>
          </a:bodyPr>
          <a:lstStyle/>
          <a:p>
            <a:r>
              <a:rPr lang="de-DE" dirty="0">
                <a:solidFill>
                  <a:schemeClr val="tx1"/>
                </a:solidFill>
              </a:rPr>
              <a:t>Das Oberlandesgericht kann jedoch diese Frist verlängern, „wenn die besondere Schwierigkeit oder der besondere Umfang der Ermittlungen oder ein anderer wichtiger Grund das Urteil noch nicht zulassen und die Fortdauer der Haft rechtfertigen“ (§ 121 StPO). </a:t>
            </a:r>
          </a:p>
          <a:p>
            <a:r>
              <a:rPr lang="de-DE" dirty="0">
                <a:solidFill>
                  <a:schemeClr val="tx1"/>
                </a:solidFill>
              </a:rPr>
              <a:t>Dies ist in der Praxis nicht selten der Fall. </a:t>
            </a:r>
          </a:p>
          <a:p>
            <a:r>
              <a:rPr lang="de-DE" dirty="0">
                <a:solidFill>
                  <a:schemeClr val="tx1"/>
                </a:solidFill>
              </a:rPr>
              <a:t>Trotz der von Amts wegen durchgeführten Kontrolle durch das jeweils zuständige Oberlandesgericht hat es auch in Deutschland Einzelfälle überlanger Untersuchungshaft gegeben, die gelegentlich vom Europäischen Gerichtshof für Menschenrechte als Verstoß gegen die Europäische Menschenrechtskonvention gerügt worden sind. </a:t>
            </a:r>
          </a:p>
          <a:p>
            <a:r>
              <a:rPr lang="de-DE" dirty="0">
                <a:solidFill>
                  <a:schemeClr val="tx1"/>
                </a:solidFill>
              </a:rPr>
              <a:t>So befand sich etwa Fritz Teufel (68er/Kommune 1) fünf Jahre in Untersuchungshaft, Ralf Wohlleben (NSU-Prozess) wurde erst nach 6 Jahren und 8 Monaten aus der Untersuchungshaft entlassen.</a:t>
            </a:r>
          </a:p>
        </p:txBody>
      </p:sp>
    </p:spTree>
    <p:extLst>
      <p:ext uri="{BB962C8B-B14F-4D97-AF65-F5344CB8AC3E}">
        <p14:creationId xmlns:p14="http://schemas.microsoft.com/office/powerpoint/2010/main" val="47200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3252" y="333343"/>
            <a:ext cx="8534400" cy="1507067"/>
          </a:xfrm>
        </p:spPr>
        <p:txBody>
          <a:bodyPr>
            <a:normAutofit/>
          </a:bodyPr>
          <a:lstStyle/>
          <a:p>
            <a:r>
              <a:rPr lang="de-DE" sz="2800" dirty="0"/>
              <a:t>9.7.8 </a:t>
            </a:r>
            <a:r>
              <a:rPr lang="de-DE" sz="2800" dirty="0" err="1"/>
              <a:t>ASservatenListe</a:t>
            </a:r>
            <a:r>
              <a:rPr lang="de-DE" sz="2800" dirty="0"/>
              <a:t> § 40 </a:t>
            </a:r>
            <a:r>
              <a:rPr lang="de-DE" sz="2800" dirty="0" err="1"/>
              <a:t>AktO</a:t>
            </a:r>
            <a:r>
              <a:rPr lang="de-DE" sz="2800" dirty="0"/>
              <a:t>) </a:t>
            </a:r>
          </a:p>
        </p:txBody>
      </p:sp>
      <p:sp>
        <p:nvSpPr>
          <p:cNvPr id="3" name="Inhaltsplatzhalter 2"/>
          <p:cNvSpPr>
            <a:spLocks noGrp="1"/>
          </p:cNvSpPr>
          <p:nvPr>
            <p:ph idx="1"/>
          </p:nvPr>
        </p:nvSpPr>
        <p:spPr>
          <a:xfrm>
            <a:off x="623251" y="2218509"/>
            <a:ext cx="11194279" cy="4339045"/>
          </a:xfrm>
        </p:spPr>
        <p:txBody>
          <a:bodyPr/>
          <a:lstStyle/>
          <a:p>
            <a:r>
              <a:rPr lang="de-DE" dirty="0">
                <a:solidFill>
                  <a:schemeClr val="tx1"/>
                </a:solidFill>
              </a:rPr>
              <a:t>Bruno Bassano hat am 7.3.2025 mit einem Baseballschläger dem Rocky Balboa den Oberarm gebrochen.</a:t>
            </a:r>
          </a:p>
          <a:p>
            <a:r>
              <a:rPr lang="de-DE" dirty="0">
                <a:solidFill>
                  <a:schemeClr val="tx1"/>
                </a:solidFill>
              </a:rPr>
              <a:t>Der Vorgang gelangt am selben Tage zur Staatsanwaltschaft.</a:t>
            </a:r>
          </a:p>
          <a:p>
            <a:r>
              <a:rPr lang="de-DE" dirty="0">
                <a:solidFill>
                  <a:schemeClr val="tx1"/>
                </a:solidFill>
              </a:rPr>
              <a:t>Der Baseballschläger mit Blutanhaftungen befindet sich beim Vorgang.</a:t>
            </a:r>
          </a:p>
          <a:p>
            <a:r>
              <a:rPr lang="de-DE" dirty="0">
                <a:solidFill>
                  <a:schemeClr val="tx1"/>
                </a:solidFill>
              </a:rPr>
              <a:t>Was müssen Sie bezüglich des Baseballschlägers veranlassen?</a:t>
            </a:r>
          </a:p>
          <a:p>
            <a:r>
              <a:rPr lang="de-DE" dirty="0">
                <a:solidFill>
                  <a:schemeClr val="tx1"/>
                </a:solidFill>
              </a:rPr>
              <a:t>Die Akten gelangen mit der Anklage zu Gericht.</a:t>
            </a:r>
          </a:p>
          <a:p>
            <a:r>
              <a:rPr lang="de-DE" dirty="0">
                <a:solidFill>
                  <a:schemeClr val="tx1"/>
                </a:solidFill>
              </a:rPr>
              <a:t>Der Vorsitzende möchte das Beweismittel in der Hauptverhandlung </a:t>
            </a:r>
          </a:p>
          <a:p>
            <a:r>
              <a:rPr lang="de-DE" dirty="0">
                <a:solidFill>
                  <a:schemeClr val="tx1"/>
                </a:solidFill>
              </a:rPr>
              <a:t>betrachten.</a:t>
            </a:r>
          </a:p>
          <a:p>
            <a:r>
              <a:rPr lang="de-DE" dirty="0">
                <a:solidFill>
                  <a:schemeClr val="tx1"/>
                </a:solidFill>
              </a:rPr>
              <a:t>Was ist zu veranlassen?</a:t>
            </a:r>
          </a:p>
          <a:p>
            <a:endParaRPr lang="de-DE" dirty="0">
              <a:solidFill>
                <a:schemeClr val="tx1"/>
              </a:solidFill>
            </a:endParaRPr>
          </a:p>
        </p:txBody>
      </p:sp>
    </p:spTree>
    <p:extLst>
      <p:ext uri="{BB962C8B-B14F-4D97-AF65-F5344CB8AC3E}">
        <p14:creationId xmlns:p14="http://schemas.microsoft.com/office/powerpoint/2010/main" val="403010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0"/>
            <a:ext cx="8534400" cy="1507067"/>
          </a:xfrm>
        </p:spPr>
        <p:txBody>
          <a:bodyPr/>
          <a:lstStyle/>
          <a:p>
            <a:r>
              <a:rPr lang="de-DE" dirty="0"/>
              <a:t>9.7.1 Geschäftsstellenmäßige Behandlung (§ 46 </a:t>
            </a:r>
            <a:r>
              <a:rPr lang="de-DE" dirty="0" err="1"/>
              <a:t>AktO</a:t>
            </a:r>
            <a:r>
              <a:rPr lang="de-DE" dirty="0"/>
              <a:t>) </a:t>
            </a:r>
          </a:p>
        </p:txBody>
      </p:sp>
      <p:sp>
        <p:nvSpPr>
          <p:cNvPr id="3" name="Inhaltsplatzhalter 2"/>
          <p:cNvSpPr>
            <a:spLocks noGrp="1"/>
          </p:cNvSpPr>
          <p:nvPr>
            <p:ph idx="1"/>
          </p:nvPr>
        </p:nvSpPr>
        <p:spPr>
          <a:xfrm>
            <a:off x="601084" y="1507067"/>
            <a:ext cx="10270115" cy="4690491"/>
          </a:xfrm>
        </p:spPr>
        <p:txBody>
          <a:bodyPr>
            <a:normAutofit/>
          </a:bodyPr>
          <a:lstStyle/>
          <a:p>
            <a:r>
              <a:rPr lang="de-DE" dirty="0">
                <a:solidFill>
                  <a:schemeClr val="tx1"/>
                </a:solidFill>
              </a:rPr>
              <a:t>Welche Mitteilung hat die Geschäftsstelle des Amtsgerichts aufgrund der Registrierung (Verfahrenserfassung) zwingend zu veranlassen, bzw. wer muss das gerichtliche Aktenzeichen kennen?</a:t>
            </a:r>
          </a:p>
          <a:p>
            <a:r>
              <a:rPr lang="de-DE" dirty="0">
                <a:solidFill>
                  <a:schemeClr val="tx1"/>
                </a:solidFill>
              </a:rPr>
              <a:t>Die Geschäftsstelle des Gerichts teilt der Staatsanwaltschaft zum </a:t>
            </a:r>
            <a:r>
              <a:rPr lang="de-DE" dirty="0" err="1">
                <a:solidFill>
                  <a:schemeClr val="tx1"/>
                </a:solidFill>
              </a:rPr>
              <a:t>Js</a:t>
            </a:r>
            <a:r>
              <a:rPr lang="de-DE" dirty="0">
                <a:solidFill>
                  <a:schemeClr val="tx1"/>
                </a:solidFill>
              </a:rPr>
              <a:t>-Register das gerichtliche Aktenzeichen mit. Soweit Untersuchungshaft oder einstweilige Unterbringung vollzogen wird, teilt sie das Aktenzeichen auch zum </a:t>
            </a:r>
            <a:r>
              <a:rPr lang="de-DE" dirty="0" err="1">
                <a:solidFill>
                  <a:schemeClr val="tx1"/>
                </a:solidFill>
              </a:rPr>
              <a:t>Gs</a:t>
            </a:r>
            <a:r>
              <a:rPr lang="de-DE" dirty="0">
                <a:solidFill>
                  <a:schemeClr val="tx1"/>
                </a:solidFill>
              </a:rPr>
              <a:t>-Register mit.</a:t>
            </a:r>
            <a:endParaRPr lang="de-DE" dirty="0"/>
          </a:p>
          <a:p>
            <a:endParaRPr lang="de-DE" dirty="0"/>
          </a:p>
          <a:p>
            <a:endParaRPr lang="de-DE" dirty="0"/>
          </a:p>
        </p:txBody>
      </p:sp>
    </p:spTree>
    <p:extLst>
      <p:ext uri="{BB962C8B-B14F-4D97-AF65-F5344CB8AC3E}">
        <p14:creationId xmlns:p14="http://schemas.microsoft.com/office/powerpoint/2010/main" val="398747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3252" y="333343"/>
            <a:ext cx="8534400" cy="1507067"/>
          </a:xfrm>
        </p:spPr>
        <p:txBody>
          <a:bodyPr>
            <a:normAutofit/>
          </a:bodyPr>
          <a:lstStyle/>
          <a:p>
            <a:r>
              <a:rPr lang="de-DE" sz="2800" dirty="0"/>
              <a:t>9.7.8 </a:t>
            </a:r>
            <a:r>
              <a:rPr lang="de-DE" sz="2800" dirty="0" err="1"/>
              <a:t>ASservatenListe</a:t>
            </a:r>
            <a:r>
              <a:rPr lang="de-DE" sz="2800" dirty="0"/>
              <a:t> § 40 </a:t>
            </a:r>
            <a:r>
              <a:rPr lang="de-DE" sz="2800" dirty="0" err="1"/>
              <a:t>AktO</a:t>
            </a:r>
            <a:r>
              <a:rPr lang="de-DE" sz="2800" dirty="0"/>
              <a:t>) </a:t>
            </a:r>
          </a:p>
        </p:txBody>
      </p:sp>
      <p:sp>
        <p:nvSpPr>
          <p:cNvPr id="3" name="Inhaltsplatzhalter 2"/>
          <p:cNvSpPr>
            <a:spLocks noGrp="1"/>
          </p:cNvSpPr>
          <p:nvPr>
            <p:ph idx="1"/>
          </p:nvPr>
        </p:nvSpPr>
        <p:spPr>
          <a:xfrm>
            <a:off x="623251" y="2218509"/>
            <a:ext cx="11194279" cy="4339045"/>
          </a:xfrm>
        </p:spPr>
        <p:txBody>
          <a:bodyPr/>
          <a:lstStyle/>
          <a:p>
            <a:r>
              <a:rPr lang="de-DE" dirty="0">
                <a:solidFill>
                  <a:schemeClr val="tx1"/>
                </a:solidFill>
              </a:rPr>
              <a:t>Gegenstände die als Beweismittel von Bedeutung sind oder der Einziehung unterliegen § 94, 111b StPO, §§ 22, 46 OWiG werden in Verwahrung genommen.</a:t>
            </a:r>
          </a:p>
          <a:p>
            <a:r>
              <a:rPr lang="de-DE" dirty="0">
                <a:solidFill>
                  <a:schemeClr val="tx1"/>
                </a:solidFill>
              </a:rPr>
              <a:t>Diese Gegenstände werden in die Asservatenliste eingetragen.</a:t>
            </a:r>
          </a:p>
          <a:p>
            <a:r>
              <a:rPr lang="de-DE" dirty="0">
                <a:solidFill>
                  <a:schemeClr val="tx1"/>
                </a:solidFill>
              </a:rPr>
              <a:t>Die Verwahrung erfolgt durch die Geschäftsstelle. Im Geschäftsverteilungsplan ist diese Tätigkeit einem Geschäftsstellenbeamten (Asservatenverwalter) zugewiesen. </a:t>
            </a:r>
          </a:p>
          <a:p>
            <a:r>
              <a:rPr lang="de-DE" dirty="0">
                <a:solidFill>
                  <a:schemeClr val="tx1"/>
                </a:solidFill>
              </a:rPr>
              <a:t>Am Gegenstand oder an seiner Umhüllung wird ein Zettel befestigt, der die Nummer der Asservatenliste trägt. </a:t>
            </a:r>
          </a:p>
          <a:p>
            <a:r>
              <a:rPr lang="de-DE" dirty="0">
                <a:solidFill>
                  <a:schemeClr val="tx1"/>
                </a:solidFill>
              </a:rPr>
              <a:t>Es ist eine Annahmeverfügung und eine Herausgabeverfügung zu erstellen. Die laufende Nr. des Überführungsstückes ist darin zu vermerken. Bei vorübergehender Herausgabe z.B. für die Hauptverhandlung ist der kurzzeitige Verbleib zu vermerken. Die Rückgabe in die Verwahrung muss überwacht werden.</a:t>
            </a:r>
          </a:p>
          <a:p>
            <a:endParaRPr lang="de-DE" dirty="0">
              <a:solidFill>
                <a:schemeClr val="tx1"/>
              </a:solidFill>
            </a:endParaRPr>
          </a:p>
        </p:txBody>
      </p:sp>
    </p:spTree>
    <p:extLst>
      <p:ext uri="{BB962C8B-B14F-4D97-AF65-F5344CB8AC3E}">
        <p14:creationId xmlns:p14="http://schemas.microsoft.com/office/powerpoint/2010/main" val="281918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8052" y="545779"/>
            <a:ext cx="8534400" cy="1507067"/>
          </a:xfrm>
        </p:spPr>
        <p:txBody>
          <a:bodyPr>
            <a:normAutofit/>
          </a:bodyPr>
          <a:lstStyle/>
          <a:p>
            <a:r>
              <a:rPr lang="de-DE" sz="2800" dirty="0"/>
              <a:t>9.7.8 </a:t>
            </a:r>
            <a:r>
              <a:rPr lang="de-DE" sz="2800" dirty="0" err="1"/>
              <a:t>ASservatenListe</a:t>
            </a:r>
            <a:r>
              <a:rPr lang="de-DE" sz="2800" dirty="0"/>
              <a:t> § 40 </a:t>
            </a:r>
            <a:r>
              <a:rPr lang="de-DE" sz="2800" dirty="0" err="1"/>
              <a:t>AktO</a:t>
            </a:r>
            <a:r>
              <a:rPr lang="de-DE" sz="2800" dirty="0"/>
              <a:t>) </a:t>
            </a:r>
          </a:p>
        </p:txBody>
      </p:sp>
      <p:sp>
        <p:nvSpPr>
          <p:cNvPr id="3" name="Inhaltsplatzhalter 2"/>
          <p:cNvSpPr>
            <a:spLocks noGrp="1"/>
          </p:cNvSpPr>
          <p:nvPr>
            <p:ph idx="1"/>
          </p:nvPr>
        </p:nvSpPr>
        <p:spPr>
          <a:xfrm>
            <a:off x="623251" y="2218509"/>
            <a:ext cx="11194279" cy="4339045"/>
          </a:xfrm>
        </p:spPr>
        <p:txBody>
          <a:bodyPr/>
          <a:lstStyle/>
          <a:p>
            <a:r>
              <a:rPr lang="de-DE" dirty="0">
                <a:solidFill>
                  <a:schemeClr val="tx1"/>
                </a:solidFill>
              </a:rPr>
              <a:t>Die Akten erhalten eine Asservatenliste. </a:t>
            </a:r>
          </a:p>
          <a:p>
            <a:r>
              <a:rPr lang="de-DE" dirty="0">
                <a:solidFill>
                  <a:schemeClr val="tx1"/>
                </a:solidFill>
              </a:rPr>
              <a:t>Dieses ist farbig und wird der Akte vorgeheftet. </a:t>
            </a:r>
          </a:p>
          <a:p>
            <a:r>
              <a:rPr lang="de-DE" dirty="0">
                <a:solidFill>
                  <a:schemeClr val="tx1"/>
                </a:solidFill>
              </a:rPr>
              <a:t>In diesem Verzeichnis sind auch die Aktenblätter anzugeben, auf die sich die Verwahrung bezieht. </a:t>
            </a:r>
          </a:p>
          <a:p>
            <a:r>
              <a:rPr lang="de-DE" dirty="0">
                <a:solidFill>
                  <a:schemeClr val="tx1"/>
                </a:solidFill>
              </a:rPr>
              <a:t>Die Behördenleitung oder eine betraute Person überprüft zweimal jährlich unvermutet die verwahrten Gegenstände mit der entsprechenden Liste. </a:t>
            </a:r>
          </a:p>
          <a:p>
            <a:r>
              <a:rPr lang="de-DE" dirty="0">
                <a:solidFill>
                  <a:schemeClr val="tx1"/>
                </a:solidFill>
              </a:rPr>
              <a:t>Die Prüfung sowie das Ergebnis sind durch einen Sichtvermerk des Prüfenden zu dokumentieren.</a:t>
            </a:r>
          </a:p>
          <a:p>
            <a:endParaRPr lang="de-DE" dirty="0">
              <a:solidFill>
                <a:schemeClr val="tx1"/>
              </a:solidFill>
            </a:endParaRPr>
          </a:p>
        </p:txBody>
      </p:sp>
    </p:spTree>
    <p:extLst>
      <p:ext uri="{BB962C8B-B14F-4D97-AF65-F5344CB8AC3E}">
        <p14:creationId xmlns:p14="http://schemas.microsoft.com/office/powerpoint/2010/main" val="334178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3252" y="333343"/>
            <a:ext cx="8534400" cy="1507067"/>
          </a:xfrm>
        </p:spPr>
        <p:txBody>
          <a:bodyPr>
            <a:normAutofit/>
          </a:bodyPr>
          <a:lstStyle/>
          <a:p>
            <a:r>
              <a:rPr lang="de-DE" sz="2800" dirty="0"/>
              <a:t>9.7.8 </a:t>
            </a:r>
            <a:r>
              <a:rPr lang="de-DE" sz="2800" dirty="0" err="1"/>
              <a:t>ASservatenListe</a:t>
            </a:r>
            <a:r>
              <a:rPr lang="de-DE" sz="2800" dirty="0"/>
              <a:t> § 40 </a:t>
            </a:r>
            <a:r>
              <a:rPr lang="de-DE" sz="2800" dirty="0" err="1"/>
              <a:t>AktO</a:t>
            </a:r>
            <a:r>
              <a:rPr lang="de-DE" sz="2800" dirty="0"/>
              <a:t>) </a:t>
            </a:r>
          </a:p>
        </p:txBody>
      </p:sp>
      <p:sp>
        <p:nvSpPr>
          <p:cNvPr id="3" name="Inhaltsplatzhalter 2"/>
          <p:cNvSpPr>
            <a:spLocks noGrp="1"/>
          </p:cNvSpPr>
          <p:nvPr>
            <p:ph idx="1"/>
          </p:nvPr>
        </p:nvSpPr>
        <p:spPr>
          <a:xfrm>
            <a:off x="623251" y="2218509"/>
            <a:ext cx="11194279" cy="4339045"/>
          </a:xfrm>
        </p:spPr>
        <p:txBody>
          <a:bodyPr/>
          <a:lstStyle/>
          <a:p>
            <a:r>
              <a:rPr lang="de-DE" dirty="0">
                <a:solidFill>
                  <a:schemeClr val="tx1"/>
                </a:solidFill>
              </a:rPr>
              <a:t>Verwaltungsvorschrift: 1454-I-23/67 – </a:t>
            </a:r>
            <a:r>
              <a:rPr lang="de-DE" b="1" dirty="0">
                <a:solidFill>
                  <a:schemeClr val="tx1"/>
                </a:solidFill>
              </a:rPr>
              <a:t>Gewahrsamssachenanweisung</a:t>
            </a:r>
            <a:r>
              <a:rPr lang="de-DE" dirty="0">
                <a:solidFill>
                  <a:schemeClr val="tx1"/>
                </a:solidFill>
              </a:rPr>
              <a:t> </a:t>
            </a:r>
          </a:p>
          <a:p>
            <a:r>
              <a:rPr lang="de-DE" dirty="0">
                <a:solidFill>
                  <a:schemeClr val="tx1"/>
                </a:solidFill>
              </a:rPr>
              <a:t>Es gibt verschiedene Arten der Verwahrung. Teilweise sind in der Akte z.B. Klarsichthüllen mit Farbpartikeln eingeheftet. Es handelt sich dabei um eine einfache Verwahrung. Diese Gegenstände können in der Akte einfach verwahrt werden. Sie sind vor Beschädigung oder Verlust zu schützen, Nr. 74 Satz 1 RiStBV</a:t>
            </a:r>
          </a:p>
          <a:p>
            <a:r>
              <a:rPr lang="de-DE" dirty="0">
                <a:solidFill>
                  <a:schemeClr val="tx1"/>
                </a:solidFill>
              </a:rPr>
              <a:t>Es ist eindeutig sicherer, alle Gegenstände aus der Akte zu entnehmen, insbesondere wenn es sich um Gegenstände wie Messer oder größere Teile handelt. </a:t>
            </a:r>
          </a:p>
          <a:p>
            <a:r>
              <a:rPr lang="de-DE" dirty="0">
                <a:solidFill>
                  <a:schemeClr val="tx1"/>
                </a:solidFill>
              </a:rPr>
              <a:t>Tatwerkzeuge, Betäubungsmittel, Waffen usw. werden in der Regel bei der Staatsanwaltschaft </a:t>
            </a:r>
            <a:r>
              <a:rPr lang="de-DE" dirty="0" err="1">
                <a:solidFill>
                  <a:schemeClr val="tx1"/>
                </a:solidFill>
              </a:rPr>
              <a:t>asserviert</a:t>
            </a:r>
            <a:r>
              <a:rPr lang="de-DE" dirty="0">
                <a:solidFill>
                  <a:schemeClr val="tx1"/>
                </a:solidFill>
              </a:rPr>
              <a:t> und in Verwahrung genommen. Sollten diese Gegenstände zur Hauptverhandlung benötigt werden, sind diese anzufordern.</a:t>
            </a:r>
          </a:p>
          <a:p>
            <a:endParaRPr lang="de-DE" dirty="0">
              <a:solidFill>
                <a:schemeClr val="tx1"/>
              </a:solidFill>
            </a:endParaRPr>
          </a:p>
        </p:txBody>
      </p:sp>
    </p:spTree>
    <p:extLst>
      <p:ext uri="{BB962C8B-B14F-4D97-AF65-F5344CB8AC3E}">
        <p14:creationId xmlns:p14="http://schemas.microsoft.com/office/powerpoint/2010/main" val="399925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046" y="0"/>
            <a:ext cx="8534400" cy="1507067"/>
          </a:xfrm>
        </p:spPr>
        <p:txBody>
          <a:bodyPr>
            <a:normAutofit/>
          </a:bodyPr>
          <a:lstStyle/>
          <a:p>
            <a:r>
              <a:rPr lang="de-DE" sz="2800" dirty="0"/>
              <a:t>9.7.8 </a:t>
            </a:r>
            <a:r>
              <a:rPr lang="de-DE" sz="2800" dirty="0" err="1"/>
              <a:t>ASservatenListe</a:t>
            </a:r>
            <a:r>
              <a:rPr lang="de-DE" sz="2800" dirty="0"/>
              <a:t> § 40 </a:t>
            </a:r>
            <a:r>
              <a:rPr lang="de-DE" sz="2800" dirty="0" err="1"/>
              <a:t>AktO</a:t>
            </a:r>
            <a:r>
              <a:rPr lang="de-DE" sz="2800" dirty="0"/>
              <a:t>) </a:t>
            </a:r>
          </a:p>
        </p:txBody>
      </p:sp>
      <p:sp>
        <p:nvSpPr>
          <p:cNvPr id="3" name="Inhaltsplatzhalter 2"/>
          <p:cNvSpPr>
            <a:spLocks noGrp="1"/>
          </p:cNvSpPr>
          <p:nvPr>
            <p:ph idx="1"/>
          </p:nvPr>
        </p:nvSpPr>
        <p:spPr>
          <a:xfrm>
            <a:off x="623251" y="1689463"/>
            <a:ext cx="11194279" cy="4868091"/>
          </a:xfrm>
        </p:spPr>
        <p:txBody>
          <a:bodyPr>
            <a:normAutofit lnSpcReduction="10000"/>
          </a:bodyPr>
          <a:lstStyle/>
          <a:p>
            <a:r>
              <a:rPr lang="de-DE" dirty="0">
                <a:solidFill>
                  <a:schemeClr val="tx1"/>
                </a:solidFill>
              </a:rPr>
              <a:t>Verwaltungsvorschrift: 1454-I-23/67 – Gewahrsamssachenanweisung </a:t>
            </a:r>
          </a:p>
          <a:p>
            <a:r>
              <a:rPr lang="de-DE" dirty="0">
                <a:solidFill>
                  <a:schemeClr val="tx1"/>
                </a:solidFill>
              </a:rPr>
              <a:t>Werden die Gegenstände mit Anklageerhebung in der Akte an das Gericht versandt, sind diese beim Amtsgericht in die Liste der Überführungsstücke aufzunehmen und entsprechend zu behandeln.</a:t>
            </a:r>
          </a:p>
          <a:p>
            <a:r>
              <a:rPr lang="de-DE" dirty="0">
                <a:solidFill>
                  <a:schemeClr val="tx1"/>
                </a:solidFill>
              </a:rPr>
              <a:t>Die mit dem Verzeichnis versehenen Gegenstände sind in einem abschließbaren Schrank oder Tresor aufzubewahren.</a:t>
            </a:r>
          </a:p>
          <a:p>
            <a:endParaRPr lang="de-DE" dirty="0">
              <a:solidFill>
                <a:schemeClr val="tx1"/>
              </a:solidFill>
            </a:endParaRPr>
          </a:p>
          <a:p>
            <a:r>
              <a:rPr lang="de-DE" dirty="0">
                <a:solidFill>
                  <a:schemeClr val="tx1"/>
                </a:solidFill>
              </a:rPr>
              <a:t>Nach Abschluss des Verfahrens werden die Gegenstände aus der Verwahrung zur Akte genommen und an die Staatsanwaltschaft zurückgesandt. In jedem Fall muss über den Verbleib der sichergestellten oder eingezogenen Gegenstände entschieden werden. </a:t>
            </a:r>
          </a:p>
          <a:p>
            <a:r>
              <a:rPr lang="de-DE" dirty="0">
                <a:solidFill>
                  <a:schemeClr val="tx1"/>
                </a:solidFill>
              </a:rPr>
              <a:t>Im Hauptverhandlungsprotokoll ist im Bedarfsfall der Verzicht auf Eigentum und Rückgabe der sichergestellten Gegenstände zu vermerken.</a:t>
            </a:r>
          </a:p>
          <a:p>
            <a:r>
              <a:rPr lang="de-DE" dirty="0">
                <a:solidFill>
                  <a:schemeClr val="tx1"/>
                </a:solidFill>
              </a:rPr>
              <a:t>Nur dann können die sichergestellten Gegenstände auch vernichtet werden.</a:t>
            </a:r>
          </a:p>
          <a:p>
            <a:endParaRPr lang="de-DE" dirty="0">
              <a:solidFill>
                <a:schemeClr val="tx1"/>
              </a:solidFill>
            </a:endParaRPr>
          </a:p>
        </p:txBody>
      </p:sp>
    </p:spTree>
    <p:extLst>
      <p:ext uri="{BB962C8B-B14F-4D97-AF65-F5344CB8AC3E}">
        <p14:creationId xmlns:p14="http://schemas.microsoft.com/office/powerpoint/2010/main" val="70195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0"/>
            <a:ext cx="8534400" cy="1507067"/>
          </a:xfrm>
        </p:spPr>
        <p:txBody>
          <a:bodyPr/>
          <a:lstStyle/>
          <a:p>
            <a:r>
              <a:rPr lang="de-DE" dirty="0"/>
              <a:t>9.7.1 Geschäftsstellenmäßige Behandlung (§ 46 </a:t>
            </a:r>
            <a:r>
              <a:rPr lang="de-DE" dirty="0" err="1"/>
              <a:t>AktO</a:t>
            </a:r>
            <a:r>
              <a:rPr lang="de-DE" dirty="0"/>
              <a:t>) </a:t>
            </a:r>
          </a:p>
        </p:txBody>
      </p:sp>
      <p:sp>
        <p:nvSpPr>
          <p:cNvPr id="3" name="Inhaltsplatzhalter 2"/>
          <p:cNvSpPr>
            <a:spLocks noGrp="1"/>
          </p:cNvSpPr>
          <p:nvPr>
            <p:ph idx="1"/>
          </p:nvPr>
        </p:nvSpPr>
        <p:spPr>
          <a:xfrm>
            <a:off x="684212" y="1266921"/>
            <a:ext cx="10972079" cy="7245533"/>
          </a:xfrm>
        </p:spPr>
        <p:txBody>
          <a:bodyPr>
            <a:normAutofit/>
          </a:bodyPr>
          <a:lstStyle/>
          <a:p>
            <a:r>
              <a:rPr lang="de-DE" sz="1800" dirty="0">
                <a:solidFill>
                  <a:schemeClr val="tx1"/>
                </a:solidFill>
              </a:rPr>
              <a:t>Beim Amtsgericht Mainz geht nach </a:t>
            </a:r>
            <a:r>
              <a:rPr lang="de-DE" sz="1800" b="1" dirty="0">
                <a:solidFill>
                  <a:schemeClr val="tx1"/>
                </a:solidFill>
              </a:rPr>
              <a:t>§ 400 Abgabenordnung </a:t>
            </a:r>
            <a:r>
              <a:rPr lang="de-DE" sz="1800" dirty="0">
                <a:solidFill>
                  <a:schemeClr val="tx1"/>
                </a:solidFill>
              </a:rPr>
              <a:t>ein Antrag des zuständigen Finanzamts wegen einer Steuerstraftat ein. Tatbestand ist Hinterziehung der Gewerbesteuer. Die Finanzbehörde beantragt beim zuständigen Amtsgericht per Strafbefehl die Verhängung einer Geldstrafe.</a:t>
            </a:r>
          </a:p>
          <a:p>
            <a:r>
              <a:rPr lang="de-DE" sz="1800" dirty="0">
                <a:solidFill>
                  <a:schemeClr val="tx1"/>
                </a:solidFill>
              </a:rPr>
              <a:t>Wie und bei welcher Behörde wird das Verfahren zutreffend registriert?</a:t>
            </a:r>
          </a:p>
          <a:p>
            <a:r>
              <a:rPr lang="de-DE" sz="1800" dirty="0">
                <a:solidFill>
                  <a:schemeClr val="tx1"/>
                </a:solidFill>
              </a:rPr>
              <a:t>Als Verfahren der Staatsanwaltschaft sind zu registrieren:</a:t>
            </a:r>
          </a:p>
          <a:p>
            <a:r>
              <a:rPr lang="de-DE" sz="1800" dirty="0">
                <a:solidFill>
                  <a:schemeClr val="tx1"/>
                </a:solidFill>
              </a:rPr>
              <a:t>unter dem Registerzeichen „</a:t>
            </a:r>
            <a:r>
              <a:rPr lang="de-DE" sz="1800" dirty="0" err="1">
                <a:solidFill>
                  <a:schemeClr val="tx1"/>
                </a:solidFill>
              </a:rPr>
              <a:t>Js</a:t>
            </a:r>
            <a:r>
              <a:rPr lang="de-DE" sz="1800" dirty="0">
                <a:solidFill>
                  <a:schemeClr val="tx1"/>
                </a:solidFill>
              </a:rPr>
              <a:t>“</a:t>
            </a:r>
          </a:p>
          <a:p>
            <a:r>
              <a:rPr lang="de-DE" sz="1800" dirty="0">
                <a:solidFill>
                  <a:schemeClr val="tx1"/>
                </a:solidFill>
              </a:rPr>
              <a:t>Anträge und Beschlüsse, die der Staatsanwaltschaft zur Registrierung zugeleitet werden, insbesondere </a:t>
            </a:r>
          </a:p>
          <a:p>
            <a:r>
              <a:rPr lang="de-DE" sz="1800" dirty="0">
                <a:solidFill>
                  <a:schemeClr val="tx1"/>
                </a:solidFill>
              </a:rPr>
              <a:t>Anträge der Finanzbehörden auf Erlass eines Strafbefehls in Steuerstrafsachen, § 41 I Nr. 1 b, </a:t>
            </a:r>
            <a:r>
              <a:rPr lang="de-DE" sz="1800" dirty="0" err="1">
                <a:solidFill>
                  <a:schemeClr val="tx1"/>
                </a:solidFill>
              </a:rPr>
              <a:t>aa</a:t>
            </a:r>
            <a:r>
              <a:rPr lang="de-DE" sz="1800" dirty="0">
                <a:solidFill>
                  <a:schemeClr val="tx1"/>
                </a:solidFill>
              </a:rPr>
              <a:t>) </a:t>
            </a:r>
            <a:r>
              <a:rPr lang="de-DE" sz="1800" dirty="0" err="1">
                <a:solidFill>
                  <a:schemeClr val="tx1"/>
                </a:solidFill>
              </a:rPr>
              <a:t>AktO</a:t>
            </a:r>
            <a:r>
              <a:rPr lang="de-DE" sz="1800" dirty="0">
                <a:solidFill>
                  <a:schemeClr val="tx1"/>
                </a:solidFill>
              </a:rPr>
              <a:t>.</a:t>
            </a:r>
          </a:p>
          <a:p>
            <a:r>
              <a:rPr lang="de-DE" sz="1800" dirty="0">
                <a:solidFill>
                  <a:schemeClr val="tx1"/>
                </a:solidFill>
              </a:rPr>
              <a:t>Daher muss die Geschäftsstelle des Amtsgerichts das Verfahren zunächst der zuständigen StA Mainz zum Zwecke der Registereintragung zuleiten.</a:t>
            </a:r>
          </a:p>
          <a:p>
            <a:r>
              <a:rPr lang="de-DE" sz="1800" dirty="0">
                <a:solidFill>
                  <a:schemeClr val="tx1"/>
                </a:solidFill>
              </a:rPr>
              <a:t>Danach verfügt der Dezernent der StA die Aktenübersendung an das AG.</a:t>
            </a:r>
          </a:p>
          <a:p>
            <a:r>
              <a:rPr lang="de-DE" sz="1800" dirty="0">
                <a:solidFill>
                  <a:schemeClr val="tx1"/>
                </a:solidFill>
              </a:rPr>
              <a:t>Nach Rechtskraft des Strafbefehls wird dieser von der StA vollstreckt!</a:t>
            </a:r>
          </a:p>
          <a:p>
            <a:endParaRPr lang="de-DE" dirty="0"/>
          </a:p>
          <a:p>
            <a:endParaRPr lang="de-DE" dirty="0"/>
          </a:p>
          <a:p>
            <a:endParaRPr lang="de-DE" dirty="0"/>
          </a:p>
        </p:txBody>
      </p:sp>
    </p:spTree>
    <p:extLst>
      <p:ext uri="{BB962C8B-B14F-4D97-AF65-F5344CB8AC3E}">
        <p14:creationId xmlns:p14="http://schemas.microsoft.com/office/powerpoint/2010/main" val="383069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0"/>
            <a:ext cx="8534400" cy="1507067"/>
          </a:xfrm>
        </p:spPr>
        <p:txBody>
          <a:bodyPr/>
          <a:lstStyle/>
          <a:p>
            <a:r>
              <a:rPr lang="de-DE" dirty="0"/>
              <a:t>9.7.1 Geschäftsstellenmäßige Behandlung (§ 46 </a:t>
            </a:r>
            <a:r>
              <a:rPr lang="de-DE" dirty="0" err="1"/>
              <a:t>AktO</a:t>
            </a:r>
            <a:r>
              <a:rPr lang="de-DE" dirty="0"/>
              <a:t>) </a:t>
            </a:r>
          </a:p>
        </p:txBody>
      </p:sp>
      <p:sp>
        <p:nvSpPr>
          <p:cNvPr id="3" name="Inhaltsplatzhalter 2"/>
          <p:cNvSpPr>
            <a:spLocks noGrp="1"/>
          </p:cNvSpPr>
          <p:nvPr>
            <p:ph idx="1"/>
          </p:nvPr>
        </p:nvSpPr>
        <p:spPr>
          <a:xfrm>
            <a:off x="684212" y="1419498"/>
            <a:ext cx="9226142" cy="5199016"/>
          </a:xfrm>
        </p:spPr>
        <p:txBody>
          <a:bodyPr>
            <a:normAutofit/>
          </a:bodyPr>
          <a:lstStyle/>
          <a:p>
            <a:r>
              <a:rPr lang="de-DE" dirty="0">
                <a:solidFill>
                  <a:schemeClr val="tx1"/>
                </a:solidFill>
              </a:rPr>
              <a:t>Beim Amtsgericht Mainz geht eine Anklage ein. Der Angeschuldigte sitzt aufgrund dieses Verfahrens in Untersuchungshaft.</a:t>
            </a:r>
          </a:p>
          <a:p>
            <a:r>
              <a:rPr lang="de-DE" dirty="0">
                <a:solidFill>
                  <a:schemeClr val="tx1"/>
                </a:solidFill>
              </a:rPr>
              <a:t>Welche Mitteilung ist daher erforderlich?</a:t>
            </a:r>
          </a:p>
          <a:p>
            <a:r>
              <a:rPr lang="de-DE" dirty="0">
                <a:solidFill>
                  <a:schemeClr val="tx1"/>
                </a:solidFill>
              </a:rPr>
              <a:t>Mitteilung zum  </a:t>
            </a:r>
            <a:r>
              <a:rPr lang="de-DE" dirty="0" err="1">
                <a:solidFill>
                  <a:schemeClr val="tx1"/>
                </a:solidFill>
              </a:rPr>
              <a:t>Gs</a:t>
            </a:r>
            <a:r>
              <a:rPr lang="de-DE" dirty="0">
                <a:solidFill>
                  <a:schemeClr val="tx1"/>
                </a:solidFill>
              </a:rPr>
              <a:t>-Register, § 46 III 2 </a:t>
            </a:r>
            <a:r>
              <a:rPr lang="de-DE" dirty="0" err="1">
                <a:solidFill>
                  <a:schemeClr val="tx1"/>
                </a:solidFill>
              </a:rPr>
              <a:t>AktO</a:t>
            </a:r>
            <a:r>
              <a:rPr lang="de-DE" dirty="0">
                <a:solidFill>
                  <a:schemeClr val="tx1"/>
                </a:solidFill>
              </a:rPr>
              <a:t>.</a:t>
            </a:r>
          </a:p>
          <a:p>
            <a:r>
              <a:rPr lang="de-DE" dirty="0">
                <a:solidFill>
                  <a:schemeClr val="tx1"/>
                </a:solidFill>
              </a:rPr>
              <a:t>Wird Untersuchungshaft vollzogen, teilt nach Erhebung der öffentlichen Klage die Geschäftsstelle des mit der Sache neu befassten Gerichts bei Eingang der Akten unverzüglich die Anhängigkeit des Verfahrens zum Register für einzelne richterliche Anordnungen des Amtsgerichts </a:t>
            </a:r>
            <a:r>
              <a:rPr lang="de-DE" dirty="0" err="1">
                <a:solidFill>
                  <a:schemeClr val="tx1"/>
                </a:solidFill>
              </a:rPr>
              <a:t>Gs</a:t>
            </a:r>
            <a:r>
              <a:rPr lang="de-DE" dirty="0">
                <a:solidFill>
                  <a:schemeClr val="tx1"/>
                </a:solidFill>
              </a:rPr>
              <a:t> mit.</a:t>
            </a:r>
          </a:p>
          <a:p>
            <a:r>
              <a:rPr lang="de-DE" dirty="0">
                <a:solidFill>
                  <a:schemeClr val="tx1"/>
                </a:solidFill>
              </a:rPr>
              <a:t>Warum ist diese Mitteilung wichtig?</a:t>
            </a:r>
          </a:p>
          <a:p>
            <a:r>
              <a:rPr lang="de-DE" dirty="0">
                <a:solidFill>
                  <a:schemeClr val="tx1"/>
                </a:solidFill>
              </a:rPr>
              <a:t>Übergang der Zuständigkeit der Haftsache auf den ordentlichen Richter durch Anklageerhebung! (§ </a:t>
            </a:r>
            <a:r>
              <a:rPr lang="de-DE">
                <a:solidFill>
                  <a:schemeClr val="tx1"/>
                </a:solidFill>
              </a:rPr>
              <a:t>125 StPO) </a:t>
            </a:r>
            <a:r>
              <a:rPr lang="de-DE" dirty="0">
                <a:solidFill>
                  <a:schemeClr val="tx1"/>
                </a:solidFill>
              </a:rPr>
              <a:t>Für</a:t>
            </a:r>
            <a:r>
              <a:rPr lang="de-DE" dirty="0"/>
              <a:t> </a:t>
            </a:r>
            <a:r>
              <a:rPr lang="de-DE" dirty="0">
                <a:solidFill>
                  <a:schemeClr val="tx1"/>
                </a:solidFill>
              </a:rPr>
              <a:t>den Ermittlungsrichter ist der Vorgang abgeschlossen. </a:t>
            </a:r>
          </a:p>
          <a:p>
            <a:endParaRPr lang="de-DE" dirty="0"/>
          </a:p>
        </p:txBody>
      </p:sp>
    </p:spTree>
    <p:extLst>
      <p:ext uri="{BB962C8B-B14F-4D97-AF65-F5344CB8AC3E}">
        <p14:creationId xmlns:p14="http://schemas.microsoft.com/office/powerpoint/2010/main" val="120866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0"/>
            <a:ext cx="8534400" cy="1507067"/>
          </a:xfrm>
        </p:spPr>
        <p:txBody>
          <a:bodyPr/>
          <a:lstStyle/>
          <a:p>
            <a:r>
              <a:rPr lang="de-DE" dirty="0"/>
              <a:t>9.7.1 Geschäftsstellenmäßige Behandlung (§ 46 </a:t>
            </a:r>
            <a:r>
              <a:rPr lang="de-DE" dirty="0" err="1"/>
              <a:t>AktO</a:t>
            </a:r>
            <a:r>
              <a:rPr lang="de-DE" dirty="0"/>
              <a:t>) </a:t>
            </a:r>
          </a:p>
        </p:txBody>
      </p:sp>
      <p:sp>
        <p:nvSpPr>
          <p:cNvPr id="3" name="Inhaltsplatzhalter 2"/>
          <p:cNvSpPr>
            <a:spLocks noGrp="1"/>
          </p:cNvSpPr>
          <p:nvPr>
            <p:ph idx="1"/>
          </p:nvPr>
        </p:nvSpPr>
        <p:spPr>
          <a:xfrm>
            <a:off x="684212" y="0"/>
            <a:ext cx="9226142" cy="1507067"/>
          </a:xfrm>
        </p:spPr>
        <p:txBody>
          <a:bodyPr>
            <a:normAutofit/>
          </a:bodyPr>
          <a:lstStyle/>
          <a:p>
            <a:endParaRPr lang="de-DE" dirty="0"/>
          </a:p>
          <a:p>
            <a:endParaRPr lang="de-DE" dirty="0"/>
          </a:p>
          <a:p>
            <a:pPr marL="0" indent="0">
              <a:buNone/>
            </a:pPr>
            <a:endParaRPr lang="de-DE" dirty="0"/>
          </a:p>
        </p:txBody>
      </p:sp>
      <p:sp>
        <p:nvSpPr>
          <p:cNvPr id="4" name="Textfeld 3"/>
          <p:cNvSpPr txBox="1"/>
          <p:nvPr/>
        </p:nvSpPr>
        <p:spPr>
          <a:xfrm>
            <a:off x="480291" y="2426593"/>
            <a:ext cx="11001556" cy="3785652"/>
          </a:xfrm>
          <a:prstGeom prst="rect">
            <a:avLst/>
          </a:prstGeom>
          <a:noFill/>
        </p:spPr>
        <p:txBody>
          <a:bodyPr wrap="square" rtlCol="0">
            <a:spAutoFit/>
          </a:bodyPr>
          <a:lstStyle/>
          <a:p>
            <a:r>
              <a:rPr lang="de-DE" sz="2400" dirty="0"/>
              <a:t>Max Müller ist 16 Jahre alt und wird vom Jugendrichter des Amtsgerichts Mainz zu einer Jugendstrafe von 1 Jahr zur Bewährung verurteilt.</a:t>
            </a:r>
          </a:p>
          <a:p>
            <a:r>
              <a:rPr lang="de-DE" sz="2400" dirty="0"/>
              <a:t>Wer vollstreckt diese Entscheidung?</a:t>
            </a:r>
          </a:p>
          <a:p>
            <a:r>
              <a:rPr lang="de-DE" sz="2400" dirty="0"/>
              <a:t>Zuständig ist hier der Jugendrichter als Vollstreckungsleiter.</a:t>
            </a:r>
          </a:p>
          <a:p>
            <a:r>
              <a:rPr lang="de-DE" sz="2400" dirty="0"/>
              <a:t>Wie wird das Verfahren zwecks Vollstreckung registriert?</a:t>
            </a:r>
          </a:p>
          <a:p>
            <a:r>
              <a:rPr lang="de-DE" sz="2400" dirty="0"/>
              <a:t>Vollstreckungen in Straf- und Bußgeldsachen sind zu registrieren bei den Amtsgerichten: unter dem Registerzeichen „VRJs“, § 50 I Nr. 2 a) </a:t>
            </a:r>
            <a:r>
              <a:rPr lang="de-DE" sz="2400" dirty="0" err="1"/>
              <a:t>AktO</a:t>
            </a:r>
            <a:r>
              <a:rPr lang="de-DE" sz="2400" dirty="0"/>
              <a:t>.</a:t>
            </a:r>
          </a:p>
          <a:p>
            <a:r>
              <a:rPr lang="de-DE" sz="2400" dirty="0"/>
              <a:t>Sind diesbezüglich Mitteilungen erforderlich?</a:t>
            </a:r>
          </a:p>
          <a:p>
            <a:r>
              <a:rPr lang="de-DE" sz="2400" dirty="0"/>
              <a:t>Das Vollstreckungsaktenzeichen ist zu dem Verfahren, in dem die zu vollstreckende Entscheidung ergangen ist (StA), mitzuteilen, § 50 I 4 </a:t>
            </a:r>
            <a:r>
              <a:rPr lang="de-DE" sz="2400" dirty="0" err="1"/>
              <a:t>AktO</a:t>
            </a:r>
            <a:r>
              <a:rPr lang="de-DE" sz="2400" dirty="0"/>
              <a:t>.</a:t>
            </a:r>
          </a:p>
        </p:txBody>
      </p:sp>
    </p:spTree>
    <p:extLst>
      <p:ext uri="{BB962C8B-B14F-4D97-AF65-F5344CB8AC3E}">
        <p14:creationId xmlns:p14="http://schemas.microsoft.com/office/powerpoint/2010/main" val="103894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342052"/>
            <a:ext cx="8534400" cy="1507067"/>
          </a:xfrm>
        </p:spPr>
        <p:txBody>
          <a:bodyPr>
            <a:normAutofit fontScale="90000"/>
          </a:bodyPr>
          <a:lstStyle/>
          <a:p>
            <a:r>
              <a:rPr lang="de-DE" dirty="0"/>
              <a:t>9.7.2 Erfassung der Privatklage- und Bußgeldsachen (§§ 41, 46 </a:t>
            </a:r>
            <a:r>
              <a:rPr lang="de-DE" dirty="0" err="1"/>
              <a:t>AktO</a:t>
            </a:r>
            <a:r>
              <a:rPr lang="de-DE" dirty="0"/>
              <a:t>) </a:t>
            </a:r>
          </a:p>
        </p:txBody>
      </p:sp>
      <p:sp>
        <p:nvSpPr>
          <p:cNvPr id="3" name="Inhaltsplatzhalter 2"/>
          <p:cNvSpPr>
            <a:spLocks noGrp="1"/>
          </p:cNvSpPr>
          <p:nvPr>
            <p:ph idx="1"/>
          </p:nvPr>
        </p:nvSpPr>
        <p:spPr>
          <a:xfrm>
            <a:off x="453302" y="2496128"/>
            <a:ext cx="11018262" cy="4431145"/>
          </a:xfrm>
        </p:spPr>
        <p:txBody>
          <a:bodyPr>
            <a:normAutofit fontScale="92500"/>
          </a:bodyPr>
          <a:lstStyle/>
          <a:p>
            <a:r>
              <a:rPr lang="de-DE" dirty="0">
                <a:solidFill>
                  <a:schemeClr val="tx1"/>
                </a:solidFill>
              </a:rPr>
              <a:t>Bei der Staatsanwaltschaft Mainz geht ein Antrag auf Durchführung einer Privatklage ein.</a:t>
            </a:r>
          </a:p>
          <a:p>
            <a:r>
              <a:rPr lang="de-DE" dirty="0">
                <a:solidFill>
                  <a:schemeClr val="tx1"/>
                </a:solidFill>
              </a:rPr>
              <a:t>Wie wird das Verfahren registriert?</a:t>
            </a:r>
          </a:p>
          <a:p>
            <a:r>
              <a:rPr lang="de-DE" dirty="0">
                <a:solidFill>
                  <a:schemeClr val="tx1"/>
                </a:solidFill>
              </a:rPr>
              <a:t>Bei der StA erfolgt </a:t>
            </a:r>
            <a:r>
              <a:rPr lang="de-DE" b="1" dirty="0">
                <a:solidFill>
                  <a:schemeClr val="tx1"/>
                </a:solidFill>
              </a:rPr>
              <a:t>keine</a:t>
            </a:r>
            <a:r>
              <a:rPr lang="de-DE" dirty="0">
                <a:solidFill>
                  <a:schemeClr val="tx1"/>
                </a:solidFill>
              </a:rPr>
              <a:t> Registereintragung, da die Privatklage direkt beim Amtsgericht zu erheben ist, § 374 I 1 StPO. </a:t>
            </a:r>
          </a:p>
          <a:p>
            <a:r>
              <a:rPr lang="de-DE" dirty="0">
                <a:solidFill>
                  <a:schemeClr val="tx1"/>
                </a:solidFill>
              </a:rPr>
              <a:t>Der Privatkläger hat praktisch die Stellung des Staatsanwalts, § 385 I 1 StPO.</a:t>
            </a:r>
          </a:p>
          <a:p>
            <a:r>
              <a:rPr lang="de-DE" dirty="0">
                <a:solidFill>
                  <a:schemeClr val="tx1"/>
                </a:solidFill>
              </a:rPr>
              <a:t>Als Straf- und Bußgeldsachen vor den Amtsgerichten sind zu registrieren: unter dem Registerzeichen „</a:t>
            </a:r>
            <a:r>
              <a:rPr lang="de-DE" dirty="0" err="1">
                <a:solidFill>
                  <a:schemeClr val="tx1"/>
                </a:solidFill>
              </a:rPr>
              <a:t>Bs</a:t>
            </a:r>
            <a:r>
              <a:rPr lang="de-DE" dirty="0">
                <a:solidFill>
                  <a:schemeClr val="tx1"/>
                </a:solidFill>
              </a:rPr>
              <a:t>“ Privatklagesachen, § 46 I Nr. 6 </a:t>
            </a:r>
            <a:r>
              <a:rPr lang="de-DE" dirty="0" err="1">
                <a:solidFill>
                  <a:schemeClr val="tx1"/>
                </a:solidFill>
              </a:rPr>
              <a:t>AktO</a:t>
            </a:r>
            <a:r>
              <a:rPr lang="de-DE" dirty="0">
                <a:solidFill>
                  <a:schemeClr val="tx1"/>
                </a:solidFill>
              </a:rPr>
              <a:t>.</a:t>
            </a:r>
          </a:p>
          <a:p>
            <a:r>
              <a:rPr lang="de-DE" dirty="0">
                <a:solidFill>
                  <a:schemeClr val="tx1"/>
                </a:solidFill>
              </a:rPr>
              <a:t>Was sagt uns § 41 I Nr. 1 ff </a:t>
            </a:r>
            <a:r>
              <a:rPr lang="de-DE" dirty="0" err="1">
                <a:solidFill>
                  <a:schemeClr val="tx1"/>
                </a:solidFill>
              </a:rPr>
              <a:t>AktO</a:t>
            </a:r>
            <a:r>
              <a:rPr lang="de-DE" dirty="0">
                <a:solidFill>
                  <a:schemeClr val="tx1"/>
                </a:solidFill>
              </a:rPr>
              <a:t>?</a:t>
            </a:r>
          </a:p>
          <a:p>
            <a:r>
              <a:rPr lang="de-DE" dirty="0">
                <a:solidFill>
                  <a:schemeClr val="tx1"/>
                </a:solidFill>
              </a:rPr>
              <a:t>Hier soll geprüft werden, ob ein Offizialdelikt zu verfolgen ist!</a:t>
            </a:r>
          </a:p>
          <a:p>
            <a:r>
              <a:rPr lang="de-DE" dirty="0">
                <a:solidFill>
                  <a:schemeClr val="tx1"/>
                </a:solidFill>
              </a:rPr>
              <a:t>Was erklärt uns § 41 I Nr. 5 a </a:t>
            </a:r>
            <a:r>
              <a:rPr lang="de-DE" dirty="0" err="1">
                <a:solidFill>
                  <a:schemeClr val="tx1"/>
                </a:solidFill>
              </a:rPr>
              <a:t>AktO</a:t>
            </a:r>
            <a:r>
              <a:rPr lang="de-DE" dirty="0">
                <a:solidFill>
                  <a:schemeClr val="tx1"/>
                </a:solidFill>
              </a:rPr>
              <a:t>?</a:t>
            </a:r>
          </a:p>
          <a:p>
            <a:r>
              <a:rPr lang="de-DE" dirty="0">
                <a:solidFill>
                  <a:schemeClr val="tx1"/>
                </a:solidFill>
              </a:rPr>
              <a:t>Die Privatklagesache wird registriert und dann dem Berufungsgericht vorgelegt!</a:t>
            </a:r>
          </a:p>
          <a:p>
            <a:endParaRPr lang="de-DE" dirty="0">
              <a:solidFill>
                <a:schemeClr val="tx1"/>
              </a:solidFill>
            </a:endParaRPr>
          </a:p>
          <a:p>
            <a:endParaRPr lang="de-DE" dirty="0"/>
          </a:p>
          <a:p>
            <a:endParaRPr lang="de-DE" dirty="0"/>
          </a:p>
        </p:txBody>
      </p:sp>
    </p:spTree>
    <p:extLst>
      <p:ext uri="{BB962C8B-B14F-4D97-AF65-F5344CB8AC3E}">
        <p14:creationId xmlns:p14="http://schemas.microsoft.com/office/powerpoint/2010/main" val="148748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342052"/>
            <a:ext cx="8534400" cy="1507067"/>
          </a:xfrm>
        </p:spPr>
        <p:txBody>
          <a:bodyPr>
            <a:normAutofit fontScale="90000"/>
          </a:bodyPr>
          <a:lstStyle/>
          <a:p>
            <a:r>
              <a:rPr lang="de-DE" dirty="0"/>
              <a:t>9.7.2 Erfassung der Privatklage- und Bußgeldsachen (§§ 41, 46 </a:t>
            </a:r>
            <a:r>
              <a:rPr lang="de-DE" dirty="0" err="1"/>
              <a:t>AktO</a:t>
            </a:r>
            <a:r>
              <a:rPr lang="de-DE" dirty="0"/>
              <a:t>) </a:t>
            </a:r>
          </a:p>
        </p:txBody>
      </p:sp>
      <p:sp>
        <p:nvSpPr>
          <p:cNvPr id="3" name="Inhaltsplatzhalter 2"/>
          <p:cNvSpPr>
            <a:spLocks noGrp="1"/>
          </p:cNvSpPr>
          <p:nvPr>
            <p:ph idx="1"/>
          </p:nvPr>
        </p:nvSpPr>
        <p:spPr>
          <a:xfrm>
            <a:off x="453302" y="2496128"/>
            <a:ext cx="11018262" cy="4431145"/>
          </a:xfrm>
        </p:spPr>
        <p:txBody>
          <a:bodyPr>
            <a:normAutofit/>
          </a:bodyPr>
          <a:lstStyle/>
          <a:p>
            <a:r>
              <a:rPr lang="de-DE" dirty="0">
                <a:solidFill>
                  <a:schemeClr val="tx1"/>
                </a:solidFill>
              </a:rPr>
              <a:t>Wie werden Berufungen in Privatklagesachen bei dem Landgericht registriert?</a:t>
            </a:r>
          </a:p>
          <a:p>
            <a:r>
              <a:rPr lang="de-DE" dirty="0">
                <a:solidFill>
                  <a:schemeClr val="tx1"/>
                </a:solidFill>
              </a:rPr>
              <a:t>Als Straf- und Bußgeldsachen vor den Landgerichten sind zu registrieren:</a:t>
            </a:r>
          </a:p>
          <a:p>
            <a:r>
              <a:rPr lang="de-DE" dirty="0">
                <a:solidFill>
                  <a:schemeClr val="tx1"/>
                </a:solidFill>
              </a:rPr>
              <a:t>unter dem Registerzeichen „</a:t>
            </a:r>
            <a:r>
              <a:rPr lang="de-DE" dirty="0" err="1">
                <a:solidFill>
                  <a:schemeClr val="tx1"/>
                </a:solidFill>
              </a:rPr>
              <a:t>Ps</a:t>
            </a:r>
            <a:r>
              <a:rPr lang="de-DE" dirty="0">
                <a:solidFill>
                  <a:schemeClr val="tx1"/>
                </a:solidFill>
              </a:rPr>
              <a:t>“ Berufungen in Privatklagesachen, § 47 I Nr. 9 </a:t>
            </a:r>
            <a:r>
              <a:rPr lang="de-DE" dirty="0" err="1">
                <a:solidFill>
                  <a:schemeClr val="tx1"/>
                </a:solidFill>
              </a:rPr>
              <a:t>AktO</a:t>
            </a:r>
            <a:r>
              <a:rPr lang="de-DE" dirty="0">
                <a:solidFill>
                  <a:schemeClr val="tx1"/>
                </a:solidFill>
              </a:rPr>
              <a:t>.</a:t>
            </a:r>
          </a:p>
          <a:p>
            <a:r>
              <a:rPr lang="de-DE" dirty="0">
                <a:solidFill>
                  <a:schemeClr val="tx1"/>
                </a:solidFill>
              </a:rPr>
              <a:t>Wie werden Revisionen in Privatklagesachen beim Oberlandesgericht registriert?</a:t>
            </a:r>
          </a:p>
          <a:p>
            <a:r>
              <a:rPr lang="de-DE" dirty="0">
                <a:solidFill>
                  <a:schemeClr val="tx1"/>
                </a:solidFill>
              </a:rPr>
              <a:t>Als Straf- und Bußgeldsachen vor den Oberlandesgerichten sind zu registrieren:</a:t>
            </a:r>
          </a:p>
          <a:p>
            <a:r>
              <a:rPr lang="de-DE" dirty="0">
                <a:solidFill>
                  <a:schemeClr val="tx1"/>
                </a:solidFill>
              </a:rPr>
              <a:t>unter dem Registerzeichen „Vs“ Revisionen in Privatklagesachen, § 48 I Nr. 9 </a:t>
            </a:r>
            <a:r>
              <a:rPr lang="de-DE" dirty="0" err="1">
                <a:solidFill>
                  <a:schemeClr val="tx1"/>
                </a:solidFill>
              </a:rPr>
              <a:t>AktO</a:t>
            </a:r>
            <a:r>
              <a:rPr lang="de-DE" dirty="0">
                <a:solidFill>
                  <a:schemeClr val="tx1"/>
                </a:solidFill>
              </a:rPr>
              <a:t>.</a:t>
            </a:r>
          </a:p>
          <a:p>
            <a:r>
              <a:rPr lang="de-DE" dirty="0">
                <a:solidFill>
                  <a:schemeClr val="tx1"/>
                </a:solidFill>
              </a:rPr>
              <a:t>Wie werden Vollstreckungen in Privatklagesachen registriert?</a:t>
            </a:r>
          </a:p>
          <a:p>
            <a:r>
              <a:rPr lang="de-DE" dirty="0">
                <a:solidFill>
                  <a:schemeClr val="tx1"/>
                </a:solidFill>
              </a:rPr>
              <a:t>Bei der StA unter VRs, § 50 I Nr. 1 b </a:t>
            </a:r>
            <a:r>
              <a:rPr lang="de-DE" dirty="0" err="1">
                <a:solidFill>
                  <a:schemeClr val="tx1"/>
                </a:solidFill>
              </a:rPr>
              <a:t>AktO</a:t>
            </a:r>
            <a:r>
              <a:rPr lang="de-DE" dirty="0">
                <a:solidFill>
                  <a:schemeClr val="tx1"/>
                </a:solidFill>
              </a:rPr>
              <a:t>.</a:t>
            </a:r>
          </a:p>
          <a:p>
            <a:r>
              <a:rPr lang="de-DE" dirty="0">
                <a:solidFill>
                  <a:schemeClr val="tx1"/>
                </a:solidFill>
              </a:rPr>
              <a:t>Allgemeines Register AR in § 11 </a:t>
            </a:r>
            <a:r>
              <a:rPr lang="de-DE" dirty="0" err="1">
                <a:solidFill>
                  <a:schemeClr val="tx1"/>
                </a:solidFill>
              </a:rPr>
              <a:t>i.V.m</a:t>
            </a:r>
            <a:r>
              <a:rPr lang="de-DE" dirty="0">
                <a:solidFill>
                  <a:schemeClr val="tx1"/>
                </a:solidFill>
              </a:rPr>
              <a:t> 41 I Nr. 5 a) </a:t>
            </a:r>
            <a:r>
              <a:rPr lang="de-DE" dirty="0" err="1">
                <a:solidFill>
                  <a:schemeClr val="tx1"/>
                </a:solidFill>
              </a:rPr>
              <a:t>AktO</a:t>
            </a:r>
            <a:r>
              <a:rPr lang="de-DE" dirty="0">
                <a:solidFill>
                  <a:schemeClr val="tx1"/>
                </a:solidFill>
              </a:rPr>
              <a:t>.</a:t>
            </a:r>
          </a:p>
          <a:p>
            <a:endParaRPr lang="de-DE" dirty="0">
              <a:solidFill>
                <a:schemeClr val="tx1"/>
              </a:solidFill>
            </a:endParaRPr>
          </a:p>
          <a:p>
            <a:endParaRPr lang="de-DE" dirty="0">
              <a:solidFill>
                <a:schemeClr val="tx1"/>
              </a:solidFill>
            </a:endParaRPr>
          </a:p>
          <a:p>
            <a:endParaRPr lang="de-DE" dirty="0">
              <a:solidFill>
                <a:schemeClr val="tx1"/>
              </a:solidFill>
            </a:endParaRPr>
          </a:p>
          <a:p>
            <a:endParaRPr lang="de-DE" dirty="0"/>
          </a:p>
          <a:p>
            <a:endParaRPr lang="de-DE" dirty="0"/>
          </a:p>
        </p:txBody>
      </p:sp>
    </p:spTree>
    <p:extLst>
      <p:ext uri="{BB962C8B-B14F-4D97-AF65-F5344CB8AC3E}">
        <p14:creationId xmlns:p14="http://schemas.microsoft.com/office/powerpoint/2010/main" val="251182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Segment">
  <a:themeElements>
    <a:clrScheme name="Segment">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Segment">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gment">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4942</Words>
  <Application>Microsoft Office PowerPoint</Application>
  <PresentationFormat>Breitbild</PresentationFormat>
  <Paragraphs>341</Paragraphs>
  <Slides>43</Slides>
  <Notes>7</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43</vt:i4>
      </vt:variant>
    </vt:vector>
  </HeadingPairs>
  <TitlesOfParts>
    <vt:vector size="48" baseType="lpstr">
      <vt:lpstr>Arial</vt:lpstr>
      <vt:lpstr>Calibri</vt:lpstr>
      <vt:lpstr>Century Gothic</vt:lpstr>
      <vt:lpstr>Wingdings 3</vt:lpstr>
      <vt:lpstr>Segment</vt:lpstr>
      <vt:lpstr>FTL III 2026 Für Justizfachwirtanwärter- 9.7  Teil H - Register- und Aktenführung beim Amtsgericht (8 Stunden)</vt:lpstr>
      <vt:lpstr>9.7.1 Geschäftsstellenmäßige Behandlung (§ 46 AktO) </vt:lpstr>
      <vt:lpstr>9.7.1 Geschäftsstellenmäßige Behandlung (§ 46 AktO) </vt:lpstr>
      <vt:lpstr>9.7.1 Geschäftsstellenmäßige Behandlung (§ 46 AktO) </vt:lpstr>
      <vt:lpstr>9.7.1 Geschäftsstellenmäßige Behandlung (§ 46 AktO) </vt:lpstr>
      <vt:lpstr>9.7.1 Geschäftsstellenmäßige Behandlung (§ 46 AktO) </vt:lpstr>
      <vt:lpstr>9.7.1 Geschäftsstellenmäßige Behandlung (§ 46 AktO) </vt:lpstr>
      <vt:lpstr>9.7.2 Erfassung der Privatklage- und Bußgeldsachen (§§ 41, 46 AktO) </vt:lpstr>
      <vt:lpstr>9.7.2 Erfassung der Privatklage- und Bußgeldsachen (§§ 41, 46 AktO) </vt:lpstr>
      <vt:lpstr>9.7.2 Erfassung der Privatklage- und Bußgeldsachen (§ 46 AktO) </vt:lpstr>
      <vt:lpstr>9.7.3 Erfassung der einzelnen richterlichen Anordnungen (§ 46 AktO) </vt:lpstr>
      <vt:lpstr>9.7.4 Termine für Hauptverhandlungen in Straf- und Bußgeldsachen (§ 6 IV AktO) mit Eingangsvermerk auf dem Urteil (§ 275 I S. 5 StPO; § 6 V AktO) </vt:lpstr>
      <vt:lpstr>9.7.4 Terminverzeichnis</vt:lpstr>
      <vt:lpstr>9.7.4 Terminverzeichnis</vt:lpstr>
      <vt:lpstr>9.7.4 Terminverzeichnis</vt:lpstr>
      <vt:lpstr>9.7.4 Terminverzeichnis</vt:lpstr>
      <vt:lpstr>9.7.5 Vollstreckungsregister für Jugendgerichtssachen, Vollstreckungsheft (§ 50 I Nr. 2 AktO, § 15, 16 StrVollstrO) </vt:lpstr>
      <vt:lpstr>9.7.5 Vollstreckungsregister für Jugendgerichtssachen, Vollstreckungsheft (§ 50 I Nr. 2 AktO, § 15, 16 StrVollstrO) </vt:lpstr>
      <vt:lpstr>9.7.5 Vollstreckungsregister für Jugendgerichtssachen, Vollstreckungsheft (§ 50 I Nr. 2 AktO, § 15, 16 StrVollstrO) </vt:lpstr>
      <vt:lpstr>9.7.5 Vollstreckungsregister für Jugendgerichtssachen, Vollstreckungsheft (§ 50 I Nr. 2 AktO, § 15, 16 StrVollstrO) </vt:lpstr>
      <vt:lpstr>9.7.5 Vollstreckungsregister für Jugendgerichtssachen, Vollstreckungsheft (§ 50 I Nr. 2 AktO, § 15, 16 StrVollstrO) </vt:lpstr>
      <vt:lpstr>9.7.5 Vollstreckungsregister für Jugendgerichtssachen, Vollstreckungsheft (§ 50 I Nr. 2 AktO, § 15, 16 StrVollstrO) </vt:lpstr>
      <vt:lpstr>9.7.5 Vollstreckungsregister für Jugendgerichtssachen, Vollstreckungsheft (§ 50 I Nr. 2 AktO, § 15, 16 StrVollstrO) </vt:lpstr>
      <vt:lpstr>9.7.5 Vollstreckungsregister für Jugendgerichtssachen, Vollstreckungsheft (§ 50 I Nr. 2 AktO, § 15, 16 StrVollstrO) </vt:lpstr>
      <vt:lpstr>9.7.6 Bewährungsregister, Bewährungsheft (Aussetzung der Vollstreckung einer Strafe usw. zur Bewährung; hier: Geschäftliche Behandlung der Überwachung - Rundschreiben des Ministeriums der Justiz vom 29.November 2024 -1400E24-0011</vt:lpstr>
      <vt:lpstr>9.7.6 Bewährungsregister, Bewährungsheft (Aussetzung der Vollstreckung einer Strafe usw. zur Bewährung; hier: Geschäftliche Behandlung der Überwachung - Rundschreiben des Ministeriums der Justiz vom 29.November 2024 -1400E24-0011</vt:lpstr>
      <vt:lpstr>PowerPoint-Präsentation</vt:lpstr>
      <vt:lpstr>PowerPoint-Präsentation</vt:lpstr>
      <vt:lpstr>9.7.7 Haftliste und Haftmerkzettel (§§ 6 III 1, 38 V AktO) </vt:lpstr>
      <vt:lpstr>9.7.7 Haftliste und Haftmerkzettel (§§ 6 III 1, 38 V AktO) </vt:lpstr>
      <vt:lpstr>9.7.7 Haftliste und Haftmerkzettel (§§ 6 III 1, 38 V AktO) </vt:lpstr>
      <vt:lpstr>PowerPoint-Präsentation</vt:lpstr>
      <vt:lpstr>9.7.7 Haftliste und Haftmerkzettel (§§ 6 III 1, 38 V AktO) </vt:lpstr>
      <vt:lpstr>9.7.7 Haftliste und Haftmerkzettel (§§ 6 III 1, 38 V AktO) </vt:lpstr>
      <vt:lpstr>9.7.7 Haftliste und Haftmerkzettel (§§ 6 III 1, 38 V AktO) </vt:lpstr>
      <vt:lpstr>9.7.7 Haftliste und Haftmerkzettel (§§ 6 III 1, 38 V AktO) </vt:lpstr>
      <vt:lpstr>9.7.7 Haftliste und Haftmerkzettel (§§ 6 III 1, 38 V AktO) </vt:lpstr>
      <vt:lpstr>9.7.7 Haftliste und Haftmerkzettel (§§ 6 III 1, 38 V AktO) </vt:lpstr>
      <vt:lpstr>9.7.8 ASservatenListe § 40 AktO) </vt:lpstr>
      <vt:lpstr>9.7.8 ASservatenListe § 40 AktO) </vt:lpstr>
      <vt:lpstr>9.7.8 ASservatenListe § 40 AktO) </vt:lpstr>
      <vt:lpstr>9.7.8 ASservatenListe § 40 AktO) </vt:lpstr>
      <vt:lpstr>9.7.8 ASservatenListe § 40 AktO) </vt:lpstr>
    </vt:vector>
  </TitlesOfParts>
  <Company>&lt;Your Organisation&gt;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FTL III - 9.7  Teil H - Register- und Aktenführung beim Amtsgericht</dc:title>
  <dc:creator>Dozent BME</dc:creator>
  <cp:lastModifiedBy>Jürgen Hobert</cp:lastModifiedBy>
  <cp:revision>99</cp:revision>
  <dcterms:created xsi:type="dcterms:W3CDTF">2020-06-29T14:40:54Z</dcterms:created>
  <dcterms:modified xsi:type="dcterms:W3CDTF">2026-06-29T19:05:06Z</dcterms:modified>
</cp:coreProperties>
</file>