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8" r:id="rId3"/>
    <p:sldId id="266" r:id="rId4"/>
    <p:sldId id="267" r:id="rId5"/>
    <p:sldId id="269" r:id="rId6"/>
    <p:sldId id="259" r:id="rId7"/>
    <p:sldId id="268" r:id="rId8"/>
    <p:sldId id="265" r:id="rId9"/>
    <p:sldId id="263" r:id="rId10"/>
    <p:sldId id="273" r:id="rId11"/>
    <p:sldId id="264" r:id="rId12"/>
    <p:sldId id="272" r:id="rId13"/>
    <p:sldId id="271" r:id="rId14"/>
    <p:sldId id="260" r:id="rId15"/>
    <p:sldId id="262" r:id="rId16"/>
    <p:sldId id="270"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72D568-0111-453C-9B26-BB2ACE5285EC}" type="datetimeFigureOut">
              <a:rPr lang="de-DE" smtClean="0"/>
              <a:t>28.06.2024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0BBCD2-AF40-4922-9580-12F7CD791939}" type="slidenum">
              <a:rPr lang="de-DE" smtClean="0"/>
              <a:t>‹Nr.›</a:t>
            </a:fld>
            <a:endParaRPr lang="de-DE"/>
          </a:p>
        </p:txBody>
      </p:sp>
    </p:spTree>
    <p:extLst>
      <p:ext uri="{BB962C8B-B14F-4D97-AF65-F5344CB8AC3E}">
        <p14:creationId xmlns:p14="http://schemas.microsoft.com/office/powerpoint/2010/main" val="3526906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a.a.O. = am angegebenen Ort</a:t>
            </a:r>
          </a:p>
        </p:txBody>
      </p:sp>
      <p:sp>
        <p:nvSpPr>
          <p:cNvPr id="4" name="Foliennummernplatzhalter 3"/>
          <p:cNvSpPr>
            <a:spLocks noGrp="1"/>
          </p:cNvSpPr>
          <p:nvPr>
            <p:ph type="sldNum" sz="quarter" idx="5"/>
          </p:nvPr>
        </p:nvSpPr>
        <p:spPr/>
        <p:txBody>
          <a:bodyPr/>
          <a:lstStyle/>
          <a:p>
            <a:fld id="{BD0BBCD2-AF40-4922-9580-12F7CD791939}" type="slidenum">
              <a:rPr lang="de-DE" smtClean="0"/>
              <a:t>11</a:t>
            </a:fld>
            <a:endParaRPr lang="de-DE"/>
          </a:p>
        </p:txBody>
      </p:sp>
    </p:spTree>
    <p:extLst>
      <p:ext uri="{BB962C8B-B14F-4D97-AF65-F5344CB8AC3E}">
        <p14:creationId xmlns:p14="http://schemas.microsoft.com/office/powerpoint/2010/main" val="118760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a.a.O. = am angegebenen Ort</a:t>
            </a:r>
          </a:p>
        </p:txBody>
      </p:sp>
      <p:sp>
        <p:nvSpPr>
          <p:cNvPr id="4" name="Foliennummernplatzhalter 3"/>
          <p:cNvSpPr>
            <a:spLocks noGrp="1"/>
          </p:cNvSpPr>
          <p:nvPr>
            <p:ph type="sldNum" sz="quarter" idx="5"/>
          </p:nvPr>
        </p:nvSpPr>
        <p:spPr/>
        <p:txBody>
          <a:bodyPr/>
          <a:lstStyle/>
          <a:p>
            <a:fld id="{BD0BBCD2-AF40-4922-9580-12F7CD791939}" type="slidenum">
              <a:rPr lang="de-DE" smtClean="0"/>
              <a:t>12</a:t>
            </a:fld>
            <a:endParaRPr lang="de-DE"/>
          </a:p>
        </p:txBody>
      </p:sp>
    </p:spTree>
    <p:extLst>
      <p:ext uri="{BB962C8B-B14F-4D97-AF65-F5344CB8AC3E}">
        <p14:creationId xmlns:p14="http://schemas.microsoft.com/office/powerpoint/2010/main" val="702999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Juristischer Verlag Pegnitz: Seite 35!</a:t>
            </a:r>
          </a:p>
        </p:txBody>
      </p:sp>
      <p:sp>
        <p:nvSpPr>
          <p:cNvPr id="4" name="Foliennummernplatzhalter 3"/>
          <p:cNvSpPr>
            <a:spLocks noGrp="1"/>
          </p:cNvSpPr>
          <p:nvPr>
            <p:ph type="sldNum" sz="quarter" idx="5"/>
          </p:nvPr>
        </p:nvSpPr>
        <p:spPr/>
        <p:txBody>
          <a:bodyPr/>
          <a:lstStyle/>
          <a:p>
            <a:fld id="{BD0BBCD2-AF40-4922-9580-12F7CD791939}" type="slidenum">
              <a:rPr lang="de-DE" smtClean="0"/>
              <a:t>13</a:t>
            </a:fld>
            <a:endParaRPr lang="de-DE"/>
          </a:p>
        </p:txBody>
      </p:sp>
    </p:spTree>
    <p:extLst>
      <p:ext uri="{BB962C8B-B14F-4D97-AF65-F5344CB8AC3E}">
        <p14:creationId xmlns:p14="http://schemas.microsoft.com/office/powerpoint/2010/main" val="918096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Textmasterformat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Textmasterformat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nchor="ct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6/28/2024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4212" y="685799"/>
            <a:ext cx="9094102" cy="2971801"/>
          </a:xfrm>
        </p:spPr>
        <p:txBody>
          <a:bodyPr>
            <a:normAutofit fontScale="90000"/>
          </a:bodyPr>
          <a:lstStyle/>
          <a:p>
            <a:r>
              <a:rPr lang="de-DE" dirty="0"/>
              <a:t>FTL III 2023 Für Justizfachwirtanwärter- 9.7.8 Teil I - Weitere Aufgaben der Service-Einheit (4 Stunden)</a:t>
            </a:r>
          </a:p>
        </p:txBody>
      </p:sp>
      <p:sp>
        <p:nvSpPr>
          <p:cNvPr id="3" name="Untertitel 2"/>
          <p:cNvSpPr>
            <a:spLocks noGrp="1"/>
          </p:cNvSpPr>
          <p:nvPr>
            <p:ph type="subTitle" idx="1"/>
          </p:nvPr>
        </p:nvSpPr>
        <p:spPr/>
        <p:txBody>
          <a:bodyPr/>
          <a:lstStyle/>
          <a:p>
            <a:r>
              <a:rPr lang="de-DE" dirty="0">
                <a:solidFill>
                  <a:schemeClr val="accent5">
                    <a:lumMod val="20000"/>
                    <a:lumOff val="80000"/>
                  </a:schemeClr>
                </a:solidFill>
              </a:rPr>
              <a:t>Von Jürgen Hobert</a:t>
            </a:r>
          </a:p>
          <a:p>
            <a:r>
              <a:rPr lang="de-DE" dirty="0">
                <a:solidFill>
                  <a:schemeClr val="accent5">
                    <a:lumMod val="20000"/>
                    <a:lumOff val="80000"/>
                  </a:schemeClr>
                </a:solidFill>
              </a:rPr>
              <a:t>Oberamtsanwalt </a:t>
            </a:r>
          </a:p>
          <a:p>
            <a:r>
              <a:rPr lang="de-DE" dirty="0">
                <a:solidFill>
                  <a:schemeClr val="accent5">
                    <a:lumMod val="20000"/>
                    <a:lumOff val="80000"/>
                  </a:schemeClr>
                </a:solidFill>
              </a:rPr>
              <a:t>Staatsanwaltschaft Mainz</a:t>
            </a:r>
          </a:p>
          <a:p>
            <a:r>
              <a:rPr lang="de-DE" dirty="0">
                <a:solidFill>
                  <a:schemeClr val="accent5">
                    <a:lumMod val="20000"/>
                    <a:lumOff val="80000"/>
                  </a:schemeClr>
                </a:solidFill>
              </a:rPr>
              <a:t>Stand: 28.06.2024</a:t>
            </a:r>
          </a:p>
        </p:txBody>
      </p:sp>
    </p:spTree>
    <p:extLst>
      <p:ext uri="{BB962C8B-B14F-4D97-AF65-F5344CB8AC3E}">
        <p14:creationId xmlns:p14="http://schemas.microsoft.com/office/powerpoint/2010/main" val="1694079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heinland-Pfalz-Wapp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3221" y="1"/>
            <a:ext cx="3810868" cy="4268173"/>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636682" y="4590159"/>
            <a:ext cx="11370590" cy="923330"/>
          </a:xfrm>
          <a:prstGeom prst="rect">
            <a:avLst/>
          </a:prstGeom>
          <a:noFill/>
        </p:spPr>
        <p:txBody>
          <a:bodyPr wrap="square" rtlCol="0">
            <a:spAutoFit/>
          </a:bodyPr>
          <a:lstStyle/>
          <a:p>
            <a:r>
              <a:rPr lang="de-DE" dirty="0"/>
              <a:t>https://www.rlp.de/service/wappen-und-landessiegel</a:t>
            </a:r>
          </a:p>
          <a:p>
            <a:endParaRPr lang="de-DE" dirty="0"/>
          </a:p>
          <a:p>
            <a:r>
              <a:rPr lang="de-DE" dirty="0"/>
              <a:t>https://www.rlp.de/fileadmin/02/Service/Wappen_und_Siegel/landeswappen.pdf</a:t>
            </a:r>
          </a:p>
        </p:txBody>
      </p:sp>
    </p:spTree>
    <p:extLst>
      <p:ext uri="{BB962C8B-B14F-4D97-AF65-F5344CB8AC3E}">
        <p14:creationId xmlns:p14="http://schemas.microsoft.com/office/powerpoint/2010/main" val="2497961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659497" y="1789044"/>
            <a:ext cx="10671111" cy="4929808"/>
          </a:xfrm>
        </p:spPr>
        <p:txBody>
          <a:bodyPr>
            <a:normAutofit/>
          </a:bodyPr>
          <a:lstStyle/>
          <a:p>
            <a:r>
              <a:rPr lang="de-DE" sz="2800" dirty="0">
                <a:solidFill>
                  <a:schemeClr val="tx1"/>
                </a:solidFill>
              </a:rPr>
              <a:t>Erstellung einer Ausfertigung zur Vollstreckung:</a:t>
            </a:r>
          </a:p>
          <a:p>
            <a:r>
              <a:rPr lang="de-DE" sz="2800" dirty="0">
                <a:solidFill>
                  <a:schemeClr val="tx1"/>
                </a:solidFill>
              </a:rPr>
              <a:t>Die Rechtskraftbescheinigung ist zugleich die Vollstreckbarkeitsbescheinigung, § 451 I StPO.</a:t>
            </a:r>
          </a:p>
          <a:p>
            <a:r>
              <a:rPr lang="de-DE" sz="2800" dirty="0">
                <a:solidFill>
                  <a:schemeClr val="tx1"/>
                </a:solidFill>
              </a:rPr>
              <a:t>Sie wird auf der Urschrift oder einer beglaubigten Abschrift der Entscheidung  erteilt,  a.a.O.</a:t>
            </a:r>
          </a:p>
          <a:p>
            <a:endParaRPr lang="de-DE" dirty="0">
              <a:solidFill>
                <a:schemeClr val="tx1"/>
              </a:solidFill>
            </a:endParaRPr>
          </a:p>
        </p:txBody>
      </p:sp>
    </p:spTree>
    <p:extLst>
      <p:ext uri="{BB962C8B-B14F-4D97-AF65-F5344CB8AC3E}">
        <p14:creationId xmlns:p14="http://schemas.microsoft.com/office/powerpoint/2010/main" val="74010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68882" y="304800"/>
            <a:ext cx="10671111" cy="7844117"/>
          </a:xfrm>
        </p:spPr>
        <p:txBody>
          <a:bodyPr>
            <a:normAutofit/>
          </a:bodyPr>
          <a:lstStyle/>
          <a:p>
            <a:r>
              <a:rPr lang="de-DE" sz="1700" b="1" dirty="0">
                <a:solidFill>
                  <a:schemeClr val="tx1"/>
                </a:solidFill>
              </a:rPr>
              <a:t>Urschrift des Urteils</a:t>
            </a:r>
            <a:r>
              <a:rPr lang="de-DE" sz="1700" dirty="0">
                <a:solidFill>
                  <a:schemeClr val="tx1"/>
                </a:solidFill>
              </a:rPr>
              <a:t>: </a:t>
            </a:r>
          </a:p>
          <a:p>
            <a:r>
              <a:rPr lang="de-DE" sz="1600" dirty="0">
                <a:solidFill>
                  <a:schemeClr val="tx1"/>
                </a:solidFill>
              </a:rPr>
              <a:t>Sie befindet sich in den Akten und hat den höchsten Beweiswert.</a:t>
            </a:r>
          </a:p>
          <a:p>
            <a:r>
              <a:rPr lang="de-DE" sz="1600" dirty="0">
                <a:solidFill>
                  <a:schemeClr val="tx1"/>
                </a:solidFill>
              </a:rPr>
              <a:t>Nur auf Grundlage der Urschrift kann eine Ausfertigung, eine beglaubigte Abschrift oder eine Abschrift (Kopie) hergestellt werden.</a:t>
            </a:r>
          </a:p>
          <a:p>
            <a:r>
              <a:rPr lang="de-DE" sz="1600" dirty="0">
                <a:solidFill>
                  <a:schemeClr val="tx1"/>
                </a:solidFill>
              </a:rPr>
              <a:t>Die Urteilsurschrift muss von den mitwirkenden Berufsrichtern unterzeichnet sein, § 275 II StPO.</a:t>
            </a:r>
          </a:p>
          <a:p>
            <a:endParaRPr lang="de-DE" sz="1600" dirty="0">
              <a:solidFill>
                <a:schemeClr val="tx1"/>
              </a:solidFill>
            </a:endParaRPr>
          </a:p>
          <a:p>
            <a:r>
              <a:rPr lang="de-DE" sz="1600" b="1" dirty="0">
                <a:solidFill>
                  <a:schemeClr val="tx1"/>
                </a:solidFill>
              </a:rPr>
              <a:t>Ausfertigung:</a:t>
            </a:r>
          </a:p>
          <a:p>
            <a:r>
              <a:rPr lang="de-DE" sz="1600" dirty="0">
                <a:solidFill>
                  <a:schemeClr val="tx1"/>
                </a:solidFill>
              </a:rPr>
              <a:t>Die Ausfertigung ist eine wortgetreue Wiedergabe der Urschrift und ersetzt diese im Rechtsverkehr, §§ 47, 48, 49 BeurkG.</a:t>
            </a:r>
          </a:p>
          <a:p>
            <a:r>
              <a:rPr lang="de-DE" sz="1600" dirty="0">
                <a:solidFill>
                  <a:schemeClr val="tx1"/>
                </a:solidFill>
              </a:rPr>
              <a:t>Ausfertigungen werden mit folgendem von dem Urkundsbeamten der Geschäftsstelle zu unterschreibenden Vermerk erteilt:</a:t>
            </a:r>
          </a:p>
          <a:p>
            <a:r>
              <a:rPr lang="de-DE" sz="1600" dirty="0">
                <a:solidFill>
                  <a:schemeClr val="tx1"/>
                </a:solidFill>
              </a:rPr>
              <a:t> „Ausgefertigt _________________________________</a:t>
            </a:r>
          </a:p>
          <a:p>
            <a:r>
              <a:rPr lang="de-DE" sz="1600" dirty="0">
                <a:solidFill>
                  <a:schemeClr val="tx1"/>
                </a:solidFill>
              </a:rPr>
              <a:t>(Name, Amtsbezeichnung)</a:t>
            </a:r>
          </a:p>
          <a:p>
            <a:r>
              <a:rPr lang="de-DE" sz="1600" dirty="0">
                <a:solidFill>
                  <a:schemeClr val="tx1"/>
                </a:solidFill>
              </a:rPr>
              <a:t>als Urkundsbeamter der Geschäftsstelle“ </a:t>
            </a:r>
          </a:p>
          <a:p>
            <a:r>
              <a:rPr lang="de-DE" sz="1600" dirty="0">
                <a:solidFill>
                  <a:schemeClr val="tx1"/>
                </a:solidFill>
              </a:rPr>
              <a:t>Dienstsiegel (Kleines Landessiegel)</a:t>
            </a:r>
          </a:p>
          <a:p>
            <a:pPr marL="0" indent="0">
              <a:buNone/>
            </a:pPr>
            <a:r>
              <a:rPr lang="de-DE" sz="1600" dirty="0">
                <a:solidFill>
                  <a:schemeClr val="tx1"/>
                </a:solidFill>
              </a:rPr>
              <a:t>     Nr. 5 Vollziehung von Schriftstücken im Geschäftsbereich des Ministeriums der Justiz </a:t>
            </a:r>
          </a:p>
          <a:p>
            <a:pPr marL="0" indent="0">
              <a:buNone/>
            </a:pPr>
            <a:r>
              <a:rPr lang="de-DE" sz="1600" dirty="0">
                <a:solidFill>
                  <a:schemeClr val="tx1"/>
                </a:solidFill>
              </a:rPr>
              <a:t>     - 1411 - 1 - 9/71 – und Nr. 12.1 Geschäftsordnung für die Geschäftsstellen</a:t>
            </a:r>
          </a:p>
          <a:p>
            <a:pPr marL="0" indent="0">
              <a:buNone/>
            </a:pPr>
            <a:r>
              <a:rPr lang="de-DE" sz="1600" dirty="0">
                <a:solidFill>
                  <a:schemeClr val="tx1"/>
                </a:solidFill>
              </a:rPr>
              <a:t>    der Gerichte und der Staatsanwaltschaften - 1463 – 1 – 7</a:t>
            </a:r>
          </a:p>
          <a:p>
            <a:endParaRPr lang="de-DE" b="1" dirty="0">
              <a:solidFill>
                <a:schemeClr val="tx1"/>
              </a:solidFill>
            </a:endParaRP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134158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659497" y="1789044"/>
            <a:ext cx="10671111" cy="4929808"/>
          </a:xfrm>
        </p:spPr>
        <p:txBody>
          <a:bodyPr>
            <a:normAutofit/>
          </a:bodyPr>
          <a:lstStyle/>
          <a:p>
            <a:r>
              <a:rPr lang="de-DE" sz="2400" dirty="0">
                <a:solidFill>
                  <a:schemeClr val="tx1"/>
                </a:solidFill>
              </a:rPr>
              <a:t>Beglaubigte Abschrift:</a:t>
            </a:r>
          </a:p>
          <a:p>
            <a:r>
              <a:rPr lang="de-DE" sz="2400" dirty="0">
                <a:solidFill>
                  <a:schemeClr val="tx1"/>
                </a:solidFill>
              </a:rPr>
              <a:t>Abschriften (Ablichtungen, Abdrucke) werden mit folgendem Vermerk beglaubigt:</a:t>
            </a:r>
          </a:p>
          <a:p>
            <a:r>
              <a:rPr lang="de-DE" sz="2400" dirty="0">
                <a:solidFill>
                  <a:schemeClr val="tx1"/>
                </a:solidFill>
              </a:rPr>
              <a:t>„Beglaubigt</a:t>
            </a:r>
          </a:p>
          <a:p>
            <a:r>
              <a:rPr lang="de-DE" sz="2400" dirty="0">
                <a:solidFill>
                  <a:schemeClr val="tx1"/>
                </a:solidFill>
              </a:rPr>
              <a:t>_________________________________________</a:t>
            </a:r>
          </a:p>
          <a:p>
            <a:r>
              <a:rPr lang="de-DE" sz="2400" dirty="0">
                <a:solidFill>
                  <a:schemeClr val="tx1"/>
                </a:solidFill>
              </a:rPr>
              <a:t>(Name, Amtsbezeichnung)“</a:t>
            </a:r>
          </a:p>
          <a:p>
            <a:r>
              <a:rPr lang="de-DE" sz="2400" dirty="0">
                <a:solidFill>
                  <a:schemeClr val="tx1"/>
                </a:solidFill>
              </a:rPr>
              <a:t>Dienstsiegel (Kleines Landessiegel)</a:t>
            </a:r>
          </a:p>
          <a:p>
            <a:r>
              <a:rPr lang="de-DE" sz="2400" dirty="0">
                <a:solidFill>
                  <a:schemeClr val="tx1"/>
                </a:solidFill>
              </a:rPr>
              <a:t>( Nr. 3 und 12.1 Vollziehung von Schriftstücken im Geschäftsbereich des Ministeriums der Justiz - 1411 – 1 – 9/71 )</a:t>
            </a:r>
          </a:p>
          <a:p>
            <a:endParaRPr lang="de-DE" dirty="0">
              <a:solidFill>
                <a:schemeClr val="tx1"/>
              </a:solidFill>
            </a:endParaRPr>
          </a:p>
        </p:txBody>
      </p:sp>
    </p:spTree>
    <p:extLst>
      <p:ext uri="{BB962C8B-B14F-4D97-AF65-F5344CB8AC3E}">
        <p14:creationId xmlns:p14="http://schemas.microsoft.com/office/powerpoint/2010/main" val="34232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62467"/>
            <a:ext cx="8534400" cy="1507067"/>
          </a:xfrm>
        </p:spPr>
        <p:txBody>
          <a:bodyPr/>
          <a:lstStyle/>
          <a:p>
            <a:r>
              <a:rPr lang="de-DE" dirty="0"/>
              <a:t>9.8.4 Richtlinien für das Straf- und Bußgeldverfahren</a:t>
            </a:r>
          </a:p>
        </p:txBody>
      </p:sp>
      <p:sp>
        <p:nvSpPr>
          <p:cNvPr id="3" name="Inhaltsplatzhalter 2"/>
          <p:cNvSpPr>
            <a:spLocks noGrp="1"/>
          </p:cNvSpPr>
          <p:nvPr>
            <p:ph idx="1"/>
          </p:nvPr>
        </p:nvSpPr>
        <p:spPr>
          <a:xfrm>
            <a:off x="783065" y="1461247"/>
            <a:ext cx="11026861" cy="5396753"/>
          </a:xfrm>
        </p:spPr>
        <p:txBody>
          <a:bodyPr>
            <a:normAutofit fontScale="92500" lnSpcReduction="20000"/>
          </a:bodyPr>
          <a:lstStyle/>
          <a:p>
            <a:r>
              <a:rPr lang="de-DE" dirty="0">
                <a:solidFill>
                  <a:schemeClr val="tx1"/>
                </a:solidFill>
              </a:rPr>
              <a:t>Die Richtlinien für das Strafverfahren und das Bußgeldverfahren werden abgekürzt als RiStBV.</a:t>
            </a:r>
          </a:p>
          <a:p>
            <a:r>
              <a:rPr lang="de-DE" dirty="0">
                <a:solidFill>
                  <a:schemeClr val="tx1"/>
                </a:solidFill>
              </a:rPr>
              <a:t>Die Richtlinien sind vornehmlich für den Staatsanwalt bestimmt. </a:t>
            </a:r>
          </a:p>
          <a:p>
            <a:r>
              <a:rPr lang="de-DE" dirty="0">
                <a:solidFill>
                  <a:schemeClr val="tx1"/>
                </a:solidFill>
              </a:rPr>
              <a:t>Einige Hinweise wenden sich aber auch an den Richter. </a:t>
            </a:r>
          </a:p>
          <a:p>
            <a:r>
              <a:rPr lang="de-DE" dirty="0">
                <a:solidFill>
                  <a:schemeClr val="tx1"/>
                </a:solidFill>
              </a:rPr>
              <a:t>Soweit diese Hinweise nicht die Art der Ausführung eines Amtsgeschäfts betreffen, bleibt es dem Richter überlassen, sie zu berücksichtigen. Auch im übrigen enthalten die Richtlinien Grundsätze, die für den Richter von Bedeutung sein können.</a:t>
            </a:r>
          </a:p>
          <a:p>
            <a:endParaRPr lang="de-DE" dirty="0">
              <a:solidFill>
                <a:schemeClr val="tx1"/>
              </a:solidFill>
            </a:endParaRPr>
          </a:p>
          <a:p>
            <a:r>
              <a:rPr lang="de-DE" dirty="0">
                <a:solidFill>
                  <a:schemeClr val="tx1"/>
                </a:solidFill>
              </a:rPr>
              <a:t>Die Richtlinien können wegen der Mannigfaltigkeit des Lebens nur Anleitung für den Regelfall geben. Der Staatsanwalt hat daher in jeder Strafsache selbständig und verantwortungsbewusst zu prüfen, welche Maßnahmen geboten sind. Er kann wegen der Besonderheit des Einzelfalles von den Richtlinien abweichen.</a:t>
            </a:r>
          </a:p>
          <a:p>
            <a:pPr marL="0" indent="0">
              <a:buNone/>
            </a:pPr>
            <a:endParaRPr lang="de-DE" dirty="0">
              <a:solidFill>
                <a:schemeClr val="tx1"/>
              </a:solidFill>
            </a:endParaRPr>
          </a:p>
          <a:p>
            <a:r>
              <a:rPr lang="de-DE" dirty="0">
                <a:solidFill>
                  <a:schemeClr val="tx1"/>
                </a:solidFill>
              </a:rPr>
              <a:t>Für Verfahren, die zur Zuständigkeit der Jugendgerichte gehören, gelten diese Richtlinien nur, wenn in den Richtlinien zum Jugendgerichtsgesetz (=</a:t>
            </a:r>
            <a:r>
              <a:rPr lang="de-DE" dirty="0" err="1">
                <a:solidFill>
                  <a:schemeClr val="tx1"/>
                </a:solidFill>
              </a:rPr>
              <a:t>RiJGG</a:t>
            </a:r>
            <a:r>
              <a:rPr lang="de-DE" dirty="0">
                <a:solidFill>
                  <a:schemeClr val="tx1"/>
                </a:solidFill>
              </a:rPr>
              <a:t>)nichts anderes bestimmt ist.</a:t>
            </a:r>
            <a:br>
              <a:rPr lang="de-DE" dirty="0">
                <a:solidFill>
                  <a:schemeClr val="tx1"/>
                </a:solidFill>
              </a:rPr>
            </a:br>
            <a:r>
              <a:rPr lang="de-DE" dirty="0">
                <a:solidFill>
                  <a:schemeClr val="tx1"/>
                </a:solidFill>
              </a:rPr>
              <a:t> </a:t>
            </a:r>
          </a:p>
        </p:txBody>
      </p:sp>
    </p:spTree>
    <p:extLst>
      <p:ext uri="{BB962C8B-B14F-4D97-AF65-F5344CB8AC3E}">
        <p14:creationId xmlns:p14="http://schemas.microsoft.com/office/powerpoint/2010/main" val="319700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62467"/>
            <a:ext cx="8534400" cy="1507067"/>
          </a:xfrm>
        </p:spPr>
        <p:txBody>
          <a:bodyPr/>
          <a:lstStyle/>
          <a:p>
            <a:r>
              <a:rPr lang="de-DE" dirty="0"/>
              <a:t>9.8.4 Richtlinien für das Straf- und Bußgeldverfahren</a:t>
            </a:r>
          </a:p>
        </p:txBody>
      </p:sp>
      <p:sp>
        <p:nvSpPr>
          <p:cNvPr id="3" name="Inhaltsplatzhalter 2"/>
          <p:cNvSpPr>
            <a:spLocks noGrp="1"/>
          </p:cNvSpPr>
          <p:nvPr>
            <p:ph idx="1"/>
          </p:nvPr>
        </p:nvSpPr>
        <p:spPr>
          <a:xfrm>
            <a:off x="783065" y="1806146"/>
            <a:ext cx="11026861" cy="4774958"/>
          </a:xfrm>
        </p:spPr>
        <p:txBody>
          <a:bodyPr>
            <a:normAutofit/>
          </a:bodyPr>
          <a:lstStyle/>
          <a:p>
            <a:r>
              <a:rPr lang="de-DE" dirty="0">
                <a:solidFill>
                  <a:schemeClr val="tx1"/>
                </a:solidFill>
              </a:rPr>
              <a:t>Auch wenn sich </a:t>
            </a:r>
            <a:r>
              <a:rPr lang="de-DE" b="1" dirty="0">
                <a:solidFill>
                  <a:schemeClr val="tx1"/>
                </a:solidFill>
              </a:rPr>
              <a:t>diese Richtlinien </a:t>
            </a:r>
            <a:r>
              <a:rPr lang="de-DE" dirty="0">
                <a:solidFill>
                  <a:schemeClr val="tx1"/>
                </a:solidFill>
              </a:rPr>
              <a:t>vornehmlich an den Staatsanwalt und den Richter wenden, </a:t>
            </a:r>
            <a:r>
              <a:rPr lang="de-DE" b="1" dirty="0">
                <a:solidFill>
                  <a:schemeClr val="tx1"/>
                </a:solidFill>
              </a:rPr>
              <a:t>enthalten</a:t>
            </a:r>
            <a:r>
              <a:rPr lang="de-DE" dirty="0">
                <a:solidFill>
                  <a:schemeClr val="tx1"/>
                </a:solidFill>
              </a:rPr>
              <a:t> sie </a:t>
            </a:r>
            <a:r>
              <a:rPr lang="de-DE" b="1" dirty="0">
                <a:solidFill>
                  <a:schemeClr val="tx1"/>
                </a:solidFill>
              </a:rPr>
              <a:t>wichtige Hinweise </a:t>
            </a:r>
            <a:r>
              <a:rPr lang="de-DE" dirty="0">
                <a:solidFill>
                  <a:schemeClr val="tx1"/>
                </a:solidFill>
              </a:rPr>
              <a:t>zur Bearbeitung von Strafverfahren, welche auch </a:t>
            </a:r>
            <a:r>
              <a:rPr lang="de-DE" b="1" dirty="0">
                <a:solidFill>
                  <a:schemeClr val="tx1"/>
                </a:solidFill>
              </a:rPr>
              <a:t>für die Geschäftsstelle </a:t>
            </a:r>
            <a:r>
              <a:rPr lang="de-DE" dirty="0">
                <a:solidFill>
                  <a:schemeClr val="tx1"/>
                </a:solidFill>
              </a:rPr>
              <a:t>hilfreich sind!</a:t>
            </a:r>
          </a:p>
          <a:p>
            <a:r>
              <a:rPr lang="de-DE" dirty="0">
                <a:solidFill>
                  <a:schemeClr val="tx1"/>
                </a:solidFill>
              </a:rPr>
              <a:t>Die Fundstellen der einzeln zu beachtenden Richtlinien finden sich bei Habersack, Ergänzungsband, 90 e.</a:t>
            </a:r>
          </a:p>
          <a:p>
            <a:r>
              <a:rPr lang="de-DE" dirty="0">
                <a:solidFill>
                  <a:schemeClr val="tx1"/>
                </a:solidFill>
              </a:rPr>
              <a:t>Beispiel: § 214 StPO Ladungen durch den Vorsitzenden; Herbeischaffung der Beweismittel	 - siehe hierzu	RiStBV 116 IV, V, 117</a:t>
            </a:r>
          </a:p>
          <a:p>
            <a:r>
              <a:rPr lang="de-DE" dirty="0">
                <a:solidFill>
                  <a:schemeClr val="tx1"/>
                </a:solidFill>
              </a:rPr>
              <a:t>Nr. 117 RiStBV:</a:t>
            </a:r>
          </a:p>
          <a:p>
            <a:r>
              <a:rPr lang="de-DE" dirty="0">
                <a:solidFill>
                  <a:schemeClr val="tx1"/>
                </a:solidFill>
              </a:rPr>
              <a:t>(1) </a:t>
            </a:r>
            <a:r>
              <a:rPr lang="de-DE" b="1" dirty="0">
                <a:solidFill>
                  <a:schemeClr val="tx1"/>
                </a:solidFill>
              </a:rPr>
              <a:t>Die Ladung </a:t>
            </a:r>
            <a:r>
              <a:rPr lang="de-DE" dirty="0">
                <a:solidFill>
                  <a:schemeClr val="tx1"/>
                </a:solidFill>
              </a:rPr>
              <a:t>zur Hauptverhandlung </a:t>
            </a:r>
            <a:r>
              <a:rPr lang="de-DE" b="1" dirty="0">
                <a:solidFill>
                  <a:schemeClr val="tx1"/>
                </a:solidFill>
              </a:rPr>
              <a:t>soll</a:t>
            </a:r>
            <a:r>
              <a:rPr lang="de-DE" dirty="0">
                <a:solidFill>
                  <a:schemeClr val="tx1"/>
                </a:solidFill>
              </a:rPr>
              <a:t> dem auf freiem Fuß befindlichen Angeklagten, den Zeugen und den Sachverständigen </a:t>
            </a:r>
            <a:r>
              <a:rPr lang="de-DE" b="1" dirty="0">
                <a:solidFill>
                  <a:schemeClr val="tx1"/>
                </a:solidFill>
              </a:rPr>
              <a:t>zugestellt werden</a:t>
            </a:r>
            <a:r>
              <a:rPr lang="de-DE" dirty="0">
                <a:solidFill>
                  <a:schemeClr val="tx1"/>
                </a:solidFill>
              </a:rPr>
              <a:t>, damit sie nachweisbar ist. Bei Zeugen und Sachverständigen kann eine einfachere Form der Ladung gewählt werden.</a:t>
            </a: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130409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224425"/>
            <a:ext cx="8534400" cy="1507067"/>
          </a:xfrm>
        </p:spPr>
        <p:txBody>
          <a:bodyPr/>
          <a:lstStyle/>
          <a:p>
            <a:r>
              <a:rPr lang="de-DE" dirty="0"/>
              <a:t>Ich wünsche Ihnen für die Klausur und Die Prüfung Viel</a:t>
            </a:r>
          </a:p>
        </p:txBody>
      </p:sp>
      <p:pic>
        <p:nvPicPr>
          <p:cNvPr id="4" name="Inhaltsplatzhalter 3"/>
          <p:cNvPicPr>
            <a:picLocks noGrp="1" noChangeAspect="1"/>
          </p:cNvPicPr>
          <p:nvPr>
            <p:ph idx="1"/>
          </p:nvPr>
        </p:nvPicPr>
        <p:blipFill>
          <a:blip r:embed="rId2"/>
          <a:stretch>
            <a:fillRect/>
          </a:stretch>
        </p:blipFill>
        <p:spPr>
          <a:xfrm>
            <a:off x="2926527" y="2295525"/>
            <a:ext cx="4049772" cy="3614738"/>
          </a:xfrm>
          <a:prstGeom prst="rect">
            <a:avLst/>
          </a:prstGeom>
        </p:spPr>
      </p:pic>
    </p:spTree>
    <p:extLst>
      <p:ext uri="{BB962C8B-B14F-4D97-AF65-F5344CB8AC3E}">
        <p14:creationId xmlns:p14="http://schemas.microsoft.com/office/powerpoint/2010/main" val="3785704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2450" y="158885"/>
            <a:ext cx="8534400" cy="1507067"/>
          </a:xfrm>
        </p:spPr>
        <p:txBody>
          <a:bodyPr>
            <a:noAutofit/>
          </a:bodyPr>
          <a:lstStyle/>
          <a:p>
            <a:r>
              <a:rPr lang="de-DE" sz="2800" dirty="0"/>
              <a:t>9.8.7 Statistische Behandlung (Anordnung über die Erhebung von statistischen Daten in Straf- und Bußgeldsachen - </a:t>
            </a:r>
            <a:r>
              <a:rPr lang="de-DE" sz="2800" dirty="0" err="1"/>
              <a:t>StP</a:t>
            </a:r>
            <a:r>
              <a:rPr lang="de-DE" sz="2800" dirty="0"/>
              <a:t>-</a:t>
            </a:r>
            <a:r>
              <a:rPr lang="de-DE" sz="2800" dirty="0" err="1"/>
              <a:t>OWi</a:t>
            </a:r>
            <a:r>
              <a:rPr lang="de-DE" sz="2800" dirty="0"/>
              <a:t>-Statistik)</a:t>
            </a:r>
          </a:p>
        </p:txBody>
      </p:sp>
      <p:sp>
        <p:nvSpPr>
          <p:cNvPr id="4" name="Inhaltsplatzhalter 3"/>
          <p:cNvSpPr>
            <a:spLocks noGrp="1"/>
          </p:cNvSpPr>
          <p:nvPr>
            <p:ph idx="1"/>
          </p:nvPr>
        </p:nvSpPr>
        <p:spPr>
          <a:xfrm>
            <a:off x="684212" y="685800"/>
            <a:ext cx="8534400" cy="5802923"/>
          </a:xfrm>
        </p:spPr>
        <p:txBody>
          <a:bodyPr/>
          <a:lstStyle/>
          <a:p>
            <a:r>
              <a:rPr lang="de-DE" b="1" dirty="0"/>
              <a:t>Anordnung</a:t>
            </a:r>
          </a:p>
          <a:p>
            <a:r>
              <a:rPr lang="de-DE" b="1" dirty="0"/>
              <a:t>über die Erhebung</a:t>
            </a:r>
          </a:p>
          <a:p>
            <a:r>
              <a:rPr lang="de-DE" b="1" dirty="0"/>
              <a:t>von statistischen Daten</a:t>
            </a:r>
          </a:p>
          <a:p>
            <a:r>
              <a:rPr lang="de-DE" b="1" dirty="0"/>
              <a:t>in Straf- und Bußgeldsachen</a:t>
            </a:r>
          </a:p>
          <a:p>
            <a:r>
              <a:rPr lang="de-DE" b="1" dirty="0"/>
              <a:t>(</a:t>
            </a:r>
            <a:r>
              <a:rPr lang="de-DE" b="1" dirty="0" err="1"/>
              <a:t>StP</a:t>
            </a:r>
            <a:r>
              <a:rPr lang="de-DE" b="1" dirty="0"/>
              <a:t>/</a:t>
            </a:r>
            <a:r>
              <a:rPr lang="de-DE" b="1" dirty="0" err="1"/>
              <a:t>OWi</a:t>
            </a:r>
            <a:r>
              <a:rPr lang="de-DE" b="1" dirty="0"/>
              <a:t>-Statistik)</a:t>
            </a:r>
          </a:p>
          <a:p>
            <a:r>
              <a:rPr lang="de-DE" dirty="0"/>
              <a:t>Stand 1. Januar 2021</a:t>
            </a:r>
          </a:p>
        </p:txBody>
      </p:sp>
    </p:spTree>
    <p:extLst>
      <p:ext uri="{BB962C8B-B14F-4D97-AF65-F5344CB8AC3E}">
        <p14:creationId xmlns:p14="http://schemas.microsoft.com/office/powerpoint/2010/main" val="300779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2141" y="-232935"/>
            <a:ext cx="10420393" cy="916690"/>
          </a:xfrm>
        </p:spPr>
        <p:txBody>
          <a:bodyPr>
            <a:normAutofit/>
          </a:bodyPr>
          <a:lstStyle/>
          <a:p>
            <a:r>
              <a:rPr lang="de-DE" sz="2800" dirty="0"/>
              <a:t>9.8.1 Bewirkung der Ladungen (§§ 214 ff StPO)</a:t>
            </a:r>
          </a:p>
        </p:txBody>
      </p:sp>
      <p:sp>
        <p:nvSpPr>
          <p:cNvPr id="4" name="Inhaltsplatzhalter 2"/>
          <p:cNvSpPr>
            <a:spLocks noGrp="1"/>
          </p:cNvSpPr>
          <p:nvPr>
            <p:ph idx="1"/>
          </p:nvPr>
        </p:nvSpPr>
        <p:spPr>
          <a:xfrm>
            <a:off x="1853441" y="504461"/>
            <a:ext cx="10338559" cy="6255026"/>
          </a:xfrm>
        </p:spPr>
        <p:txBody>
          <a:bodyPr>
            <a:noAutofit/>
          </a:bodyPr>
          <a:lstStyle/>
          <a:p>
            <a:r>
              <a:rPr lang="de-DE" sz="1600" dirty="0">
                <a:solidFill>
                  <a:schemeClr val="tx1"/>
                </a:solidFill>
              </a:rPr>
              <a:t>Der Vorsitzende verfügt mit der Eröffnung des Verfahrens die Anberaumung eines Hauptverhandlungstermins. Der Angeklagte wird durch einen Verteidiger vertreten. Es befindet sich keine Vollmacht in den Akten. </a:t>
            </a:r>
          </a:p>
          <a:p>
            <a:r>
              <a:rPr lang="de-DE" sz="1600" dirty="0">
                <a:solidFill>
                  <a:schemeClr val="tx1"/>
                </a:solidFill>
              </a:rPr>
              <a:t>Wie würde eine solche Verfügung lauten?</a:t>
            </a:r>
          </a:p>
          <a:p>
            <a:r>
              <a:rPr lang="de-DE" sz="1600" dirty="0" err="1">
                <a:solidFill>
                  <a:schemeClr val="tx1"/>
                </a:solidFill>
              </a:rPr>
              <a:t>Vfg</a:t>
            </a:r>
            <a:r>
              <a:rPr lang="de-DE" sz="1600" dirty="0">
                <a:solidFill>
                  <a:schemeClr val="tx1"/>
                </a:solidFill>
              </a:rPr>
              <a:t>.</a:t>
            </a:r>
          </a:p>
          <a:p>
            <a:r>
              <a:rPr lang="de-DE" sz="1600" dirty="0">
                <a:solidFill>
                  <a:schemeClr val="tx1"/>
                </a:solidFill>
              </a:rPr>
              <a:t>      a)  Termin zur Hauptverhandlung wird bestimmt auf</a:t>
            </a:r>
          </a:p>
          <a:p>
            <a:r>
              <a:rPr lang="de-DE" sz="1600" dirty="0">
                <a:solidFill>
                  <a:schemeClr val="tx1"/>
                </a:solidFill>
              </a:rPr>
              <a:t>            Donnerstag, den 01.06.2023, 09.00 Uhr, Saal 115.</a:t>
            </a:r>
          </a:p>
          <a:p>
            <a:r>
              <a:rPr lang="de-DE" sz="1600" dirty="0">
                <a:solidFill>
                  <a:schemeClr val="tx1"/>
                </a:solidFill>
              </a:rPr>
              <a:t>       b) Laden:</a:t>
            </a:r>
          </a:p>
          <a:p>
            <a:r>
              <a:rPr lang="de-DE" sz="1600" dirty="0">
                <a:solidFill>
                  <a:schemeClr val="tx1"/>
                </a:solidFill>
              </a:rPr>
              <a:t>    1. den Angeklagten mit ZU  + Eröffnungsbeschluss</a:t>
            </a:r>
          </a:p>
          <a:p>
            <a:r>
              <a:rPr lang="de-DE" sz="1600" dirty="0">
                <a:solidFill>
                  <a:schemeClr val="tx1"/>
                </a:solidFill>
              </a:rPr>
              <a:t>    2. den Verteidiger mit EB</a:t>
            </a:r>
          </a:p>
          <a:p>
            <a:r>
              <a:rPr lang="de-DE" sz="1600" dirty="0">
                <a:solidFill>
                  <a:schemeClr val="tx1"/>
                </a:solidFill>
              </a:rPr>
              <a:t>    3. die Zeugen der Anklageschrift Nr. 1-6  (formlos möglich, aber dann keine Zwangsmaßnahmen)</a:t>
            </a:r>
          </a:p>
          <a:p>
            <a:r>
              <a:rPr lang="de-DE" sz="1600" dirty="0">
                <a:solidFill>
                  <a:schemeClr val="tx1"/>
                </a:solidFill>
              </a:rPr>
              <a:t>    4. </a:t>
            </a:r>
            <a:r>
              <a:rPr lang="de-DE" sz="1600" dirty="0" err="1">
                <a:solidFill>
                  <a:schemeClr val="tx1"/>
                </a:solidFill>
              </a:rPr>
              <a:t>Terminsnachricht</a:t>
            </a:r>
            <a:r>
              <a:rPr lang="de-DE" sz="1600" dirty="0">
                <a:solidFill>
                  <a:schemeClr val="tx1"/>
                </a:solidFill>
              </a:rPr>
              <a:t> an </a:t>
            </a:r>
            <a:r>
              <a:rPr lang="de-DE" sz="1600" dirty="0" err="1">
                <a:solidFill>
                  <a:schemeClr val="tx1"/>
                </a:solidFill>
              </a:rPr>
              <a:t>StA</a:t>
            </a:r>
            <a:r>
              <a:rPr lang="de-DE" sz="1600" dirty="0">
                <a:solidFill>
                  <a:schemeClr val="tx1"/>
                </a:solidFill>
              </a:rPr>
              <a:t> </a:t>
            </a:r>
          </a:p>
          <a:p>
            <a:r>
              <a:rPr lang="de-DE" sz="1600" dirty="0">
                <a:solidFill>
                  <a:schemeClr val="tx1"/>
                </a:solidFill>
              </a:rPr>
              <a:t> </a:t>
            </a:r>
          </a:p>
          <a:p>
            <a:r>
              <a:rPr lang="de-DE" sz="1600" dirty="0">
                <a:solidFill>
                  <a:schemeClr val="tx1"/>
                </a:solidFill>
              </a:rPr>
              <a:t>Was muss eine Ladung enthalten?</a:t>
            </a:r>
          </a:p>
          <a:p>
            <a:r>
              <a:rPr lang="de-DE" sz="1600" dirty="0">
                <a:solidFill>
                  <a:schemeClr val="tx1"/>
                </a:solidFill>
              </a:rPr>
              <a:t>Die Mitteilung des Termins</a:t>
            </a:r>
          </a:p>
          <a:p>
            <a:r>
              <a:rPr lang="de-DE" sz="1600" dirty="0">
                <a:solidFill>
                  <a:schemeClr val="tx1"/>
                </a:solidFill>
              </a:rPr>
              <a:t>Die Warnung, dass im Falle des Ausbleibens die Verhaftung oder Vorführung erfolgen wird (§ 216 Abs. 1 StPO).</a:t>
            </a:r>
          </a:p>
          <a:p>
            <a:r>
              <a:rPr lang="de-DE" sz="1600" dirty="0">
                <a:solidFill>
                  <a:schemeClr val="tx1"/>
                </a:solidFill>
              </a:rPr>
              <a:t>Die Mitteilung der Beweismittel</a:t>
            </a:r>
          </a:p>
        </p:txBody>
      </p:sp>
    </p:spTree>
    <p:extLst>
      <p:ext uri="{BB962C8B-B14F-4D97-AF65-F5344CB8AC3E}">
        <p14:creationId xmlns:p14="http://schemas.microsoft.com/office/powerpoint/2010/main" val="105220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80088"/>
            <a:ext cx="8534400" cy="1507067"/>
          </a:xfrm>
        </p:spPr>
        <p:txBody>
          <a:bodyPr>
            <a:normAutofit/>
          </a:bodyPr>
          <a:lstStyle/>
          <a:p>
            <a:r>
              <a:rPr lang="de-DE" sz="2800" dirty="0"/>
              <a:t>9.8.1 Bewirkung der Ladungen (§§ 214 ff StPO)</a:t>
            </a:r>
          </a:p>
        </p:txBody>
      </p:sp>
      <p:sp>
        <p:nvSpPr>
          <p:cNvPr id="4" name="Inhaltsplatzhalter 2"/>
          <p:cNvSpPr>
            <a:spLocks noGrp="1"/>
          </p:cNvSpPr>
          <p:nvPr>
            <p:ph idx="1"/>
          </p:nvPr>
        </p:nvSpPr>
        <p:spPr>
          <a:xfrm>
            <a:off x="766762" y="1364975"/>
            <a:ext cx="10338559" cy="5380382"/>
          </a:xfrm>
        </p:spPr>
        <p:txBody>
          <a:bodyPr>
            <a:noAutofit/>
          </a:bodyPr>
          <a:lstStyle/>
          <a:p>
            <a:r>
              <a:rPr lang="de-DE" dirty="0">
                <a:solidFill>
                  <a:schemeClr val="tx1"/>
                </a:solidFill>
              </a:rPr>
              <a:t>Was ist bei der Ausführung der Ladung noch zu beachten?</a:t>
            </a:r>
          </a:p>
          <a:p>
            <a:r>
              <a:rPr lang="de-DE" dirty="0">
                <a:solidFill>
                  <a:schemeClr val="tx1"/>
                </a:solidFill>
              </a:rPr>
              <a:t>Spätestens mit der Ladung ist der Eröffnungsbeschluss zuzustellen, § 215 StPO.</a:t>
            </a:r>
          </a:p>
          <a:p>
            <a:r>
              <a:rPr lang="de-DE" dirty="0">
                <a:solidFill>
                  <a:schemeClr val="tx1"/>
                </a:solidFill>
              </a:rPr>
              <a:t>Die Ladungsfrist § 217 StPO von mindestens einer Woche ist einzuhalten. </a:t>
            </a:r>
          </a:p>
          <a:p>
            <a:r>
              <a:rPr lang="de-DE" dirty="0">
                <a:solidFill>
                  <a:schemeClr val="tx1"/>
                </a:solidFill>
              </a:rPr>
              <a:t>Sollte die Ladungsfrist nicht eingehalten werden können, ist im Protokoll auf Befragen des Richters aufzunehmen, ob auf die Einhaltung der Ladungsfrist verzichtet wird. Dann kann verhandelt werden.</a:t>
            </a:r>
          </a:p>
          <a:p>
            <a:r>
              <a:rPr lang="de-DE" dirty="0">
                <a:solidFill>
                  <a:schemeClr val="tx1"/>
                </a:solidFill>
              </a:rPr>
              <a:t>Möglicherweise wird bei Nichteinhaltung der Ladungsfrist jedoch schon vor Beginn der Hauptverhandlung diese mit entsprechendem Hinweis auf Nichteinhaltung verlegt.</a:t>
            </a:r>
          </a:p>
          <a:p>
            <a:endParaRPr lang="de-DE" sz="1400" dirty="0">
              <a:solidFill>
                <a:schemeClr val="tx1"/>
              </a:solidFill>
            </a:endParaRPr>
          </a:p>
          <a:p>
            <a:endParaRPr lang="de-DE" sz="1400" dirty="0">
              <a:solidFill>
                <a:schemeClr val="tx1"/>
              </a:solidFill>
            </a:endParaRPr>
          </a:p>
        </p:txBody>
      </p:sp>
    </p:spTree>
    <p:extLst>
      <p:ext uri="{BB962C8B-B14F-4D97-AF65-F5344CB8AC3E}">
        <p14:creationId xmlns:p14="http://schemas.microsoft.com/office/powerpoint/2010/main" val="235616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80088"/>
            <a:ext cx="8534400" cy="1507067"/>
          </a:xfrm>
        </p:spPr>
        <p:txBody>
          <a:bodyPr>
            <a:normAutofit/>
          </a:bodyPr>
          <a:lstStyle/>
          <a:p>
            <a:r>
              <a:rPr lang="de-DE" sz="2800" dirty="0"/>
              <a:t>9.8.1 Bewirkung der Ladungen (§§ 214 ff StPO)</a:t>
            </a:r>
          </a:p>
        </p:txBody>
      </p:sp>
      <p:sp>
        <p:nvSpPr>
          <p:cNvPr id="4" name="Inhaltsplatzhalter 2"/>
          <p:cNvSpPr>
            <a:spLocks noGrp="1"/>
          </p:cNvSpPr>
          <p:nvPr>
            <p:ph idx="1"/>
          </p:nvPr>
        </p:nvSpPr>
        <p:spPr>
          <a:xfrm>
            <a:off x="766762" y="1364975"/>
            <a:ext cx="10338559" cy="5380382"/>
          </a:xfrm>
        </p:spPr>
        <p:txBody>
          <a:bodyPr>
            <a:noAutofit/>
          </a:bodyPr>
          <a:lstStyle/>
          <a:p>
            <a:endParaRPr lang="de-DE" dirty="0">
              <a:solidFill>
                <a:schemeClr val="tx1"/>
              </a:solidFill>
            </a:endParaRPr>
          </a:p>
          <a:p>
            <a:r>
              <a:rPr lang="de-DE" dirty="0">
                <a:solidFill>
                  <a:schemeClr val="tx1"/>
                </a:solidFill>
              </a:rPr>
              <a:t>Der Angeklagte sitzt in anderer Sache Strafhaft. </a:t>
            </a:r>
          </a:p>
          <a:p>
            <a:r>
              <a:rPr lang="de-DE" dirty="0">
                <a:solidFill>
                  <a:schemeClr val="tx1"/>
                </a:solidFill>
              </a:rPr>
              <a:t>Erhält er die gleiche Ladung? </a:t>
            </a:r>
          </a:p>
          <a:p>
            <a:endParaRPr lang="de-DE" dirty="0">
              <a:solidFill>
                <a:schemeClr val="tx1"/>
              </a:solidFill>
            </a:endParaRPr>
          </a:p>
          <a:p>
            <a:r>
              <a:rPr lang="de-DE" dirty="0">
                <a:solidFill>
                  <a:schemeClr val="tx1"/>
                </a:solidFill>
              </a:rPr>
              <a:t>Die Ladung erfolgt durch </a:t>
            </a:r>
            <a:r>
              <a:rPr lang="de-DE" dirty="0" err="1">
                <a:solidFill>
                  <a:schemeClr val="tx1"/>
                </a:solidFill>
              </a:rPr>
              <a:t>Terminsbekanntmachung</a:t>
            </a:r>
            <a:r>
              <a:rPr lang="de-DE" dirty="0">
                <a:solidFill>
                  <a:schemeClr val="tx1"/>
                </a:solidFill>
              </a:rPr>
              <a:t>, § 216 II StPO.</a:t>
            </a:r>
          </a:p>
          <a:p>
            <a:r>
              <a:rPr lang="de-DE" dirty="0">
                <a:solidFill>
                  <a:schemeClr val="tx1"/>
                </a:solidFill>
              </a:rPr>
              <a:t>Es muss eine </a:t>
            </a:r>
            <a:r>
              <a:rPr lang="de-DE" dirty="0" err="1">
                <a:solidFill>
                  <a:schemeClr val="tx1"/>
                </a:solidFill>
              </a:rPr>
              <a:t>Terminsmitteilung</a:t>
            </a:r>
            <a:r>
              <a:rPr lang="de-DE" dirty="0">
                <a:solidFill>
                  <a:schemeClr val="tx1"/>
                </a:solidFill>
              </a:rPr>
              <a:t> und ein Vorführungsersuchen an die JVA herausgegeben werden, § 36 II 2 StVollzG.</a:t>
            </a:r>
          </a:p>
          <a:p>
            <a:r>
              <a:rPr lang="de-DE" dirty="0">
                <a:solidFill>
                  <a:schemeClr val="tx1"/>
                </a:solidFill>
              </a:rPr>
              <a:t>Ist eine </a:t>
            </a:r>
            <a:r>
              <a:rPr lang="de-DE" dirty="0" err="1">
                <a:solidFill>
                  <a:schemeClr val="tx1"/>
                </a:solidFill>
              </a:rPr>
              <a:t>Terminsmitteilung</a:t>
            </a:r>
            <a:r>
              <a:rPr lang="de-DE" dirty="0">
                <a:solidFill>
                  <a:schemeClr val="tx1"/>
                </a:solidFill>
              </a:rPr>
              <a:t> an die Wachtmeisterei erforderlich?</a:t>
            </a:r>
          </a:p>
          <a:p>
            <a:r>
              <a:rPr lang="de-DE" dirty="0">
                <a:solidFill>
                  <a:schemeClr val="tx1"/>
                </a:solidFill>
              </a:rPr>
              <a:t>Der Angeklagte muss von der Wachtmeisterei zum HVT gebracht werden!</a:t>
            </a:r>
          </a:p>
          <a:p>
            <a:endParaRPr lang="de-DE" dirty="0">
              <a:solidFill>
                <a:schemeClr val="tx1"/>
              </a:solidFill>
            </a:endParaRPr>
          </a:p>
          <a:p>
            <a:r>
              <a:rPr lang="de-DE" dirty="0">
                <a:solidFill>
                  <a:schemeClr val="tx1"/>
                </a:solidFill>
              </a:rPr>
              <a:t>Ist bei Ladungen sonst noch etwas zu veranlassen/überwachen?</a:t>
            </a:r>
          </a:p>
          <a:p>
            <a:r>
              <a:rPr lang="de-DE" dirty="0">
                <a:solidFill>
                  <a:schemeClr val="tx1"/>
                </a:solidFill>
              </a:rPr>
              <a:t>Zur Bewirkung der Ladung gehört auch die Kontrolle der Rückkunft der Zustellungsnachweise, wenn per ZU oder EB geladen wurde.</a:t>
            </a: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318120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80088"/>
            <a:ext cx="8534400" cy="1507067"/>
          </a:xfrm>
        </p:spPr>
        <p:txBody>
          <a:bodyPr>
            <a:normAutofit/>
          </a:bodyPr>
          <a:lstStyle/>
          <a:p>
            <a:r>
              <a:rPr lang="de-DE" sz="2800" dirty="0"/>
              <a:t>9.8.1 Bewirkung der Ladungen (§§ 214 ff StPO)</a:t>
            </a:r>
          </a:p>
        </p:txBody>
      </p:sp>
      <p:sp>
        <p:nvSpPr>
          <p:cNvPr id="4" name="Inhaltsplatzhalter 2"/>
          <p:cNvSpPr>
            <a:spLocks noGrp="1"/>
          </p:cNvSpPr>
          <p:nvPr>
            <p:ph idx="1"/>
          </p:nvPr>
        </p:nvSpPr>
        <p:spPr>
          <a:xfrm>
            <a:off x="684212" y="2150586"/>
            <a:ext cx="10338559" cy="5380382"/>
          </a:xfrm>
        </p:spPr>
        <p:txBody>
          <a:bodyPr>
            <a:noAutofit/>
          </a:bodyPr>
          <a:lstStyle/>
          <a:p>
            <a:r>
              <a:rPr lang="de-DE" dirty="0">
                <a:solidFill>
                  <a:schemeClr val="tx1"/>
                </a:solidFill>
              </a:rPr>
              <a:t>Geschäftsordnung für die Geschäftsstellen der Gerichte und der Staatsanwaltschaften</a:t>
            </a:r>
          </a:p>
          <a:p>
            <a:r>
              <a:rPr lang="de-DE" dirty="0">
                <a:solidFill>
                  <a:schemeClr val="tx1"/>
                </a:solidFill>
              </a:rPr>
              <a:t>10.5 Wegen der Ladungen in Strafsachen wird auf die Richtlinien für das Strafverfahren und das Bußgeldverfahren verwiesen !</a:t>
            </a:r>
          </a:p>
          <a:p>
            <a:endParaRPr lang="de-DE" dirty="0">
              <a:solidFill>
                <a:schemeClr val="tx1"/>
              </a:solidFill>
            </a:endParaRPr>
          </a:p>
          <a:p>
            <a:r>
              <a:rPr lang="de-DE" dirty="0">
                <a:solidFill>
                  <a:schemeClr val="tx1"/>
                </a:solidFill>
              </a:rPr>
              <a:t>Nr. 116 IV, V, 117 RiStBV</a:t>
            </a:r>
          </a:p>
          <a:p>
            <a:r>
              <a:rPr lang="de-DE" dirty="0">
                <a:solidFill>
                  <a:schemeClr val="tx1"/>
                </a:solidFill>
              </a:rPr>
              <a:t>Nr. 116 Anberaumung der Termine</a:t>
            </a:r>
          </a:p>
          <a:p>
            <a:r>
              <a:rPr lang="de-DE" dirty="0">
                <a:solidFill>
                  <a:schemeClr val="tx1"/>
                </a:solidFill>
              </a:rPr>
              <a:t>Nr. 117 Ladung und Benachrichtigung:</a:t>
            </a:r>
          </a:p>
          <a:p>
            <a:pPr lvl="0">
              <a:buClr>
                <a:prstClr val="white"/>
              </a:buClr>
            </a:pPr>
            <a:r>
              <a:rPr lang="de-DE" dirty="0">
                <a:solidFill>
                  <a:prstClr val="white"/>
                </a:solidFill>
              </a:rPr>
              <a:t>(1) </a:t>
            </a:r>
            <a:r>
              <a:rPr lang="de-DE" b="1" dirty="0">
                <a:solidFill>
                  <a:prstClr val="white"/>
                </a:solidFill>
              </a:rPr>
              <a:t>Die Ladung </a:t>
            </a:r>
            <a:r>
              <a:rPr lang="de-DE" dirty="0">
                <a:solidFill>
                  <a:prstClr val="white"/>
                </a:solidFill>
              </a:rPr>
              <a:t>zur Hauptverhandlung </a:t>
            </a:r>
            <a:r>
              <a:rPr lang="de-DE" b="1" dirty="0">
                <a:solidFill>
                  <a:prstClr val="white"/>
                </a:solidFill>
              </a:rPr>
              <a:t>soll</a:t>
            </a:r>
            <a:r>
              <a:rPr lang="de-DE" dirty="0">
                <a:solidFill>
                  <a:prstClr val="white"/>
                </a:solidFill>
              </a:rPr>
              <a:t> dem auf freiem Fuß befindlichen Angeklagten, den Zeugen und den Sachverständigen </a:t>
            </a:r>
            <a:r>
              <a:rPr lang="de-DE" b="1" dirty="0">
                <a:solidFill>
                  <a:prstClr val="white"/>
                </a:solidFill>
              </a:rPr>
              <a:t>zugestellt werden</a:t>
            </a:r>
            <a:r>
              <a:rPr lang="de-DE" dirty="0">
                <a:solidFill>
                  <a:prstClr val="white"/>
                </a:solidFill>
              </a:rPr>
              <a:t>,    damit sie nachweisbar ist. Bei Zeugen und Sachverständigen kann eine einfachere Form der Ladung gewählt werden.</a:t>
            </a:r>
          </a:p>
          <a:p>
            <a:endParaRPr lang="de-DE" dirty="0">
              <a:solidFill>
                <a:schemeClr val="tx1"/>
              </a:solidFill>
            </a:endParaRP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184920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659497" y="1541929"/>
            <a:ext cx="10671111" cy="5253318"/>
          </a:xfrm>
        </p:spPr>
        <p:txBody>
          <a:bodyPr>
            <a:normAutofit/>
          </a:bodyPr>
          <a:lstStyle/>
          <a:p>
            <a:r>
              <a:rPr lang="de-DE" sz="2400" dirty="0">
                <a:solidFill>
                  <a:schemeClr val="tx1"/>
                </a:solidFill>
              </a:rPr>
              <a:t>Sobald die Rechtskraft einer Entscheidung in Straf- oder Bußgeldsachen, die der Rechtskraftbescheinigung bedarf, bei den Akten nachgewiesen ist oder aus dem Verfahrensablauf hervorgeht, hat die oder der für die Rechtskraftbescheinigung zuständige Bedienstete die Entscheidung mit dem Vermerk “Rechtskräftig” zu versehen; </a:t>
            </a:r>
          </a:p>
          <a:p>
            <a:r>
              <a:rPr lang="de-DE" sz="2400" dirty="0">
                <a:solidFill>
                  <a:schemeClr val="tx1"/>
                </a:solidFill>
              </a:rPr>
              <a:t>Unterschrift, Amtsbezeichnung und Datum sind beizufügen.</a:t>
            </a:r>
          </a:p>
          <a:p>
            <a:r>
              <a:rPr lang="de-DE" sz="2400" dirty="0">
                <a:solidFill>
                  <a:schemeClr val="tx1"/>
                </a:solidFill>
              </a:rPr>
              <a:t>In Straf- und Bußgeldsachen ist auch der Tag anzugeben, an dem die Rechtskraft eingetreten ist (“Rechtskräftig seit ...”).</a:t>
            </a:r>
          </a:p>
          <a:p>
            <a:r>
              <a:rPr lang="de-DE" sz="2400" dirty="0">
                <a:solidFill>
                  <a:schemeClr val="tx1"/>
                </a:solidFill>
              </a:rPr>
              <a:t>Die Rechtskraftbescheinigung ist die urkundliche Grundlage der Vollstreckung, § 13 </a:t>
            </a:r>
            <a:r>
              <a:rPr lang="de-DE" sz="2400" dirty="0" err="1">
                <a:solidFill>
                  <a:schemeClr val="tx1"/>
                </a:solidFill>
              </a:rPr>
              <a:t>StrVollstrO</a:t>
            </a:r>
            <a:r>
              <a:rPr lang="de-DE" sz="2400" dirty="0">
                <a:solidFill>
                  <a:schemeClr val="tx1"/>
                </a:solidFill>
              </a:rPr>
              <a:t> (RLP).</a:t>
            </a:r>
          </a:p>
        </p:txBody>
      </p:sp>
    </p:spTree>
    <p:extLst>
      <p:ext uri="{BB962C8B-B14F-4D97-AF65-F5344CB8AC3E}">
        <p14:creationId xmlns:p14="http://schemas.microsoft.com/office/powerpoint/2010/main" val="396131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568882" y="1559860"/>
            <a:ext cx="10671111" cy="6104964"/>
          </a:xfrm>
        </p:spPr>
        <p:txBody>
          <a:bodyPr>
            <a:normAutofit/>
          </a:bodyPr>
          <a:lstStyle/>
          <a:p>
            <a:r>
              <a:rPr lang="de-DE" dirty="0">
                <a:solidFill>
                  <a:schemeClr val="tx1"/>
                </a:solidFill>
              </a:rPr>
              <a:t>Was ist vor Erteilung der Rechtskraftbescheinigung zu prüfen?</a:t>
            </a:r>
          </a:p>
          <a:p>
            <a:r>
              <a:rPr lang="de-DE" dirty="0">
                <a:solidFill>
                  <a:schemeClr val="tx1"/>
                </a:solidFill>
              </a:rPr>
              <a:t>Es ist äußerst wichtig, vor Bescheinigung der Rechtskraft im Protokoll zu prüfen, ob ein gültiger Rechtsmittelverzicht vorliegt und ob ggfls. auch alle Beteiligte verzichtet haben. </a:t>
            </a:r>
          </a:p>
          <a:p>
            <a:r>
              <a:rPr lang="de-DE" dirty="0">
                <a:solidFill>
                  <a:schemeClr val="tx1"/>
                </a:solidFill>
              </a:rPr>
              <a:t>Wenn ein Nebenkläger beteiligt ist, muss auch dieser den Verzicht erklären!</a:t>
            </a:r>
          </a:p>
          <a:p>
            <a:r>
              <a:rPr lang="de-DE" dirty="0">
                <a:solidFill>
                  <a:schemeClr val="tx1"/>
                </a:solidFill>
              </a:rPr>
              <a:t>Der Rechtsmittelverzicht ist im Hauptverhandlungsprotokoll zu  beurkunden,                 Nr. 143 RiStBV:</a:t>
            </a:r>
          </a:p>
          <a:p>
            <a:r>
              <a:rPr lang="de-DE" dirty="0">
                <a:solidFill>
                  <a:schemeClr val="tx1"/>
                </a:solidFill>
              </a:rPr>
              <a:t>(1) Ein unmittelbar nach der Urteilsverkündung erklärter Verzicht auf Rechtsmittel ist     im Protokoll zu beurkunden. </a:t>
            </a:r>
          </a:p>
          <a:p>
            <a:r>
              <a:rPr lang="de-DE" dirty="0">
                <a:solidFill>
                  <a:schemeClr val="tx1"/>
                </a:solidFill>
              </a:rPr>
              <a:t>Es empfiehlt sich, im Protokoll zu vermerken, dass die Erklärung über den Rechtsmittelverzicht verlesen und genehmigt worden ist (§ 273 Abs. 3 StPO).</a:t>
            </a:r>
          </a:p>
          <a:p>
            <a:r>
              <a:rPr lang="de-DE" dirty="0">
                <a:solidFill>
                  <a:schemeClr val="tx1"/>
                </a:solidFill>
              </a:rPr>
              <a:t>(2) Verzichtet ein in Untersuchungshaft befindlicher Angeklagter auf Rechtsmittel, so ist der Zeitpunkt des Verzichts nach Stunde und Minute in das Protokoll aufzunehmen. </a:t>
            </a: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295096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659497" y="1636583"/>
            <a:ext cx="10671111" cy="6144782"/>
          </a:xfrm>
        </p:spPr>
        <p:txBody>
          <a:bodyPr>
            <a:normAutofit/>
          </a:bodyPr>
          <a:lstStyle/>
          <a:p>
            <a:r>
              <a:rPr lang="de-DE" dirty="0">
                <a:solidFill>
                  <a:schemeClr val="tx1"/>
                </a:solidFill>
              </a:rPr>
              <a:t>§ 13 III </a:t>
            </a:r>
            <a:r>
              <a:rPr lang="de-DE" dirty="0" err="1">
                <a:solidFill>
                  <a:schemeClr val="tx1"/>
                </a:solidFill>
              </a:rPr>
              <a:t>StrVollstrO</a:t>
            </a:r>
            <a:endParaRPr lang="de-DE" dirty="0">
              <a:solidFill>
                <a:schemeClr val="tx1"/>
              </a:solidFill>
            </a:endParaRPr>
          </a:p>
          <a:p>
            <a:r>
              <a:rPr lang="de-DE" dirty="0">
                <a:solidFill>
                  <a:schemeClr val="tx1"/>
                </a:solidFill>
              </a:rPr>
              <a:t>Die Rechtskraft kann bereits bescheinigt werden, bevor die schriftlichen Urteilsgründe vorliegen. </a:t>
            </a:r>
          </a:p>
          <a:p>
            <a:r>
              <a:rPr lang="de-DE" dirty="0">
                <a:solidFill>
                  <a:schemeClr val="tx1"/>
                </a:solidFill>
              </a:rPr>
              <a:t>Ist die verurteilte Person in Haft, so hat die die Rechtskraft bescheinigende Stelle die urkundliche Grundlage der Vollstreckung binnen drei Tagen nach Eintritt der Rechtskraft der Vollstreckungsbehörde zu übersenden.</a:t>
            </a:r>
          </a:p>
          <a:p>
            <a:r>
              <a:rPr lang="de-DE" dirty="0">
                <a:solidFill>
                  <a:schemeClr val="tx1"/>
                </a:solidFill>
              </a:rPr>
              <a:t>§ 13 IV </a:t>
            </a:r>
            <a:r>
              <a:rPr lang="de-DE" dirty="0" err="1">
                <a:solidFill>
                  <a:schemeClr val="tx1"/>
                </a:solidFill>
              </a:rPr>
              <a:t>StrVollstrO</a:t>
            </a:r>
            <a:endParaRPr lang="de-DE" dirty="0">
              <a:solidFill>
                <a:schemeClr val="tx1"/>
              </a:solidFill>
            </a:endParaRPr>
          </a:p>
          <a:p>
            <a:r>
              <a:rPr lang="de-DE" dirty="0">
                <a:solidFill>
                  <a:schemeClr val="tx1"/>
                </a:solidFill>
              </a:rPr>
              <a:t>Die Rechtskraft bescheinigt die Urkundsbeamtin oder der Urkundsbeamte der Geschäftsstelle beim Gericht des ersten Rechtszuges. </a:t>
            </a:r>
          </a:p>
          <a:p>
            <a:r>
              <a:rPr lang="de-DE" dirty="0">
                <a:solidFill>
                  <a:schemeClr val="tx1"/>
                </a:solidFill>
              </a:rPr>
              <a:t>Wird gegen ein Berufungsurteil keine Revision eingelegt, so bescheinigt sie die Urkundsbeamtin oder der Urkundsbeamte der Geschäftsstelle beim Berufungsgericht.</a:t>
            </a:r>
          </a:p>
          <a:p>
            <a:endParaRPr lang="de-DE" dirty="0">
              <a:solidFill>
                <a:schemeClr val="tx1"/>
              </a:solidFill>
            </a:endParaRPr>
          </a:p>
        </p:txBody>
      </p:sp>
    </p:spTree>
    <p:extLst>
      <p:ext uri="{BB962C8B-B14F-4D97-AF65-F5344CB8AC3E}">
        <p14:creationId xmlns:p14="http://schemas.microsoft.com/office/powerpoint/2010/main" val="1962296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882" y="129515"/>
            <a:ext cx="8534400" cy="1507067"/>
          </a:xfrm>
        </p:spPr>
        <p:txBody>
          <a:bodyPr>
            <a:normAutofit fontScale="90000"/>
          </a:bodyPr>
          <a:lstStyle/>
          <a:p>
            <a:r>
              <a:rPr lang="de-DE" dirty="0"/>
              <a:t>9.8.2 Bescheinigung der Rechtskraft (§ 9 </a:t>
            </a:r>
            <a:r>
              <a:rPr lang="de-DE" dirty="0" err="1"/>
              <a:t>AktO</a:t>
            </a:r>
            <a:r>
              <a:rPr lang="de-DE" dirty="0"/>
              <a:t>); Erstellung einer Ausfertigung zur Vollstreckung</a:t>
            </a:r>
          </a:p>
        </p:txBody>
      </p:sp>
      <p:sp>
        <p:nvSpPr>
          <p:cNvPr id="3" name="Inhaltsplatzhalter 2"/>
          <p:cNvSpPr>
            <a:spLocks noGrp="1"/>
          </p:cNvSpPr>
          <p:nvPr>
            <p:ph idx="1"/>
          </p:nvPr>
        </p:nvSpPr>
        <p:spPr>
          <a:xfrm>
            <a:off x="659497" y="1789044"/>
            <a:ext cx="10671111" cy="4572000"/>
          </a:xfrm>
        </p:spPr>
        <p:txBody>
          <a:bodyPr>
            <a:noAutofit/>
          </a:bodyPr>
          <a:lstStyle/>
          <a:p>
            <a:r>
              <a:rPr lang="de-DE" sz="2400" dirty="0">
                <a:solidFill>
                  <a:schemeClr val="tx1"/>
                </a:solidFill>
              </a:rPr>
              <a:t>Rechtskräftig seit 2.7.2024</a:t>
            </a:r>
          </a:p>
          <a:p>
            <a:r>
              <a:rPr lang="de-DE" sz="2400" dirty="0">
                <a:solidFill>
                  <a:schemeClr val="tx1"/>
                </a:solidFill>
              </a:rPr>
              <a:t>Mainz, den 2.7.2024</a:t>
            </a:r>
          </a:p>
          <a:p>
            <a:r>
              <a:rPr lang="de-DE" sz="2400" dirty="0">
                <a:solidFill>
                  <a:schemeClr val="tx1"/>
                </a:solidFill>
              </a:rPr>
              <a:t>Ottfried Fischer</a:t>
            </a:r>
          </a:p>
          <a:p>
            <a:r>
              <a:rPr lang="de-DE" sz="2400" dirty="0">
                <a:solidFill>
                  <a:schemeClr val="tx1"/>
                </a:solidFill>
              </a:rPr>
              <a:t>Justizsekretär </a:t>
            </a:r>
          </a:p>
          <a:p>
            <a:r>
              <a:rPr lang="de-DE" sz="2400" dirty="0">
                <a:solidFill>
                  <a:schemeClr val="tx1"/>
                </a:solidFill>
              </a:rPr>
              <a:t>als Urkundsbeamter der Geschäftsstelle des Amtsgerichts</a:t>
            </a:r>
          </a:p>
          <a:p>
            <a:r>
              <a:rPr lang="de-DE" sz="2400" dirty="0">
                <a:solidFill>
                  <a:schemeClr val="tx1"/>
                </a:solidFill>
              </a:rPr>
              <a:t>„Dienstsiegel“</a:t>
            </a:r>
          </a:p>
          <a:p>
            <a:r>
              <a:rPr lang="de-DE" sz="2400" dirty="0">
                <a:solidFill>
                  <a:schemeClr val="tx1"/>
                </a:solidFill>
              </a:rPr>
              <a:t>(Bei der Vollziehung von Ausfertigungen, Auszügen, Beglaubigungen und Bescheinigungen ist das Kleine Landessiegel beizufügen, Nr. 12.1 Geschäftsordnung für die Geschäftsstellen der Gerichte und der Staatsanwaltschaften)</a:t>
            </a:r>
          </a:p>
        </p:txBody>
      </p:sp>
    </p:spTree>
    <p:extLst>
      <p:ext uri="{BB962C8B-B14F-4D97-AF65-F5344CB8AC3E}">
        <p14:creationId xmlns:p14="http://schemas.microsoft.com/office/powerpoint/2010/main" val="321564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1549</Words>
  <Application>Microsoft Office PowerPoint</Application>
  <PresentationFormat>Breitbild</PresentationFormat>
  <Paragraphs>136</Paragraphs>
  <Slides>17</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Calibri</vt:lpstr>
      <vt:lpstr>Century Gothic</vt:lpstr>
      <vt:lpstr>Wingdings 3</vt:lpstr>
      <vt:lpstr>Segment</vt:lpstr>
      <vt:lpstr>FTL III 2023 Für Justizfachwirtanwärter- 9.7.8 Teil I - Weitere Aufgaben der Service-Einheit (4 Stunden)</vt:lpstr>
      <vt:lpstr>9.8.1 Bewirkung der Ladungen (§§ 214 ff StPO)</vt:lpstr>
      <vt:lpstr>9.8.1 Bewirkung der Ladungen (§§ 214 ff StPO)</vt:lpstr>
      <vt:lpstr>9.8.1 Bewirkung der Ladungen (§§ 214 ff StPO)</vt:lpstr>
      <vt:lpstr>9.8.1 Bewirkung der Ladungen (§§ 214 ff StPO)</vt:lpstr>
      <vt:lpstr>9.8.2 Bescheinigung der Rechtskraft (§ 9 AktO); Erstellung einer Ausfertigung zur Vollstreckung</vt:lpstr>
      <vt:lpstr>9.8.2 Bescheinigung der Rechtskraft (§ 9 AktO); Erstellung einer Ausfertigung zur Vollstreckung</vt:lpstr>
      <vt:lpstr>9.8.2 Bescheinigung der Rechtskraft (§ 9 AktO); Erstellung einer Ausfertigung zur Vollstreckung</vt:lpstr>
      <vt:lpstr>9.8.2 Bescheinigung der Rechtskraft (§ 9 AktO); Erstellung einer Ausfertigung zur Vollstreckung</vt:lpstr>
      <vt:lpstr>PowerPoint-Präsentation</vt:lpstr>
      <vt:lpstr>9.8.2 Bescheinigung der Rechtskraft (§ 9 AktO); Erstellung einer Ausfertigung zur Vollstreckung</vt:lpstr>
      <vt:lpstr>PowerPoint-Präsentation</vt:lpstr>
      <vt:lpstr>9.8.2 Bescheinigung der Rechtskraft (§ 9 AktO); Erstellung einer Ausfertigung zur Vollstreckung</vt:lpstr>
      <vt:lpstr>9.8.4 Richtlinien für das Straf- und Bußgeldverfahren</vt:lpstr>
      <vt:lpstr>9.8.4 Richtlinien für das Straf- und Bußgeldverfahren</vt:lpstr>
      <vt:lpstr>Ich wünsche Ihnen für die Klausur und Die Prüfung Viel</vt:lpstr>
      <vt:lpstr>9.8.7 Statistische Behandlung (Anordnung über die Erhebung von statistischen Daten in Straf- und Bußgeldsachen - StP-OWi-Statistik)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FTL III 2020 Für Justizfachwirtanwärter- 9.7.8 Teil I - Weitere Aufgaben der Service-Einheit</dc:title>
  <dc:creator>Jürgen Hobert</dc:creator>
  <cp:lastModifiedBy>Jürgen Hobert</cp:lastModifiedBy>
  <cp:revision>40</cp:revision>
  <dcterms:created xsi:type="dcterms:W3CDTF">2020-07-01T12:18:09Z</dcterms:created>
  <dcterms:modified xsi:type="dcterms:W3CDTF">2024-06-28T08:54:24Z</dcterms:modified>
</cp:coreProperties>
</file>