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66" r:id="rId4"/>
    <p:sldId id="267" r:id="rId5"/>
    <p:sldId id="259" r:id="rId6"/>
    <p:sldId id="268" r:id="rId7"/>
    <p:sldId id="265" r:id="rId8"/>
    <p:sldId id="263" r:id="rId9"/>
    <p:sldId id="264" r:id="rId10"/>
    <p:sldId id="260" r:id="rId11"/>
    <p:sldId id="262" r:id="rId12"/>
    <p:sldId id="261"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3" d="100"/>
          <a:sy n="113" d="100"/>
        </p:scale>
        <p:origin x="45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de-DE"/>
              <a:t>Titelmasterformat durch Klicken bearbeiten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it Beschrift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Textmasterformat bearbeiten</a:t>
            </a:r>
          </a:p>
        </p:txBody>
      </p:sp>
      <p:sp>
        <p:nvSpPr>
          <p:cNvPr id="3" name="Date Placeholder 2"/>
          <p:cNvSpPr>
            <a:spLocks noGrp="1"/>
          </p:cNvSpPr>
          <p:nvPr>
            <p:ph type="dt" sz="half" idx="10"/>
          </p:nvPr>
        </p:nvSpPr>
        <p:spPr/>
        <p:txBody>
          <a:bodyPr/>
          <a:lstStyle/>
          <a:p>
            <a:fld id="{B61BEF0D-F0BB-DE4B-95CE-6DB70DBA9567}" type="datetimeFigureOut">
              <a:rPr lang="en-US" dirty="0"/>
              <a:pPr/>
              <a:t>6/29/2026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de-DE"/>
              <a:t>Titelmasterformat durch Klicken bearbeiten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6/29/2026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de-DE"/>
              <a:t>Titelmasterformat durch Klicken bearbeiten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Textmasterformat bearbeiten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6/29/2026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de-DE"/>
              <a:t>Titelmasterformat durch Klicken bearbeiten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6/29/2026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de-DE"/>
              <a:t>Titelmasterformat durch Klicken bearbeiten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de-DE"/>
              <a:t>Textmasterformat bearbeiten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6/29/2026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de-DE"/>
              <a:t>Titelmasterformat durch Klicken bearbeiten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de-DE"/>
              <a:t>Textmasterformat bearbeiten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6/29/2026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de-DE"/>
              <a:t>Titelmasterformat durch Klicken bearbeiten</a:t>
            </a:r>
            <a:endParaRPr lang="en-US" dirty="0"/>
          </a:p>
        </p:txBody>
      </p:sp>
      <p:sp>
        <p:nvSpPr>
          <p:cNvPr id="3" name="Vertical Text Placeholder 2"/>
          <p:cNvSpPr>
            <a:spLocks noGrp="1"/>
          </p:cNvSpPr>
          <p:nvPr>
            <p:ph type="body" orient="vert" idx="1"/>
          </p:nvPr>
        </p:nvSpPr>
        <p:spPr/>
        <p:txBody>
          <a:bodyPr vert="eaVert" ancho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de-DE"/>
              <a:t>Titelmasterformat durch Klicken bearbeiten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idx="1"/>
          </p:nvPr>
        </p:nvSpPr>
        <p:spPr/>
        <p:txBody>
          <a:bodyPr anchor="ct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de-DE"/>
              <a:t>Titelmasterformat durch Klicken bearbeiten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6/29/2026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6/29/2026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a:t>Titelmasterformat durch Klicken bearbeiten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6/29/2026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6/29/2026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6/29/2026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de-DE"/>
              <a:t>Titelmasterformat durch Klicken bearbeiten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6/29/2026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de-DE"/>
              <a:t>Titelmasterformat durch Klicken bearbeiten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6/29/2026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de-DE"/>
              <a:t>Titelmasterformat durch Klicken bearbeiten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6/29/2026</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‹Nr.›</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50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50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50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4pPr>
      <a:lvl5pPr marL="21145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4212" y="685799"/>
            <a:ext cx="9094102" cy="2971801"/>
          </a:xfrm>
        </p:spPr>
        <p:txBody>
          <a:bodyPr>
            <a:normAutofit fontScale="90000"/>
          </a:bodyPr>
          <a:lstStyle/>
          <a:p>
            <a:r>
              <a:rPr lang="de-DE" dirty="0"/>
              <a:t>FTL III 2026 Für Justizfachwirtanwärter- 9.7.8 Teil I - Weitere Aufgaben der Service-Einheit (4 Stunden)</a:t>
            </a:r>
          </a:p>
        </p:txBody>
      </p:sp>
      <p:sp>
        <p:nvSpPr>
          <p:cNvPr id="3" name="Untertitel 2"/>
          <p:cNvSpPr>
            <a:spLocks noGrp="1"/>
          </p:cNvSpPr>
          <p:nvPr>
            <p:ph type="subTitle" idx="1"/>
          </p:nvPr>
        </p:nvSpPr>
        <p:spPr/>
        <p:txBody>
          <a:bodyPr/>
          <a:lstStyle/>
          <a:p>
            <a:r>
              <a:rPr lang="de-DE" dirty="0"/>
              <a:t>Von Jürgen Hobert</a:t>
            </a:r>
          </a:p>
          <a:p>
            <a:r>
              <a:rPr lang="de-DE" dirty="0"/>
              <a:t>Oberamtsanwalt </a:t>
            </a:r>
          </a:p>
          <a:p>
            <a:r>
              <a:rPr lang="de-DE" dirty="0"/>
              <a:t>Staatsanwaltschaft Mainz</a:t>
            </a:r>
          </a:p>
        </p:txBody>
      </p:sp>
    </p:spTree>
    <p:extLst>
      <p:ext uri="{BB962C8B-B14F-4D97-AF65-F5344CB8AC3E}">
        <p14:creationId xmlns:p14="http://schemas.microsoft.com/office/powerpoint/2010/main" val="16940797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68882" y="162467"/>
            <a:ext cx="8534400" cy="1507067"/>
          </a:xfrm>
        </p:spPr>
        <p:txBody>
          <a:bodyPr/>
          <a:lstStyle/>
          <a:p>
            <a:r>
              <a:rPr lang="de-DE" dirty="0"/>
              <a:t>9.8.4 Richtlinien für das Straf- und Bußgeldverfahren</a:t>
            </a:r>
          </a:p>
        </p:txBody>
      </p:sp>
      <p:sp>
        <p:nvSpPr>
          <p:cNvPr id="3" name="Inhaltsplatzhalter 2"/>
          <p:cNvSpPr>
            <a:spLocks noGrp="1"/>
          </p:cNvSpPr>
          <p:nvPr>
            <p:ph idx="1"/>
          </p:nvPr>
        </p:nvSpPr>
        <p:spPr>
          <a:xfrm>
            <a:off x="783065" y="1806146"/>
            <a:ext cx="11026861" cy="4774958"/>
          </a:xfrm>
        </p:spPr>
        <p:txBody>
          <a:bodyPr>
            <a:normAutofit fontScale="92500" lnSpcReduction="20000"/>
          </a:bodyPr>
          <a:lstStyle/>
          <a:p>
            <a:r>
              <a:rPr lang="de-DE" dirty="0">
                <a:solidFill>
                  <a:schemeClr val="tx1"/>
                </a:solidFill>
              </a:rPr>
              <a:t>Die Richtlinien für das Strafverfahren und das Bußgeldverfahren werden abgekürzt als RiStBV.</a:t>
            </a:r>
          </a:p>
          <a:p>
            <a:r>
              <a:rPr lang="de-DE" dirty="0">
                <a:solidFill>
                  <a:schemeClr val="tx1"/>
                </a:solidFill>
              </a:rPr>
              <a:t>Die Richtlinien sind vornehmlich für den Staatsanwalt bestimmt. </a:t>
            </a:r>
          </a:p>
          <a:p>
            <a:r>
              <a:rPr lang="de-DE" dirty="0">
                <a:solidFill>
                  <a:schemeClr val="tx1"/>
                </a:solidFill>
              </a:rPr>
              <a:t>Einige Hinweise wenden sich aber auch an den Richter. </a:t>
            </a:r>
          </a:p>
          <a:p>
            <a:r>
              <a:rPr lang="de-DE" dirty="0">
                <a:solidFill>
                  <a:schemeClr val="tx1"/>
                </a:solidFill>
              </a:rPr>
              <a:t>Soweit diese Hinweise nicht die Art der Ausführung eines Amtsgeschäfts betreffen, bleibt es dem Richter überlassen, sie zu berücksichtigen. Auch im übrigen enthalten die Richtlinien Grundsätze, die für den Richter von Bedeutung sein können.</a:t>
            </a:r>
          </a:p>
          <a:p>
            <a:endParaRPr lang="de-DE" dirty="0">
              <a:solidFill>
                <a:schemeClr val="tx1"/>
              </a:solidFill>
            </a:endParaRPr>
          </a:p>
          <a:p>
            <a:r>
              <a:rPr lang="de-DE" dirty="0">
                <a:solidFill>
                  <a:schemeClr val="tx1"/>
                </a:solidFill>
              </a:rPr>
              <a:t>Die Richtlinien können wegen der Mannigfaltigkeit des Lebens nur Anleitung für den Regelfall geben. Der Staatsanwalt hat daher in jeder Strafsache selbständig und verantwortungsbewusst zu prüfen, welche Maßnahmen geboten sind. Er kann wegen der Besonderheit des Einzelfalles von den Richtlinien abweichen.</a:t>
            </a:r>
          </a:p>
          <a:p>
            <a:pPr marL="0" indent="0">
              <a:buNone/>
            </a:pPr>
            <a:endParaRPr lang="de-DE" dirty="0">
              <a:solidFill>
                <a:schemeClr val="tx1"/>
              </a:solidFill>
            </a:endParaRPr>
          </a:p>
          <a:p>
            <a:r>
              <a:rPr lang="de-DE" dirty="0">
                <a:solidFill>
                  <a:schemeClr val="tx1"/>
                </a:solidFill>
              </a:rPr>
              <a:t>Für Verfahren, die zur Zuständigkeit der Jugendgerichte gehören, gelten diese Richtlinien nur, wenn in den Richtlinien zum Jugendgerichtsgesetz nichts anderes bestimmt ist.</a:t>
            </a:r>
            <a:br>
              <a:rPr lang="de-DE" dirty="0">
                <a:solidFill>
                  <a:schemeClr val="tx1"/>
                </a:solidFill>
              </a:rPr>
            </a:br>
            <a:r>
              <a:rPr lang="de-DE" dirty="0">
                <a:solidFill>
                  <a:schemeClr val="tx1"/>
                </a:solidFill>
              </a:rPr>
              <a:t> </a:t>
            </a:r>
          </a:p>
        </p:txBody>
      </p:sp>
    </p:spTree>
    <p:extLst>
      <p:ext uri="{BB962C8B-B14F-4D97-AF65-F5344CB8AC3E}">
        <p14:creationId xmlns:p14="http://schemas.microsoft.com/office/powerpoint/2010/main" val="3197007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68882" y="162467"/>
            <a:ext cx="8534400" cy="1507067"/>
          </a:xfrm>
        </p:spPr>
        <p:txBody>
          <a:bodyPr/>
          <a:lstStyle/>
          <a:p>
            <a:r>
              <a:rPr lang="de-DE" dirty="0"/>
              <a:t>9.8.4 Richtlinien für das Straf- und Bußgeldverfahren</a:t>
            </a:r>
          </a:p>
        </p:txBody>
      </p:sp>
      <p:sp>
        <p:nvSpPr>
          <p:cNvPr id="3" name="Inhaltsplatzhalter 2"/>
          <p:cNvSpPr>
            <a:spLocks noGrp="1"/>
          </p:cNvSpPr>
          <p:nvPr>
            <p:ph idx="1"/>
          </p:nvPr>
        </p:nvSpPr>
        <p:spPr>
          <a:xfrm>
            <a:off x="783065" y="1806146"/>
            <a:ext cx="11026861" cy="4774958"/>
          </a:xfrm>
        </p:spPr>
        <p:txBody>
          <a:bodyPr>
            <a:normAutofit/>
          </a:bodyPr>
          <a:lstStyle/>
          <a:p>
            <a:r>
              <a:rPr lang="de-DE" dirty="0">
                <a:solidFill>
                  <a:schemeClr val="tx1"/>
                </a:solidFill>
              </a:rPr>
              <a:t>Auch wenn sich </a:t>
            </a:r>
            <a:r>
              <a:rPr lang="de-DE" b="1" dirty="0">
                <a:solidFill>
                  <a:schemeClr val="tx1"/>
                </a:solidFill>
              </a:rPr>
              <a:t>diese Richtlinien </a:t>
            </a:r>
            <a:r>
              <a:rPr lang="de-DE" dirty="0">
                <a:solidFill>
                  <a:schemeClr val="tx1"/>
                </a:solidFill>
              </a:rPr>
              <a:t>vornehmlich an den Staatsanwalt und den Richter wenden, </a:t>
            </a:r>
            <a:r>
              <a:rPr lang="de-DE" b="1" dirty="0">
                <a:solidFill>
                  <a:schemeClr val="tx1"/>
                </a:solidFill>
              </a:rPr>
              <a:t>enthalten</a:t>
            </a:r>
            <a:r>
              <a:rPr lang="de-DE" dirty="0">
                <a:solidFill>
                  <a:schemeClr val="tx1"/>
                </a:solidFill>
              </a:rPr>
              <a:t> sie </a:t>
            </a:r>
            <a:r>
              <a:rPr lang="de-DE" b="1" dirty="0">
                <a:solidFill>
                  <a:schemeClr val="tx1"/>
                </a:solidFill>
              </a:rPr>
              <a:t>wichtige Hinweise </a:t>
            </a:r>
            <a:r>
              <a:rPr lang="de-DE" dirty="0">
                <a:solidFill>
                  <a:schemeClr val="tx1"/>
                </a:solidFill>
              </a:rPr>
              <a:t>zur Bearbeitung von Strafverfahren, welche auch </a:t>
            </a:r>
            <a:r>
              <a:rPr lang="de-DE" b="1" dirty="0">
                <a:solidFill>
                  <a:schemeClr val="tx1"/>
                </a:solidFill>
              </a:rPr>
              <a:t>für die Geschäftsstelle </a:t>
            </a:r>
            <a:r>
              <a:rPr lang="de-DE" dirty="0">
                <a:solidFill>
                  <a:schemeClr val="tx1"/>
                </a:solidFill>
              </a:rPr>
              <a:t>hilfreich sind!</a:t>
            </a:r>
          </a:p>
          <a:p>
            <a:r>
              <a:rPr lang="de-DE" dirty="0">
                <a:solidFill>
                  <a:schemeClr val="tx1"/>
                </a:solidFill>
              </a:rPr>
              <a:t>Die Fundstellen der einzeln zu beachtenden Richtlinien finden sich in Meyer-Goßner/Schmitt, StPO, Verlag C.H. Beck.</a:t>
            </a:r>
          </a:p>
          <a:p>
            <a:r>
              <a:rPr lang="de-DE" dirty="0">
                <a:solidFill>
                  <a:schemeClr val="tx1"/>
                </a:solidFill>
              </a:rPr>
              <a:t>Beispiel: § 214 StPO Ladungen durch den Vorsitzenden; Herbeischaffung der Beweismittel	 - siehe hierzu	RiStBV 116 IV, V, 117</a:t>
            </a:r>
          </a:p>
          <a:p>
            <a:r>
              <a:rPr lang="de-DE" dirty="0">
                <a:solidFill>
                  <a:schemeClr val="tx1"/>
                </a:solidFill>
              </a:rPr>
              <a:t>Nr. 117 RiStBV:</a:t>
            </a:r>
          </a:p>
          <a:p>
            <a:r>
              <a:rPr lang="de-DE" dirty="0">
                <a:solidFill>
                  <a:schemeClr val="tx1"/>
                </a:solidFill>
              </a:rPr>
              <a:t>(1) </a:t>
            </a:r>
            <a:r>
              <a:rPr lang="de-DE" b="1" dirty="0">
                <a:solidFill>
                  <a:schemeClr val="tx1"/>
                </a:solidFill>
              </a:rPr>
              <a:t>Die Ladung </a:t>
            </a:r>
            <a:r>
              <a:rPr lang="de-DE" dirty="0">
                <a:solidFill>
                  <a:schemeClr val="tx1"/>
                </a:solidFill>
              </a:rPr>
              <a:t>zur Hauptverhandlung </a:t>
            </a:r>
            <a:r>
              <a:rPr lang="de-DE" b="1" dirty="0">
                <a:solidFill>
                  <a:schemeClr val="tx1"/>
                </a:solidFill>
              </a:rPr>
              <a:t>soll</a:t>
            </a:r>
            <a:r>
              <a:rPr lang="de-DE" dirty="0">
                <a:solidFill>
                  <a:schemeClr val="tx1"/>
                </a:solidFill>
              </a:rPr>
              <a:t> dem auf freiem Fuß befindlichen Angeklagten, den Zeugen und den Sachverständigen </a:t>
            </a:r>
            <a:r>
              <a:rPr lang="de-DE" b="1" dirty="0">
                <a:solidFill>
                  <a:schemeClr val="tx1"/>
                </a:solidFill>
              </a:rPr>
              <a:t>zugestellt werden</a:t>
            </a:r>
            <a:r>
              <a:rPr lang="de-DE" dirty="0">
                <a:solidFill>
                  <a:schemeClr val="tx1"/>
                </a:solidFill>
              </a:rPr>
              <a:t>, damit sie nachweisbar ist. Bei Zeugen und Sachverständigen kann eine einfachere Form der Ladung gewählt werden.</a:t>
            </a:r>
          </a:p>
          <a:p>
            <a:endParaRPr lang="de-DE" dirty="0">
              <a:solidFill>
                <a:schemeClr val="tx1"/>
              </a:solidFill>
            </a:endParaRPr>
          </a:p>
          <a:p>
            <a:endParaRPr lang="de-DE" dirty="0">
              <a:solidFill>
                <a:schemeClr val="tx1"/>
              </a:solidFill>
            </a:endParaRPr>
          </a:p>
        </p:txBody>
      </p:sp>
    </p:spTree>
    <p:extLst>
      <p:ext uri="{BB962C8B-B14F-4D97-AF65-F5344CB8AC3E}">
        <p14:creationId xmlns:p14="http://schemas.microsoft.com/office/powerpoint/2010/main" val="1304090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92450" y="158885"/>
            <a:ext cx="8534400" cy="1507067"/>
          </a:xfrm>
        </p:spPr>
        <p:txBody>
          <a:bodyPr>
            <a:noAutofit/>
          </a:bodyPr>
          <a:lstStyle/>
          <a:p>
            <a:r>
              <a:rPr lang="de-DE" sz="2800" dirty="0"/>
              <a:t>9.8.7 Statistische Behandlung (Anordnung über die Erhebung von statistischen Daten in Straf- und Bußgeldsachen - </a:t>
            </a:r>
            <a:r>
              <a:rPr lang="de-DE" sz="2800" dirty="0" err="1"/>
              <a:t>StP</a:t>
            </a:r>
            <a:r>
              <a:rPr lang="de-DE" sz="2800" dirty="0"/>
              <a:t>-</a:t>
            </a:r>
            <a:r>
              <a:rPr lang="de-DE" sz="2800" dirty="0" err="1"/>
              <a:t>OWi</a:t>
            </a:r>
            <a:r>
              <a:rPr lang="de-DE" sz="2800" dirty="0"/>
              <a:t>-Statistik)</a:t>
            </a:r>
          </a:p>
        </p:txBody>
      </p:sp>
      <p:sp>
        <p:nvSpPr>
          <p:cNvPr id="4" name="Inhaltsplatzhalter 3"/>
          <p:cNvSpPr>
            <a:spLocks noGrp="1"/>
          </p:cNvSpPr>
          <p:nvPr>
            <p:ph idx="1"/>
          </p:nvPr>
        </p:nvSpPr>
        <p:spPr>
          <a:xfrm>
            <a:off x="692450" y="1665952"/>
            <a:ext cx="8534400" cy="4978688"/>
          </a:xfrm>
        </p:spPr>
        <p:txBody>
          <a:bodyPr/>
          <a:lstStyle/>
          <a:p>
            <a:r>
              <a:rPr lang="de-DE" dirty="0">
                <a:solidFill>
                  <a:schemeClr val="tx1"/>
                </a:solidFill>
              </a:rPr>
              <a:t>Die Statistik wird durch die Fachverfahren </a:t>
            </a:r>
            <a:r>
              <a:rPr lang="de-DE" dirty="0" err="1">
                <a:solidFill>
                  <a:schemeClr val="tx1"/>
                </a:solidFill>
              </a:rPr>
              <a:t>Forumstar</a:t>
            </a:r>
            <a:r>
              <a:rPr lang="de-DE" dirty="0">
                <a:solidFill>
                  <a:schemeClr val="tx1"/>
                </a:solidFill>
              </a:rPr>
              <a:t> und </a:t>
            </a:r>
            <a:r>
              <a:rPr lang="de-DE" dirty="0" err="1">
                <a:solidFill>
                  <a:schemeClr val="tx1"/>
                </a:solidFill>
              </a:rPr>
              <a:t>WebStA</a:t>
            </a:r>
            <a:r>
              <a:rPr lang="de-DE" dirty="0">
                <a:solidFill>
                  <a:schemeClr val="tx1"/>
                </a:solidFill>
              </a:rPr>
              <a:t> automatisch erfasst.</a:t>
            </a:r>
          </a:p>
          <a:p>
            <a:r>
              <a:rPr lang="de-DE" dirty="0">
                <a:solidFill>
                  <a:schemeClr val="tx1"/>
                </a:solidFill>
              </a:rPr>
              <a:t>Voraussetzung ist die ordnungsgemäße Dateneingabe.</a:t>
            </a:r>
          </a:p>
          <a:p>
            <a:r>
              <a:rPr lang="de-DE" dirty="0">
                <a:solidFill>
                  <a:schemeClr val="tx1"/>
                </a:solidFill>
              </a:rPr>
              <a:t>Daher achten im Regelfall die Dezernenten auf die richtige Erfassung.</a:t>
            </a:r>
          </a:p>
          <a:p>
            <a:r>
              <a:rPr lang="de-DE" dirty="0">
                <a:solidFill>
                  <a:schemeClr val="tx1"/>
                </a:solidFill>
              </a:rPr>
              <a:t>Beispiel:</a:t>
            </a:r>
          </a:p>
          <a:p>
            <a:r>
              <a:rPr lang="de-DE" dirty="0">
                <a:solidFill>
                  <a:schemeClr val="tx1"/>
                </a:solidFill>
              </a:rPr>
              <a:t>Trunkenheit im Verkehr</a:t>
            </a:r>
          </a:p>
          <a:p>
            <a:r>
              <a:rPr lang="de-DE" dirty="0">
                <a:solidFill>
                  <a:schemeClr val="tx1"/>
                </a:solidFill>
              </a:rPr>
              <a:t>Zuständig ist der Amtsanwalt</a:t>
            </a:r>
          </a:p>
          <a:p>
            <a:r>
              <a:rPr lang="de-DE" dirty="0">
                <a:solidFill>
                  <a:schemeClr val="tx1"/>
                </a:solidFill>
              </a:rPr>
              <a:t>Erfassung unter dem Sachgebiet „36“</a:t>
            </a:r>
          </a:p>
          <a:p>
            <a:r>
              <a:rPr lang="de-DE" dirty="0">
                <a:solidFill>
                  <a:schemeClr val="tx1"/>
                </a:solidFill>
              </a:rPr>
              <a:t>Bearbeitungszeit 55 Minuten</a:t>
            </a:r>
          </a:p>
        </p:txBody>
      </p:sp>
    </p:spTree>
    <p:extLst>
      <p:ext uri="{BB962C8B-B14F-4D97-AF65-F5344CB8AC3E}">
        <p14:creationId xmlns:p14="http://schemas.microsoft.com/office/powerpoint/2010/main" val="3007796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84211" y="80089"/>
            <a:ext cx="10420393" cy="916690"/>
          </a:xfrm>
        </p:spPr>
        <p:txBody>
          <a:bodyPr>
            <a:normAutofit/>
          </a:bodyPr>
          <a:lstStyle/>
          <a:p>
            <a:r>
              <a:rPr lang="de-DE" sz="2800" dirty="0"/>
              <a:t>9.8.1 Bewirkung der Ladungen (§§ 214 ff StPO)</a:t>
            </a:r>
          </a:p>
        </p:txBody>
      </p:sp>
      <p:sp>
        <p:nvSpPr>
          <p:cNvPr id="4" name="Inhaltsplatzhalter 2"/>
          <p:cNvSpPr>
            <a:spLocks noGrp="1"/>
          </p:cNvSpPr>
          <p:nvPr>
            <p:ph idx="1"/>
          </p:nvPr>
        </p:nvSpPr>
        <p:spPr>
          <a:xfrm>
            <a:off x="1853441" y="805851"/>
            <a:ext cx="10338559" cy="6255026"/>
          </a:xfrm>
        </p:spPr>
        <p:txBody>
          <a:bodyPr>
            <a:noAutofit/>
          </a:bodyPr>
          <a:lstStyle/>
          <a:p>
            <a:r>
              <a:rPr lang="de-DE" sz="1600" dirty="0">
                <a:solidFill>
                  <a:schemeClr val="tx1"/>
                </a:solidFill>
              </a:rPr>
              <a:t>Der Vorsitzende verfügt mit der Eröffnung des Verfahrens die Anberaumung eines Hauptverhandlungstermins.</a:t>
            </a:r>
          </a:p>
          <a:p>
            <a:r>
              <a:rPr lang="de-DE" sz="1600" dirty="0">
                <a:solidFill>
                  <a:schemeClr val="tx1"/>
                </a:solidFill>
              </a:rPr>
              <a:t>Wie würde eine solche Verfügung lauten?</a:t>
            </a:r>
          </a:p>
          <a:p>
            <a:r>
              <a:rPr lang="de-DE" sz="1600" dirty="0" err="1">
                <a:solidFill>
                  <a:schemeClr val="tx1"/>
                </a:solidFill>
              </a:rPr>
              <a:t>Vfg</a:t>
            </a:r>
            <a:r>
              <a:rPr lang="de-DE" sz="1600" dirty="0">
                <a:solidFill>
                  <a:schemeClr val="tx1"/>
                </a:solidFill>
              </a:rPr>
              <a:t>.</a:t>
            </a:r>
          </a:p>
          <a:p>
            <a:r>
              <a:rPr lang="de-DE" sz="1600" dirty="0">
                <a:solidFill>
                  <a:schemeClr val="tx1"/>
                </a:solidFill>
              </a:rPr>
              <a:t>a)  Termin zur Hauptverhandlung wird bestimmt auf</a:t>
            </a:r>
          </a:p>
          <a:p>
            <a:pPr marL="457200" lvl="1" indent="0">
              <a:buNone/>
            </a:pPr>
            <a:r>
              <a:rPr lang="de-DE" sz="1400" dirty="0">
                <a:solidFill>
                  <a:schemeClr val="tx1"/>
                </a:solidFill>
              </a:rPr>
              <a:t>   </a:t>
            </a:r>
            <a:r>
              <a:rPr lang="de-DE" sz="1400" b="1" dirty="0">
                <a:solidFill>
                  <a:schemeClr val="tx1"/>
                </a:solidFill>
              </a:rPr>
              <a:t>Montag, den 06.07.2026, 09.00 Uhr, Saal 115.</a:t>
            </a:r>
          </a:p>
          <a:p>
            <a:r>
              <a:rPr lang="de-DE" sz="1600" dirty="0">
                <a:solidFill>
                  <a:schemeClr val="tx1"/>
                </a:solidFill>
              </a:rPr>
              <a:t>b) Laden:</a:t>
            </a:r>
          </a:p>
          <a:p>
            <a:r>
              <a:rPr lang="de-DE" sz="1600" dirty="0">
                <a:solidFill>
                  <a:schemeClr val="tx1"/>
                </a:solidFill>
              </a:rPr>
              <a:t>    1. den Angeklagten mit ZU + Eröffnungsbeschluss</a:t>
            </a:r>
          </a:p>
          <a:p>
            <a:r>
              <a:rPr lang="de-DE" sz="1600" dirty="0">
                <a:solidFill>
                  <a:schemeClr val="tx1"/>
                </a:solidFill>
              </a:rPr>
              <a:t>    2. den Verteidiger mit EB</a:t>
            </a:r>
          </a:p>
          <a:p>
            <a:r>
              <a:rPr lang="de-DE" sz="1600" dirty="0">
                <a:solidFill>
                  <a:schemeClr val="tx1"/>
                </a:solidFill>
              </a:rPr>
              <a:t>    3. die Zeugen der Anklageschrift Nr. 1-6  formlos</a:t>
            </a:r>
          </a:p>
          <a:p>
            <a:r>
              <a:rPr lang="de-DE" sz="1600" dirty="0">
                <a:solidFill>
                  <a:schemeClr val="tx1"/>
                </a:solidFill>
              </a:rPr>
              <a:t>    4. </a:t>
            </a:r>
            <a:r>
              <a:rPr lang="de-DE" sz="1600" dirty="0" err="1">
                <a:solidFill>
                  <a:schemeClr val="tx1"/>
                </a:solidFill>
              </a:rPr>
              <a:t>Terminsnachricht</a:t>
            </a:r>
            <a:r>
              <a:rPr lang="de-DE" sz="1600" dirty="0">
                <a:solidFill>
                  <a:schemeClr val="tx1"/>
                </a:solidFill>
              </a:rPr>
              <a:t> an StA </a:t>
            </a:r>
          </a:p>
          <a:p>
            <a:r>
              <a:rPr lang="de-DE" sz="1600" dirty="0">
                <a:solidFill>
                  <a:schemeClr val="tx1"/>
                </a:solidFill>
              </a:rPr>
              <a:t> </a:t>
            </a:r>
          </a:p>
          <a:p>
            <a:r>
              <a:rPr lang="de-DE" sz="1600" dirty="0">
                <a:solidFill>
                  <a:schemeClr val="tx1"/>
                </a:solidFill>
              </a:rPr>
              <a:t>Was muss eine Ladung enthalten?</a:t>
            </a:r>
          </a:p>
          <a:p>
            <a:r>
              <a:rPr lang="de-DE" sz="1600" dirty="0">
                <a:solidFill>
                  <a:schemeClr val="tx1"/>
                </a:solidFill>
              </a:rPr>
              <a:t>Die Mitteilung des Termins</a:t>
            </a:r>
          </a:p>
          <a:p>
            <a:r>
              <a:rPr lang="de-DE" sz="1600" dirty="0">
                <a:solidFill>
                  <a:schemeClr val="tx1"/>
                </a:solidFill>
              </a:rPr>
              <a:t>Die Warnung, dass im Falle des Ausbleibens die Verhaftung oder Vorführung erfolgen wird (§ 216 Abs. 1 StPO).</a:t>
            </a:r>
          </a:p>
          <a:p>
            <a:r>
              <a:rPr lang="de-DE" sz="1600" dirty="0">
                <a:solidFill>
                  <a:schemeClr val="tx1"/>
                </a:solidFill>
              </a:rPr>
              <a:t>Die Mitteilung der Beweismittel</a:t>
            </a:r>
          </a:p>
        </p:txBody>
      </p:sp>
    </p:spTree>
    <p:extLst>
      <p:ext uri="{BB962C8B-B14F-4D97-AF65-F5344CB8AC3E}">
        <p14:creationId xmlns:p14="http://schemas.microsoft.com/office/powerpoint/2010/main" val="1052202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4">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84212" y="80088"/>
            <a:ext cx="8534400" cy="1507067"/>
          </a:xfrm>
        </p:spPr>
        <p:txBody>
          <a:bodyPr>
            <a:normAutofit/>
          </a:bodyPr>
          <a:lstStyle/>
          <a:p>
            <a:r>
              <a:rPr lang="de-DE" sz="2800" dirty="0"/>
              <a:t>9.8.1 Bewirkung der Ladungen (§§ 214 ff StPO)</a:t>
            </a:r>
          </a:p>
        </p:txBody>
      </p:sp>
      <p:sp>
        <p:nvSpPr>
          <p:cNvPr id="4" name="Inhaltsplatzhalter 2"/>
          <p:cNvSpPr>
            <a:spLocks noGrp="1"/>
          </p:cNvSpPr>
          <p:nvPr>
            <p:ph idx="1"/>
          </p:nvPr>
        </p:nvSpPr>
        <p:spPr>
          <a:xfrm>
            <a:off x="766762" y="1364975"/>
            <a:ext cx="11076895" cy="5380382"/>
          </a:xfrm>
        </p:spPr>
        <p:txBody>
          <a:bodyPr>
            <a:noAutofit/>
          </a:bodyPr>
          <a:lstStyle/>
          <a:p>
            <a:r>
              <a:rPr lang="de-DE" dirty="0">
                <a:solidFill>
                  <a:schemeClr val="tx1"/>
                </a:solidFill>
              </a:rPr>
              <a:t>Was ist bei der Ausführung der Ladung noch zu beachten?</a:t>
            </a:r>
          </a:p>
          <a:p>
            <a:r>
              <a:rPr lang="de-DE" dirty="0">
                <a:solidFill>
                  <a:schemeClr val="tx1"/>
                </a:solidFill>
              </a:rPr>
              <a:t>Spätestens mit der Ladung ist der Eröffnungsbeschluss zuzustellen, § 215 StPO.</a:t>
            </a:r>
          </a:p>
          <a:p>
            <a:r>
              <a:rPr lang="de-DE" dirty="0">
                <a:solidFill>
                  <a:schemeClr val="tx1"/>
                </a:solidFill>
              </a:rPr>
              <a:t>Wie lang ist die Ladungsfrist?</a:t>
            </a:r>
          </a:p>
          <a:p>
            <a:r>
              <a:rPr lang="de-DE" dirty="0">
                <a:solidFill>
                  <a:schemeClr val="tx1"/>
                </a:solidFill>
              </a:rPr>
              <a:t>Die Ladungsfrist § 217 StPO von mindestens einer Woche ist einzuhalten. </a:t>
            </a:r>
          </a:p>
          <a:p>
            <a:r>
              <a:rPr lang="de-DE" dirty="0">
                <a:solidFill>
                  <a:schemeClr val="tx1"/>
                </a:solidFill>
              </a:rPr>
              <a:t>Welche Möglichkeiten bestehen, wenn die Ladungsfrist nicht eingehalten wird?</a:t>
            </a:r>
          </a:p>
          <a:p>
            <a:r>
              <a:rPr lang="de-DE" dirty="0">
                <a:solidFill>
                  <a:schemeClr val="tx1"/>
                </a:solidFill>
              </a:rPr>
              <a:t>Sollte die Ladungsfrist nicht eingehalten werden können, ist im Protokoll auf Befragen des Richters aufzunehmen, ob auf die Einhaltung der Ladungsfrist verzichtet wird. Dann kann verhandelt werden. Verzicht, siehe § 217 III StPO.</a:t>
            </a:r>
          </a:p>
          <a:p>
            <a:r>
              <a:rPr lang="de-DE" dirty="0">
                <a:solidFill>
                  <a:schemeClr val="tx1"/>
                </a:solidFill>
              </a:rPr>
              <a:t>Möglicherweise wird bei Nichteinhaltung der Ladungsfrist jedoch schon vor Beginn der Hauptverhandlung diese mit entsprechendem Hinweis auf Nichteinhaltung verlegt.</a:t>
            </a:r>
          </a:p>
          <a:p>
            <a:r>
              <a:rPr lang="de-DE" dirty="0">
                <a:solidFill>
                  <a:schemeClr val="tx1"/>
                </a:solidFill>
              </a:rPr>
              <a:t>Der Angeklagte kann in jedem Fall die Aussetzung der HV beantragen, § 217 II StPO.</a:t>
            </a:r>
          </a:p>
          <a:p>
            <a:endParaRPr lang="de-DE" sz="1400" dirty="0">
              <a:solidFill>
                <a:schemeClr val="tx1"/>
              </a:solidFill>
            </a:endParaRPr>
          </a:p>
          <a:p>
            <a:endParaRPr lang="de-DE" sz="1400" dirty="0">
              <a:solidFill>
                <a:schemeClr val="tx1"/>
              </a:solidFill>
            </a:endParaRPr>
          </a:p>
        </p:txBody>
      </p:sp>
    </p:spTree>
    <p:extLst>
      <p:ext uri="{BB962C8B-B14F-4D97-AF65-F5344CB8AC3E}">
        <p14:creationId xmlns:p14="http://schemas.microsoft.com/office/powerpoint/2010/main" val="2356164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84212" y="80088"/>
            <a:ext cx="8534400" cy="1507067"/>
          </a:xfrm>
        </p:spPr>
        <p:txBody>
          <a:bodyPr>
            <a:normAutofit/>
          </a:bodyPr>
          <a:lstStyle/>
          <a:p>
            <a:r>
              <a:rPr lang="de-DE" sz="2800" dirty="0"/>
              <a:t>9.8.1 Bewirkung der Ladungen (§§ 214 ff StPO)</a:t>
            </a:r>
          </a:p>
        </p:txBody>
      </p:sp>
      <p:sp>
        <p:nvSpPr>
          <p:cNvPr id="4" name="Inhaltsplatzhalter 2"/>
          <p:cNvSpPr>
            <a:spLocks noGrp="1"/>
          </p:cNvSpPr>
          <p:nvPr>
            <p:ph idx="1"/>
          </p:nvPr>
        </p:nvSpPr>
        <p:spPr>
          <a:xfrm>
            <a:off x="766763" y="1364975"/>
            <a:ext cx="11024644" cy="5380382"/>
          </a:xfrm>
        </p:spPr>
        <p:txBody>
          <a:bodyPr>
            <a:noAutofit/>
          </a:bodyPr>
          <a:lstStyle/>
          <a:p>
            <a:r>
              <a:rPr lang="de-DE" dirty="0">
                <a:solidFill>
                  <a:schemeClr val="tx1"/>
                </a:solidFill>
              </a:rPr>
              <a:t>Der Angeklagte sitzt in anderer Sache Strafhaft. Erhält er die gleiche Ladung wie der auf freiem Fuß befindliche Angeklagte? </a:t>
            </a:r>
          </a:p>
          <a:p>
            <a:r>
              <a:rPr lang="de-DE" dirty="0">
                <a:solidFill>
                  <a:schemeClr val="tx1"/>
                </a:solidFill>
              </a:rPr>
              <a:t>Die Ladung des Inhaftierten Angeklagten erfolgt durch </a:t>
            </a:r>
            <a:r>
              <a:rPr lang="de-DE" dirty="0" err="1">
                <a:solidFill>
                  <a:schemeClr val="tx1"/>
                </a:solidFill>
              </a:rPr>
              <a:t>Terminsbekanntmachung</a:t>
            </a:r>
            <a:r>
              <a:rPr lang="de-DE" dirty="0">
                <a:solidFill>
                  <a:schemeClr val="tx1"/>
                </a:solidFill>
              </a:rPr>
              <a:t>,      § 216 II StPO.</a:t>
            </a:r>
          </a:p>
          <a:p>
            <a:r>
              <a:rPr lang="de-DE" dirty="0">
                <a:solidFill>
                  <a:schemeClr val="tx1"/>
                </a:solidFill>
              </a:rPr>
              <a:t>Ist sonst noch etwas zu veranlassen?</a:t>
            </a:r>
          </a:p>
          <a:p>
            <a:r>
              <a:rPr lang="de-DE" dirty="0">
                <a:solidFill>
                  <a:schemeClr val="tx1"/>
                </a:solidFill>
              </a:rPr>
              <a:t>Es muss eine </a:t>
            </a:r>
            <a:r>
              <a:rPr lang="de-DE" dirty="0" err="1">
                <a:solidFill>
                  <a:schemeClr val="tx1"/>
                </a:solidFill>
              </a:rPr>
              <a:t>Terminsmitteilung</a:t>
            </a:r>
            <a:r>
              <a:rPr lang="de-DE" dirty="0">
                <a:solidFill>
                  <a:schemeClr val="tx1"/>
                </a:solidFill>
              </a:rPr>
              <a:t> und ein Vorführungsersuchen an die JVA herausgegeben werden, § 36 II 2 StVollzG.</a:t>
            </a:r>
          </a:p>
          <a:p>
            <a:r>
              <a:rPr lang="de-DE" dirty="0" err="1">
                <a:solidFill>
                  <a:schemeClr val="tx1"/>
                </a:solidFill>
              </a:rPr>
              <a:t>Terminsmitteilung</a:t>
            </a:r>
            <a:r>
              <a:rPr lang="de-DE" dirty="0">
                <a:solidFill>
                  <a:schemeClr val="tx1"/>
                </a:solidFill>
              </a:rPr>
              <a:t> an die Wachtmeisterei</a:t>
            </a:r>
          </a:p>
          <a:p>
            <a:r>
              <a:rPr lang="de-DE" dirty="0">
                <a:solidFill>
                  <a:schemeClr val="tx1"/>
                </a:solidFill>
              </a:rPr>
              <a:t>Zur Bewirkung der Ladung gehört auch die Kontrolle der Rückkunft der Zustellungsnachweise, wenn per ZU oder EB geladen wurde.</a:t>
            </a:r>
          </a:p>
          <a:p>
            <a:endParaRPr lang="de-DE" dirty="0">
              <a:solidFill>
                <a:schemeClr val="tx1"/>
              </a:solidFill>
            </a:endParaRPr>
          </a:p>
          <a:p>
            <a:endParaRPr lang="de-DE" dirty="0">
              <a:solidFill>
                <a:schemeClr val="tx1"/>
              </a:solidFill>
            </a:endParaRPr>
          </a:p>
        </p:txBody>
      </p:sp>
    </p:spTree>
    <p:extLst>
      <p:ext uri="{BB962C8B-B14F-4D97-AF65-F5344CB8AC3E}">
        <p14:creationId xmlns:p14="http://schemas.microsoft.com/office/powerpoint/2010/main" val="3181204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68882" y="129515"/>
            <a:ext cx="8534400" cy="1507067"/>
          </a:xfrm>
        </p:spPr>
        <p:txBody>
          <a:bodyPr>
            <a:normAutofit fontScale="90000"/>
          </a:bodyPr>
          <a:lstStyle/>
          <a:p>
            <a:r>
              <a:rPr lang="de-DE" dirty="0"/>
              <a:t>9.8.2 Bescheinigung der Rechtskraft (§ 9 </a:t>
            </a:r>
            <a:r>
              <a:rPr lang="de-DE" dirty="0" err="1"/>
              <a:t>AktO</a:t>
            </a:r>
            <a:r>
              <a:rPr lang="de-DE" dirty="0"/>
              <a:t>); Erstellung einer Ausfertigung zur Vollstreckung</a:t>
            </a:r>
          </a:p>
        </p:txBody>
      </p:sp>
      <p:sp>
        <p:nvSpPr>
          <p:cNvPr id="3" name="Inhaltsplatzhalter 2"/>
          <p:cNvSpPr>
            <a:spLocks noGrp="1"/>
          </p:cNvSpPr>
          <p:nvPr>
            <p:ph idx="1"/>
          </p:nvPr>
        </p:nvSpPr>
        <p:spPr>
          <a:xfrm>
            <a:off x="659497" y="1789043"/>
            <a:ext cx="10671111" cy="4933973"/>
          </a:xfrm>
        </p:spPr>
        <p:txBody>
          <a:bodyPr>
            <a:normAutofit/>
          </a:bodyPr>
          <a:lstStyle/>
          <a:p>
            <a:r>
              <a:rPr lang="de-DE" dirty="0">
                <a:solidFill>
                  <a:schemeClr val="tx1"/>
                </a:solidFill>
              </a:rPr>
              <a:t>Ist die Rechtskraft einer Entscheidung zu bescheinigen, hat der zuständige Urkundsbeamte der Geschäftsstelle neben der Erteilung der Rechtskraftbescheinigung die Entscheidung mit einem Vermerk über die Rechtskraft zu verbinden, § 9 I 1 </a:t>
            </a:r>
            <a:r>
              <a:rPr lang="de-DE" dirty="0" err="1">
                <a:solidFill>
                  <a:schemeClr val="tx1"/>
                </a:solidFill>
              </a:rPr>
              <a:t>AktO</a:t>
            </a:r>
            <a:r>
              <a:rPr lang="de-DE" dirty="0">
                <a:solidFill>
                  <a:schemeClr val="tx1"/>
                </a:solidFill>
              </a:rPr>
              <a:t>.</a:t>
            </a:r>
          </a:p>
          <a:p>
            <a:r>
              <a:rPr lang="de-DE" dirty="0">
                <a:solidFill>
                  <a:schemeClr val="tx1"/>
                </a:solidFill>
              </a:rPr>
              <a:t>In der Papierakte ist der Vermerk „Rechtskräftig“ am Kopf der Urschrift der Entscheidung anzubringen, § 9 I 2 </a:t>
            </a:r>
            <a:r>
              <a:rPr lang="de-DE" dirty="0" err="1">
                <a:solidFill>
                  <a:schemeClr val="tx1"/>
                </a:solidFill>
              </a:rPr>
              <a:t>AktO</a:t>
            </a:r>
            <a:r>
              <a:rPr lang="de-DE" dirty="0">
                <a:solidFill>
                  <a:schemeClr val="tx1"/>
                </a:solidFill>
              </a:rPr>
              <a:t>.</a:t>
            </a:r>
          </a:p>
          <a:p>
            <a:r>
              <a:rPr lang="de-DE" dirty="0">
                <a:solidFill>
                  <a:schemeClr val="tx1"/>
                </a:solidFill>
              </a:rPr>
              <a:t>Name, Amtsbezeichnung und Datum sind beizufügen, § 9 I 3 </a:t>
            </a:r>
            <a:r>
              <a:rPr lang="de-DE" dirty="0" err="1">
                <a:solidFill>
                  <a:schemeClr val="tx1"/>
                </a:solidFill>
              </a:rPr>
              <a:t>AktO</a:t>
            </a:r>
            <a:r>
              <a:rPr lang="de-DE" dirty="0">
                <a:solidFill>
                  <a:schemeClr val="tx1"/>
                </a:solidFill>
              </a:rPr>
              <a:t>.</a:t>
            </a:r>
          </a:p>
          <a:p>
            <a:r>
              <a:rPr lang="de-DE" dirty="0">
                <a:solidFill>
                  <a:schemeClr val="tx1"/>
                </a:solidFill>
              </a:rPr>
              <a:t>In Straf- und Bußgeldsachen ist auch das Datum anzugeben, an dem die Rechtskraft eingetreten ist ("Rechtskräftig seit..."). </a:t>
            </a:r>
          </a:p>
          <a:p>
            <a:r>
              <a:rPr lang="de-DE" dirty="0">
                <a:solidFill>
                  <a:schemeClr val="tx1"/>
                </a:solidFill>
              </a:rPr>
              <a:t>Die Rechtskraftbescheinigung ist die urkundliche Grundlage der Vollstreckung, § 13 </a:t>
            </a:r>
            <a:r>
              <a:rPr lang="de-DE" dirty="0" err="1">
                <a:solidFill>
                  <a:schemeClr val="tx1"/>
                </a:solidFill>
              </a:rPr>
              <a:t>StrVollstrO</a:t>
            </a:r>
            <a:r>
              <a:rPr lang="de-DE" dirty="0">
                <a:solidFill>
                  <a:schemeClr val="tx1"/>
                </a:solidFill>
              </a:rPr>
              <a:t> (RLP).</a:t>
            </a:r>
          </a:p>
          <a:p>
            <a:r>
              <a:rPr lang="de-DE" dirty="0">
                <a:solidFill>
                  <a:schemeClr val="tx1"/>
                </a:solidFill>
              </a:rPr>
              <a:t>Dienstsiegel nicht vergessen! (- 1463 - 1 – 7 -  siehe unten…)</a:t>
            </a:r>
          </a:p>
        </p:txBody>
      </p:sp>
    </p:spTree>
    <p:extLst>
      <p:ext uri="{BB962C8B-B14F-4D97-AF65-F5344CB8AC3E}">
        <p14:creationId xmlns:p14="http://schemas.microsoft.com/office/powerpoint/2010/main" val="3961318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68882" y="129515"/>
            <a:ext cx="8534400" cy="1507067"/>
          </a:xfrm>
        </p:spPr>
        <p:txBody>
          <a:bodyPr>
            <a:normAutofit fontScale="90000"/>
          </a:bodyPr>
          <a:lstStyle/>
          <a:p>
            <a:r>
              <a:rPr lang="de-DE" dirty="0"/>
              <a:t>9.8.2 Bescheinigung der Rechtskraft (§ 9 </a:t>
            </a:r>
            <a:r>
              <a:rPr lang="de-DE" dirty="0" err="1"/>
              <a:t>AktO</a:t>
            </a:r>
            <a:r>
              <a:rPr lang="de-DE" dirty="0"/>
              <a:t>); Erstellung einer Ausfertigung zur Vollstreckung</a:t>
            </a:r>
          </a:p>
        </p:txBody>
      </p:sp>
      <p:sp>
        <p:nvSpPr>
          <p:cNvPr id="3" name="Inhaltsplatzhalter 2"/>
          <p:cNvSpPr>
            <a:spLocks noGrp="1"/>
          </p:cNvSpPr>
          <p:nvPr>
            <p:ph idx="1"/>
          </p:nvPr>
        </p:nvSpPr>
        <p:spPr>
          <a:xfrm>
            <a:off x="659497" y="1789044"/>
            <a:ext cx="10671111" cy="4572000"/>
          </a:xfrm>
        </p:spPr>
        <p:txBody>
          <a:bodyPr>
            <a:normAutofit/>
          </a:bodyPr>
          <a:lstStyle/>
          <a:p>
            <a:r>
              <a:rPr lang="de-DE" dirty="0">
                <a:solidFill>
                  <a:schemeClr val="tx1"/>
                </a:solidFill>
              </a:rPr>
              <a:t>Was ist vor Erteilung der Rechtskraftbescheinigung zu prüfen?</a:t>
            </a:r>
          </a:p>
          <a:p>
            <a:r>
              <a:rPr lang="de-DE" dirty="0">
                <a:solidFill>
                  <a:schemeClr val="tx1"/>
                </a:solidFill>
              </a:rPr>
              <a:t>Es ist äußerst wichtig vor Bescheinigung der Rechtskraft im Protokoll zu prüfen, ob ein gültiger Rechtsmittelverzicht vorliegt und ob ggfls. auch alle Beteiligte verzichtet haben. </a:t>
            </a:r>
          </a:p>
          <a:p>
            <a:r>
              <a:rPr lang="de-DE" dirty="0">
                <a:solidFill>
                  <a:schemeClr val="tx1"/>
                </a:solidFill>
              </a:rPr>
              <a:t>Wenn ein Nebenkläger beteiligt ist, muss auch dieser den Verzicht erklären!</a:t>
            </a:r>
          </a:p>
          <a:p>
            <a:r>
              <a:rPr lang="de-DE" dirty="0">
                <a:solidFill>
                  <a:schemeClr val="tx1"/>
                </a:solidFill>
              </a:rPr>
              <a:t>Der Rechtsmittelverzicht ist im Hauptverhandlungsprotokoll zu  beurkunden,           Nr. 143 RiStBV!</a:t>
            </a:r>
          </a:p>
          <a:p>
            <a:endParaRPr lang="de-DE" dirty="0">
              <a:solidFill>
                <a:schemeClr val="tx1"/>
              </a:solidFill>
            </a:endParaRPr>
          </a:p>
        </p:txBody>
      </p:sp>
    </p:spTree>
    <p:extLst>
      <p:ext uri="{BB962C8B-B14F-4D97-AF65-F5344CB8AC3E}">
        <p14:creationId xmlns:p14="http://schemas.microsoft.com/office/powerpoint/2010/main" val="2950960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68882" y="129515"/>
            <a:ext cx="8534400" cy="1507067"/>
          </a:xfrm>
        </p:spPr>
        <p:txBody>
          <a:bodyPr>
            <a:normAutofit fontScale="90000"/>
          </a:bodyPr>
          <a:lstStyle/>
          <a:p>
            <a:r>
              <a:rPr lang="de-DE" dirty="0"/>
              <a:t>9.8.2 Bescheinigung der Rechtskraft (§ 9 </a:t>
            </a:r>
            <a:r>
              <a:rPr lang="de-DE" dirty="0" err="1"/>
              <a:t>AktO</a:t>
            </a:r>
            <a:r>
              <a:rPr lang="de-DE" dirty="0"/>
              <a:t>); Erstellung einer Ausfertigung zur Vollstreckung</a:t>
            </a:r>
          </a:p>
        </p:txBody>
      </p:sp>
      <p:sp>
        <p:nvSpPr>
          <p:cNvPr id="3" name="Inhaltsplatzhalter 2"/>
          <p:cNvSpPr>
            <a:spLocks noGrp="1"/>
          </p:cNvSpPr>
          <p:nvPr>
            <p:ph idx="1"/>
          </p:nvPr>
        </p:nvSpPr>
        <p:spPr>
          <a:xfrm>
            <a:off x="659497" y="1789043"/>
            <a:ext cx="10671111" cy="4956313"/>
          </a:xfrm>
        </p:spPr>
        <p:txBody>
          <a:bodyPr>
            <a:normAutofit/>
          </a:bodyPr>
          <a:lstStyle/>
          <a:p>
            <a:r>
              <a:rPr lang="de-DE" dirty="0">
                <a:solidFill>
                  <a:schemeClr val="tx1"/>
                </a:solidFill>
              </a:rPr>
              <a:t>§ 13 III </a:t>
            </a:r>
            <a:r>
              <a:rPr lang="de-DE" dirty="0" err="1">
                <a:solidFill>
                  <a:schemeClr val="tx1"/>
                </a:solidFill>
              </a:rPr>
              <a:t>StrVollstrO</a:t>
            </a:r>
            <a:endParaRPr lang="de-DE" dirty="0">
              <a:solidFill>
                <a:schemeClr val="tx1"/>
              </a:solidFill>
            </a:endParaRPr>
          </a:p>
          <a:p>
            <a:r>
              <a:rPr lang="de-DE" dirty="0">
                <a:solidFill>
                  <a:schemeClr val="tx1"/>
                </a:solidFill>
              </a:rPr>
              <a:t>Die Rechtskraft kann bereits bescheinigt werden, bevor die schriftlichen Urteilsgründe vorliegen. </a:t>
            </a:r>
          </a:p>
          <a:p>
            <a:r>
              <a:rPr lang="de-DE" dirty="0">
                <a:solidFill>
                  <a:schemeClr val="tx1"/>
                </a:solidFill>
              </a:rPr>
              <a:t>Ist die verurteilte Person in Haft, so hat die die Rechtskraft bescheinigende Stelle die urkundliche Grundlage der Vollstreckung binnen drei Tagen nach Eintritt der Rechtskraft der Vollstreckungsbehörde zu übersenden.</a:t>
            </a:r>
          </a:p>
          <a:p>
            <a:r>
              <a:rPr lang="de-DE" dirty="0">
                <a:solidFill>
                  <a:schemeClr val="tx1"/>
                </a:solidFill>
              </a:rPr>
              <a:t>§ 13 IV </a:t>
            </a:r>
            <a:r>
              <a:rPr lang="de-DE" dirty="0" err="1">
                <a:solidFill>
                  <a:schemeClr val="tx1"/>
                </a:solidFill>
              </a:rPr>
              <a:t>StrVollstrO</a:t>
            </a:r>
            <a:endParaRPr lang="de-DE" dirty="0">
              <a:solidFill>
                <a:schemeClr val="tx1"/>
              </a:solidFill>
            </a:endParaRPr>
          </a:p>
          <a:p>
            <a:r>
              <a:rPr lang="de-DE" dirty="0">
                <a:solidFill>
                  <a:schemeClr val="tx1"/>
                </a:solidFill>
              </a:rPr>
              <a:t>Die Rechtskraft bescheinigt die Urkundsbeamtin oder der Urkundsbeamte der Geschäftsstelle beim Gericht des ersten Rechtszuges. </a:t>
            </a:r>
          </a:p>
          <a:p>
            <a:r>
              <a:rPr lang="de-DE" dirty="0">
                <a:solidFill>
                  <a:schemeClr val="tx1"/>
                </a:solidFill>
              </a:rPr>
              <a:t>Wird gegen ein Berufungsurteil keine Revision eingelegt, so bescheinigt sie die Urkundsbeamtin oder der Urkundsbeamte der Geschäftsstelle beim Berufungsgericht.</a:t>
            </a:r>
          </a:p>
          <a:p>
            <a:endParaRPr lang="de-DE" dirty="0">
              <a:solidFill>
                <a:schemeClr val="tx1"/>
              </a:solidFill>
            </a:endParaRPr>
          </a:p>
        </p:txBody>
      </p:sp>
    </p:spTree>
    <p:extLst>
      <p:ext uri="{BB962C8B-B14F-4D97-AF65-F5344CB8AC3E}">
        <p14:creationId xmlns:p14="http://schemas.microsoft.com/office/powerpoint/2010/main" val="1962296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68882" y="129515"/>
            <a:ext cx="8534400" cy="1507067"/>
          </a:xfrm>
        </p:spPr>
        <p:txBody>
          <a:bodyPr>
            <a:normAutofit fontScale="90000"/>
          </a:bodyPr>
          <a:lstStyle/>
          <a:p>
            <a:r>
              <a:rPr lang="de-DE" dirty="0"/>
              <a:t>9.8.2 Bescheinigung der Rechtskraft (§ 9 </a:t>
            </a:r>
            <a:r>
              <a:rPr lang="de-DE" dirty="0" err="1"/>
              <a:t>AktO</a:t>
            </a:r>
            <a:r>
              <a:rPr lang="de-DE" dirty="0"/>
              <a:t>); Erstellung einer Ausfertigung zur Vollstreckung</a:t>
            </a:r>
          </a:p>
        </p:txBody>
      </p:sp>
      <p:sp>
        <p:nvSpPr>
          <p:cNvPr id="3" name="Inhaltsplatzhalter 2"/>
          <p:cNvSpPr>
            <a:spLocks noGrp="1"/>
          </p:cNvSpPr>
          <p:nvPr>
            <p:ph idx="1"/>
          </p:nvPr>
        </p:nvSpPr>
        <p:spPr>
          <a:xfrm>
            <a:off x="659497" y="1789044"/>
            <a:ext cx="10671111" cy="4572000"/>
          </a:xfrm>
        </p:spPr>
        <p:txBody>
          <a:bodyPr>
            <a:normAutofit/>
          </a:bodyPr>
          <a:lstStyle/>
          <a:p>
            <a:r>
              <a:rPr lang="de-DE" dirty="0">
                <a:solidFill>
                  <a:schemeClr val="tx1"/>
                </a:solidFill>
              </a:rPr>
              <a:t>Rechtskräftig seit 2.5.2026</a:t>
            </a:r>
          </a:p>
          <a:p>
            <a:r>
              <a:rPr lang="de-DE" dirty="0">
                <a:solidFill>
                  <a:schemeClr val="tx1"/>
                </a:solidFill>
              </a:rPr>
              <a:t>Mainz, den 2.5.2026</a:t>
            </a:r>
          </a:p>
          <a:p>
            <a:r>
              <a:rPr lang="de-DE" dirty="0">
                <a:solidFill>
                  <a:schemeClr val="tx1"/>
                </a:solidFill>
              </a:rPr>
              <a:t>Ottfried Fischer</a:t>
            </a:r>
          </a:p>
          <a:p>
            <a:r>
              <a:rPr lang="de-DE" dirty="0">
                <a:solidFill>
                  <a:schemeClr val="tx1"/>
                </a:solidFill>
              </a:rPr>
              <a:t>Justizsekretär </a:t>
            </a:r>
          </a:p>
          <a:p>
            <a:r>
              <a:rPr lang="de-DE" dirty="0">
                <a:solidFill>
                  <a:schemeClr val="tx1"/>
                </a:solidFill>
              </a:rPr>
              <a:t>als Urkundsbeamter der Geschäftsstelle</a:t>
            </a:r>
          </a:p>
          <a:p>
            <a:r>
              <a:rPr lang="de-DE" dirty="0">
                <a:solidFill>
                  <a:schemeClr val="tx1"/>
                </a:solidFill>
              </a:rPr>
              <a:t>„Dienstsiegel“</a:t>
            </a:r>
          </a:p>
          <a:p>
            <a:r>
              <a:rPr lang="de-DE" dirty="0">
                <a:solidFill>
                  <a:schemeClr val="tx1"/>
                </a:solidFill>
              </a:rPr>
              <a:t>(Bei der Vollziehung von Ausfertigungen, Auszügen, Beglaubigungen und Bescheinigungen ist das Kleine Landessiegel beizufügen, Nr. 12.1 Geschäftsordnung für die Geschäftsstellen der Gerichte und der Staatsanwaltschaften vom 28.4.2005 - 1463 - 1 – 7 - in der jeweils gültigen Fassung)</a:t>
            </a:r>
          </a:p>
        </p:txBody>
      </p:sp>
    </p:spTree>
    <p:extLst>
      <p:ext uri="{BB962C8B-B14F-4D97-AF65-F5344CB8AC3E}">
        <p14:creationId xmlns:p14="http://schemas.microsoft.com/office/powerpoint/2010/main" val="3215645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68882" y="129515"/>
            <a:ext cx="8534400" cy="1507067"/>
          </a:xfrm>
        </p:spPr>
        <p:txBody>
          <a:bodyPr>
            <a:normAutofit fontScale="90000"/>
          </a:bodyPr>
          <a:lstStyle/>
          <a:p>
            <a:r>
              <a:rPr lang="de-DE" dirty="0"/>
              <a:t>9.8.2 Bescheinigung der Rechtskraft (§ 9 I </a:t>
            </a:r>
            <a:r>
              <a:rPr lang="de-DE" dirty="0" err="1"/>
              <a:t>AktO</a:t>
            </a:r>
            <a:r>
              <a:rPr lang="de-DE" dirty="0"/>
              <a:t>); Erstellung einer Ausfertigung zur Vollstreckung</a:t>
            </a:r>
          </a:p>
        </p:txBody>
      </p:sp>
      <p:sp>
        <p:nvSpPr>
          <p:cNvPr id="3" name="Inhaltsplatzhalter 2"/>
          <p:cNvSpPr>
            <a:spLocks noGrp="1"/>
          </p:cNvSpPr>
          <p:nvPr>
            <p:ph idx="1"/>
          </p:nvPr>
        </p:nvSpPr>
        <p:spPr>
          <a:xfrm>
            <a:off x="659497" y="1789044"/>
            <a:ext cx="10671111" cy="4929808"/>
          </a:xfrm>
        </p:spPr>
        <p:txBody>
          <a:bodyPr>
            <a:normAutofit lnSpcReduction="10000"/>
          </a:bodyPr>
          <a:lstStyle/>
          <a:p>
            <a:r>
              <a:rPr lang="de-DE" dirty="0">
                <a:solidFill>
                  <a:schemeClr val="tx1"/>
                </a:solidFill>
              </a:rPr>
              <a:t>Erstellung einer Ausfertigung zur Vollstreckung:</a:t>
            </a:r>
          </a:p>
          <a:p>
            <a:r>
              <a:rPr lang="de-DE" dirty="0">
                <a:solidFill>
                  <a:schemeClr val="tx1"/>
                </a:solidFill>
              </a:rPr>
              <a:t>Die Rechtskraftbescheinigung ist zugleich die Vollstreckbarkeitsbescheinigung,       	     § 451 I StPO.</a:t>
            </a:r>
          </a:p>
          <a:p>
            <a:r>
              <a:rPr lang="de-DE" dirty="0">
                <a:solidFill>
                  <a:schemeClr val="tx1"/>
                </a:solidFill>
              </a:rPr>
              <a:t>Sie wird auf der Urschrift oder einer beglaubigten Abschrift der Entscheidung  erteilt, § 13 StVollstrO</a:t>
            </a:r>
          </a:p>
          <a:p>
            <a:r>
              <a:rPr lang="de-DE" dirty="0">
                <a:solidFill>
                  <a:schemeClr val="tx1"/>
                </a:solidFill>
              </a:rPr>
              <a:t>Die Urschrift befindet sich in den Akten.</a:t>
            </a:r>
          </a:p>
          <a:p>
            <a:r>
              <a:rPr lang="de-DE" dirty="0">
                <a:solidFill>
                  <a:schemeClr val="tx1"/>
                </a:solidFill>
              </a:rPr>
              <a:t>Beglaubigte Abschrift muss erst erstellt werden.</a:t>
            </a:r>
          </a:p>
          <a:p>
            <a:r>
              <a:rPr lang="de-DE" dirty="0">
                <a:solidFill>
                  <a:schemeClr val="tx1"/>
                </a:solidFill>
              </a:rPr>
              <a:t>(Ausfertigungen werden mit folgendem von dem Urkundsbeamten der Geschäftsstelle zu unterschreibenden Vermerk erteilt:</a:t>
            </a:r>
          </a:p>
          <a:p>
            <a:r>
              <a:rPr lang="de-DE" dirty="0">
                <a:solidFill>
                  <a:schemeClr val="tx1"/>
                </a:solidFill>
              </a:rPr>
              <a:t> „Ausgefertigt _________________________________</a:t>
            </a:r>
          </a:p>
          <a:p>
            <a:r>
              <a:rPr lang="de-DE" dirty="0">
                <a:solidFill>
                  <a:schemeClr val="tx1"/>
                </a:solidFill>
              </a:rPr>
              <a:t>(Name, Amtsbezeichnung)</a:t>
            </a:r>
          </a:p>
          <a:p>
            <a:r>
              <a:rPr lang="de-DE" dirty="0">
                <a:solidFill>
                  <a:schemeClr val="tx1"/>
                </a:solidFill>
              </a:rPr>
              <a:t>als Urkundsbeamter der Geschäftsstelle“ , Nr. 5 Vollziehung von Schriftstücken im Geschäftsbereich des Ministeriums der Justiz - 1411 – 1 – 9/71 )</a:t>
            </a:r>
          </a:p>
          <a:p>
            <a:endParaRPr lang="de-DE" dirty="0">
              <a:solidFill>
                <a:schemeClr val="tx1"/>
              </a:solidFill>
            </a:endParaRPr>
          </a:p>
        </p:txBody>
      </p:sp>
    </p:spTree>
    <p:extLst>
      <p:ext uri="{BB962C8B-B14F-4D97-AF65-F5344CB8AC3E}">
        <p14:creationId xmlns:p14="http://schemas.microsoft.com/office/powerpoint/2010/main" val="740109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Segment">
  <a:themeElements>
    <a:clrScheme name="Slice">
      <a:dk1>
        <a:sysClr val="windowText" lastClr="000000"/>
      </a:dk1>
      <a:lt1>
        <a:sysClr val="window" lastClr="FFFFFF"/>
      </a:lt1>
      <a:dk2>
        <a:srgbClr val="D06F1E"/>
      </a:dk2>
      <a:lt2>
        <a:srgbClr val="F0BE21"/>
      </a:lt2>
      <a:accent1>
        <a:srgbClr val="760603"/>
      </a:accent1>
      <a:accent2>
        <a:srgbClr val="9F761A"/>
      </a:accent2>
      <a:accent3>
        <a:srgbClr val="92A200"/>
      </a:accent3>
      <a:accent4>
        <a:srgbClr val="4AA157"/>
      </a:accent4>
      <a:accent5>
        <a:srgbClr val="46788D"/>
      </a:accent5>
      <a:accent6>
        <a:srgbClr val="A848A8"/>
      </a:accent6>
      <a:hlink>
        <a:srgbClr val="460402"/>
      </a:hlink>
      <a:folHlink>
        <a:srgbClr val="991111"/>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162000"/>
                <a:satMod val="200000"/>
                <a:lumMod val="124000"/>
              </a:schemeClr>
            </a:gs>
            <a:gs pos="100000">
              <a:schemeClr val="phClr">
                <a:shade val="96000"/>
                <a:hueMod val="88000"/>
                <a:satMod val="220000"/>
                <a:lumMod val="82000"/>
              </a:schemeClr>
            </a:gs>
          </a:gsLst>
          <a:lin ang="6120000" scaled="1"/>
        </a:gradFill>
        <a:gradFill rotWithShape="1">
          <a:gsLst>
            <a:gs pos="0">
              <a:schemeClr val="phClr">
                <a:tint val="97000"/>
                <a:hueMod val="142000"/>
                <a:satMod val="200000"/>
                <a:lumMod val="118000"/>
              </a:schemeClr>
            </a:gs>
            <a:gs pos="100000">
              <a:schemeClr val="phClr">
                <a:shade val="92000"/>
                <a:hueMod val="22000"/>
                <a:satMod val="220000"/>
                <a:lumMod val="62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282EB108-EDE6-4B8E-957B-D4A69BF580EA}"/>
    </a:ext>
  </a:extLst>
</a:theme>
</file>

<file path=docProps/app.xml><?xml version="1.0" encoding="utf-8"?>
<Properties xmlns="http://schemas.openxmlformats.org/officeDocument/2006/extended-properties" xmlns:vt="http://schemas.openxmlformats.org/officeDocument/2006/docPropsVTypes">
  <Template>Slice</Template>
  <TotalTime>0</TotalTime>
  <Words>1232</Words>
  <Application>Microsoft Office PowerPoint</Application>
  <PresentationFormat>Breitbild</PresentationFormat>
  <Paragraphs>97</Paragraphs>
  <Slides>12</Slides>
  <Notes>0</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12</vt:i4>
      </vt:variant>
    </vt:vector>
  </HeadingPairs>
  <TitlesOfParts>
    <vt:vector size="15" baseType="lpstr">
      <vt:lpstr>Century Gothic</vt:lpstr>
      <vt:lpstr>Wingdings 3</vt:lpstr>
      <vt:lpstr>Segment</vt:lpstr>
      <vt:lpstr>FTL III 2026 Für Justizfachwirtanwärter- 9.7.8 Teil I - Weitere Aufgaben der Service-Einheit (4 Stunden)</vt:lpstr>
      <vt:lpstr>9.8.1 Bewirkung der Ladungen (§§ 214 ff StPO)</vt:lpstr>
      <vt:lpstr>9.8.1 Bewirkung der Ladungen (§§ 214 ff StPO)</vt:lpstr>
      <vt:lpstr>9.8.1 Bewirkung der Ladungen (§§ 214 ff StPO)</vt:lpstr>
      <vt:lpstr>9.8.2 Bescheinigung der Rechtskraft (§ 9 AktO); Erstellung einer Ausfertigung zur Vollstreckung</vt:lpstr>
      <vt:lpstr>9.8.2 Bescheinigung der Rechtskraft (§ 9 AktO); Erstellung einer Ausfertigung zur Vollstreckung</vt:lpstr>
      <vt:lpstr>9.8.2 Bescheinigung der Rechtskraft (§ 9 AktO); Erstellung einer Ausfertigung zur Vollstreckung</vt:lpstr>
      <vt:lpstr>9.8.2 Bescheinigung der Rechtskraft (§ 9 AktO); Erstellung einer Ausfertigung zur Vollstreckung</vt:lpstr>
      <vt:lpstr>9.8.2 Bescheinigung der Rechtskraft (§ 9 I AktO); Erstellung einer Ausfertigung zur Vollstreckung</vt:lpstr>
      <vt:lpstr>9.8.4 Richtlinien für das Straf- und Bußgeldverfahren</vt:lpstr>
      <vt:lpstr>9.8.4 Richtlinien für das Straf- und Bußgeldverfahren</vt:lpstr>
      <vt:lpstr>9.8.7 Statistische Behandlung (Anordnung über die Erhebung von statistischen Daten in Straf- und Bußgeldsachen - StP-OWi-Statistik)</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FTL III 2020 Für Justizfachwirtanwärter- 9.7.8 Teil I - Weitere Aufgaben der Service-Einheit</dc:title>
  <dc:creator>Jürgen Hobert</dc:creator>
  <cp:lastModifiedBy>Jürgen Hobert</cp:lastModifiedBy>
  <cp:revision>23</cp:revision>
  <dcterms:created xsi:type="dcterms:W3CDTF">2020-07-01T12:18:09Z</dcterms:created>
  <dcterms:modified xsi:type="dcterms:W3CDTF">2026-06-29T19:28:28Z</dcterms:modified>
</cp:coreProperties>
</file>